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708" r:id="rId5"/>
  </p:sldMasterIdLst>
  <p:notesMasterIdLst>
    <p:notesMasterId r:id="rId24"/>
  </p:notesMasterIdLst>
  <p:handoutMasterIdLst>
    <p:handoutMasterId r:id="rId25"/>
  </p:handoutMasterIdLst>
  <p:sldIdLst>
    <p:sldId id="257" r:id="rId6"/>
    <p:sldId id="285" r:id="rId7"/>
    <p:sldId id="256" r:id="rId8"/>
    <p:sldId id="693" r:id="rId9"/>
    <p:sldId id="258" r:id="rId10"/>
    <p:sldId id="266" r:id="rId11"/>
    <p:sldId id="694" r:id="rId12"/>
    <p:sldId id="261" r:id="rId13"/>
    <p:sldId id="262" r:id="rId14"/>
    <p:sldId id="263" r:id="rId15"/>
    <p:sldId id="264" r:id="rId16"/>
    <p:sldId id="265" r:id="rId17"/>
    <p:sldId id="596" r:id="rId18"/>
    <p:sldId id="602" r:id="rId19"/>
    <p:sldId id="260" r:id="rId20"/>
    <p:sldId id="695" r:id="rId21"/>
    <p:sldId id="292" r:id="rId22"/>
    <p:sldId id="601"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3"/>
    <a:srgbClr val="006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3" autoAdjust="0"/>
    <p:restoredTop sz="85372" autoAdjust="0"/>
  </p:normalViewPr>
  <p:slideViewPr>
    <p:cSldViewPr snapToGrid="0" snapToObjects="1">
      <p:cViewPr varScale="1">
        <p:scale>
          <a:sx n="95" d="100"/>
          <a:sy n="95" d="100"/>
        </p:scale>
        <p:origin x="141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CBBD6-2F7D-4C53-8664-EEBFD1B3BF8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853F37F-BC65-464E-A622-DABC58CAF881}">
      <dgm:prSet custT="1"/>
      <dgm:spPr/>
      <dgm:t>
        <a:bodyPr/>
        <a:lstStyle/>
        <a:p>
          <a:r>
            <a:rPr lang="en-US" sz="3200" b="0" i="0" dirty="0"/>
            <a:t>Introduction to warehouse safety</a:t>
          </a:r>
          <a:endParaRPr lang="en-US" sz="3200" dirty="0"/>
        </a:p>
      </dgm:t>
    </dgm:pt>
    <dgm:pt modelId="{FA7B0AD5-E605-4AB2-B9FA-79A0D65D076B}" type="parTrans" cxnId="{AC6A4CBB-4FC3-4EB1-831C-608C7CCEA2D3}">
      <dgm:prSet/>
      <dgm:spPr/>
      <dgm:t>
        <a:bodyPr/>
        <a:lstStyle/>
        <a:p>
          <a:endParaRPr lang="en-US"/>
        </a:p>
      </dgm:t>
    </dgm:pt>
    <dgm:pt modelId="{0CFDBF4F-F774-4710-8751-FE55D74C1102}" type="sibTrans" cxnId="{AC6A4CBB-4FC3-4EB1-831C-608C7CCEA2D3}">
      <dgm:prSet/>
      <dgm:spPr/>
      <dgm:t>
        <a:bodyPr/>
        <a:lstStyle/>
        <a:p>
          <a:endParaRPr lang="en-US"/>
        </a:p>
      </dgm:t>
    </dgm:pt>
    <dgm:pt modelId="{23E60114-A99F-4696-A328-AAA69FB2BB6A}">
      <dgm:prSet custT="1"/>
      <dgm:spPr/>
      <dgm:t>
        <a:bodyPr/>
        <a:lstStyle/>
        <a:p>
          <a:r>
            <a:rPr lang="en-US" sz="2400" b="0" i="0" dirty="0"/>
            <a:t>Understanding the importance of safety: Explain why warehouse safety is critical, emphasizing the potential for serious injuries, illnesses, or even fatalities if proper precautions are not taken.</a:t>
          </a:r>
          <a:endParaRPr lang="en-US" sz="2400" dirty="0"/>
        </a:p>
      </dgm:t>
    </dgm:pt>
    <dgm:pt modelId="{51A8B24D-7896-490D-A9C2-BED2E6F10E94}" type="parTrans" cxnId="{37423D4A-8CF8-4693-88BA-F9FCA9F988BC}">
      <dgm:prSet/>
      <dgm:spPr/>
      <dgm:t>
        <a:bodyPr/>
        <a:lstStyle/>
        <a:p>
          <a:endParaRPr lang="en-US"/>
        </a:p>
      </dgm:t>
    </dgm:pt>
    <dgm:pt modelId="{6B9D0740-ECC6-413F-B87D-E321D067445C}" type="sibTrans" cxnId="{37423D4A-8CF8-4693-88BA-F9FCA9F988BC}">
      <dgm:prSet/>
      <dgm:spPr/>
      <dgm:t>
        <a:bodyPr/>
        <a:lstStyle/>
        <a:p>
          <a:endParaRPr lang="en-US"/>
        </a:p>
      </dgm:t>
    </dgm:pt>
    <dgm:pt modelId="{32948B5D-1A2F-41E9-9668-AC97B778454F}">
      <dgm:prSet/>
      <dgm:spPr/>
      <dgm:t>
        <a:bodyPr/>
        <a:lstStyle/>
        <a:p>
          <a:r>
            <a:rPr lang="en-US" b="0" i="0" dirty="0"/>
            <a:t>Safety culture: Promote a culture of safety where everyone feels responsible for identifying and reporting hazards and prioritizing safe work practices</a:t>
          </a:r>
          <a:endParaRPr lang="en-US" dirty="0"/>
        </a:p>
      </dgm:t>
    </dgm:pt>
    <dgm:pt modelId="{2F2BCD2B-B982-4CFE-B629-09B9DC9237B6}" type="parTrans" cxnId="{DE8B837B-B891-4722-BDA4-EC31DB58FDCD}">
      <dgm:prSet/>
      <dgm:spPr/>
      <dgm:t>
        <a:bodyPr/>
        <a:lstStyle/>
        <a:p>
          <a:endParaRPr lang="en-US"/>
        </a:p>
      </dgm:t>
    </dgm:pt>
    <dgm:pt modelId="{59C0BA1E-85EB-4695-9E32-69539D362263}" type="sibTrans" cxnId="{DE8B837B-B891-4722-BDA4-EC31DB58FDCD}">
      <dgm:prSet/>
      <dgm:spPr/>
      <dgm:t>
        <a:bodyPr/>
        <a:lstStyle/>
        <a:p>
          <a:endParaRPr lang="en-US"/>
        </a:p>
      </dgm:t>
    </dgm:pt>
    <dgm:pt modelId="{2B5091BF-A9A1-494B-85B2-69ABE0B673A0}" type="pres">
      <dgm:prSet presAssocID="{843CBBD6-2F7D-4C53-8664-EEBFD1B3BF82}" presName="Name0" presStyleCnt="0">
        <dgm:presLayoutVars>
          <dgm:dir/>
          <dgm:animLvl val="lvl"/>
          <dgm:resizeHandles val="exact"/>
        </dgm:presLayoutVars>
      </dgm:prSet>
      <dgm:spPr/>
    </dgm:pt>
    <dgm:pt modelId="{185D5099-C4A8-4ACB-9D51-9CF29948E9D7}" type="pres">
      <dgm:prSet presAssocID="{32948B5D-1A2F-41E9-9668-AC97B778454F}" presName="boxAndChildren" presStyleCnt="0"/>
      <dgm:spPr/>
    </dgm:pt>
    <dgm:pt modelId="{28917925-A878-4AAA-8EC6-0CB716883D0B}" type="pres">
      <dgm:prSet presAssocID="{32948B5D-1A2F-41E9-9668-AC97B778454F}" presName="parentTextBox" presStyleLbl="node1" presStyleIdx="0" presStyleCnt="3"/>
      <dgm:spPr/>
    </dgm:pt>
    <dgm:pt modelId="{A11599AB-49D9-4068-B4E2-A71FD26843F4}" type="pres">
      <dgm:prSet presAssocID="{6B9D0740-ECC6-413F-B87D-E321D067445C}" presName="sp" presStyleCnt="0"/>
      <dgm:spPr/>
    </dgm:pt>
    <dgm:pt modelId="{F73BE8FC-5012-494F-A165-77BEF392ADE8}" type="pres">
      <dgm:prSet presAssocID="{23E60114-A99F-4696-A328-AAA69FB2BB6A}" presName="arrowAndChildren" presStyleCnt="0"/>
      <dgm:spPr/>
    </dgm:pt>
    <dgm:pt modelId="{E331F90A-0E26-47E9-8EFD-C4E4DE2E6DEA}" type="pres">
      <dgm:prSet presAssocID="{23E60114-A99F-4696-A328-AAA69FB2BB6A}" presName="parentTextArrow" presStyleLbl="node1" presStyleIdx="1" presStyleCnt="3"/>
      <dgm:spPr/>
    </dgm:pt>
    <dgm:pt modelId="{4A2C8E62-11B2-40DD-B934-FCDB724C6783}" type="pres">
      <dgm:prSet presAssocID="{0CFDBF4F-F774-4710-8751-FE55D74C1102}" presName="sp" presStyleCnt="0"/>
      <dgm:spPr/>
    </dgm:pt>
    <dgm:pt modelId="{33052799-B2BE-4B75-AFE8-7C00652B059A}" type="pres">
      <dgm:prSet presAssocID="{1853F37F-BC65-464E-A622-DABC58CAF881}" presName="arrowAndChildren" presStyleCnt="0"/>
      <dgm:spPr/>
    </dgm:pt>
    <dgm:pt modelId="{96AE5F0F-7E25-4436-98B3-E40F71680D39}" type="pres">
      <dgm:prSet presAssocID="{1853F37F-BC65-464E-A622-DABC58CAF881}" presName="parentTextArrow" presStyleLbl="node1" presStyleIdx="2" presStyleCnt="3"/>
      <dgm:spPr/>
    </dgm:pt>
  </dgm:ptLst>
  <dgm:cxnLst>
    <dgm:cxn modelId="{CFC7CE29-A2D5-4EA6-907D-8EE4A34D7C5F}" type="presOf" srcId="{843CBBD6-2F7D-4C53-8664-EEBFD1B3BF82}" destId="{2B5091BF-A9A1-494B-85B2-69ABE0B673A0}" srcOrd="0" destOrd="0" presId="urn:microsoft.com/office/officeart/2005/8/layout/process4"/>
    <dgm:cxn modelId="{B41EBE35-C77A-4499-BCC2-50AA2894ECCC}" type="presOf" srcId="{32948B5D-1A2F-41E9-9668-AC97B778454F}" destId="{28917925-A878-4AAA-8EC6-0CB716883D0B}" srcOrd="0" destOrd="0" presId="urn:microsoft.com/office/officeart/2005/8/layout/process4"/>
    <dgm:cxn modelId="{37423D4A-8CF8-4693-88BA-F9FCA9F988BC}" srcId="{843CBBD6-2F7D-4C53-8664-EEBFD1B3BF82}" destId="{23E60114-A99F-4696-A328-AAA69FB2BB6A}" srcOrd="1" destOrd="0" parTransId="{51A8B24D-7896-490D-A9C2-BED2E6F10E94}" sibTransId="{6B9D0740-ECC6-413F-B87D-E321D067445C}"/>
    <dgm:cxn modelId="{4E826671-9D7A-4BB1-9834-373CAEDA7D9D}" type="presOf" srcId="{1853F37F-BC65-464E-A622-DABC58CAF881}" destId="{96AE5F0F-7E25-4436-98B3-E40F71680D39}" srcOrd="0" destOrd="0" presId="urn:microsoft.com/office/officeart/2005/8/layout/process4"/>
    <dgm:cxn modelId="{DE8B837B-B891-4722-BDA4-EC31DB58FDCD}" srcId="{843CBBD6-2F7D-4C53-8664-EEBFD1B3BF82}" destId="{32948B5D-1A2F-41E9-9668-AC97B778454F}" srcOrd="2" destOrd="0" parTransId="{2F2BCD2B-B982-4CFE-B629-09B9DC9237B6}" sibTransId="{59C0BA1E-85EB-4695-9E32-69539D362263}"/>
    <dgm:cxn modelId="{2BB7349C-59CD-4CE5-8BEF-9DA4C1A65A7C}" type="presOf" srcId="{23E60114-A99F-4696-A328-AAA69FB2BB6A}" destId="{E331F90A-0E26-47E9-8EFD-C4E4DE2E6DEA}" srcOrd="0" destOrd="0" presId="urn:microsoft.com/office/officeart/2005/8/layout/process4"/>
    <dgm:cxn modelId="{AC6A4CBB-4FC3-4EB1-831C-608C7CCEA2D3}" srcId="{843CBBD6-2F7D-4C53-8664-EEBFD1B3BF82}" destId="{1853F37F-BC65-464E-A622-DABC58CAF881}" srcOrd="0" destOrd="0" parTransId="{FA7B0AD5-E605-4AB2-B9FA-79A0D65D076B}" sibTransId="{0CFDBF4F-F774-4710-8751-FE55D74C1102}"/>
    <dgm:cxn modelId="{545AE214-CAB3-4798-A43B-182CA237907F}" type="presParOf" srcId="{2B5091BF-A9A1-494B-85B2-69ABE0B673A0}" destId="{185D5099-C4A8-4ACB-9D51-9CF29948E9D7}" srcOrd="0" destOrd="0" presId="urn:microsoft.com/office/officeart/2005/8/layout/process4"/>
    <dgm:cxn modelId="{F70F6880-56E4-4A9E-BAF6-A0794F72BC41}" type="presParOf" srcId="{185D5099-C4A8-4ACB-9D51-9CF29948E9D7}" destId="{28917925-A878-4AAA-8EC6-0CB716883D0B}" srcOrd="0" destOrd="0" presId="urn:microsoft.com/office/officeart/2005/8/layout/process4"/>
    <dgm:cxn modelId="{518F142D-3BF8-4C24-A638-767F919E696C}" type="presParOf" srcId="{2B5091BF-A9A1-494B-85B2-69ABE0B673A0}" destId="{A11599AB-49D9-4068-B4E2-A71FD26843F4}" srcOrd="1" destOrd="0" presId="urn:microsoft.com/office/officeart/2005/8/layout/process4"/>
    <dgm:cxn modelId="{5D9D9D8F-A786-46A2-971E-35455D05C98C}" type="presParOf" srcId="{2B5091BF-A9A1-494B-85B2-69ABE0B673A0}" destId="{F73BE8FC-5012-494F-A165-77BEF392ADE8}" srcOrd="2" destOrd="0" presId="urn:microsoft.com/office/officeart/2005/8/layout/process4"/>
    <dgm:cxn modelId="{0D419B71-8F07-4A3B-9B02-91515B229F40}" type="presParOf" srcId="{F73BE8FC-5012-494F-A165-77BEF392ADE8}" destId="{E331F90A-0E26-47E9-8EFD-C4E4DE2E6DEA}" srcOrd="0" destOrd="0" presId="urn:microsoft.com/office/officeart/2005/8/layout/process4"/>
    <dgm:cxn modelId="{F18A67FB-D9D7-442C-B532-E4344239F86C}" type="presParOf" srcId="{2B5091BF-A9A1-494B-85B2-69ABE0B673A0}" destId="{4A2C8E62-11B2-40DD-B934-FCDB724C6783}" srcOrd="3" destOrd="0" presId="urn:microsoft.com/office/officeart/2005/8/layout/process4"/>
    <dgm:cxn modelId="{66743BCE-2879-43D6-B9EE-7A25859D60B4}" type="presParOf" srcId="{2B5091BF-A9A1-494B-85B2-69ABE0B673A0}" destId="{33052799-B2BE-4B75-AFE8-7C00652B059A}" srcOrd="4" destOrd="0" presId="urn:microsoft.com/office/officeart/2005/8/layout/process4"/>
    <dgm:cxn modelId="{18F6E6D7-CAC4-4942-9207-0E61E35009AB}" type="presParOf" srcId="{33052799-B2BE-4B75-AFE8-7C00652B059A}" destId="{96AE5F0F-7E25-4436-98B3-E40F71680D3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87C59-5735-44FD-8ACF-A789D35FE13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270433F-73C9-46BF-BE9F-C6A63AA094AD}">
      <dgm:prSet/>
      <dgm:spPr/>
      <dgm:t>
        <a:bodyPr/>
        <a:lstStyle/>
        <a:p>
          <a:r>
            <a:rPr lang="en-US" b="0" i="0"/>
            <a:t>AI-powered wearables</a:t>
          </a:r>
          <a:endParaRPr lang="en-US"/>
        </a:p>
      </dgm:t>
    </dgm:pt>
    <dgm:pt modelId="{9BE8E130-092B-4F65-B8CD-C522A4D7D48B}" type="parTrans" cxnId="{5962F63F-D51C-4925-9FE6-F3281EC50365}">
      <dgm:prSet/>
      <dgm:spPr/>
      <dgm:t>
        <a:bodyPr/>
        <a:lstStyle/>
        <a:p>
          <a:endParaRPr lang="en-US"/>
        </a:p>
      </dgm:t>
    </dgm:pt>
    <dgm:pt modelId="{B0460799-1D29-4E39-B8CD-4F23D2495032}" type="sibTrans" cxnId="{5962F63F-D51C-4925-9FE6-F3281EC50365}">
      <dgm:prSet/>
      <dgm:spPr/>
      <dgm:t>
        <a:bodyPr/>
        <a:lstStyle/>
        <a:p>
          <a:endParaRPr lang="en-US"/>
        </a:p>
      </dgm:t>
    </dgm:pt>
    <dgm:pt modelId="{90067058-7865-401C-80B7-A415C4A7C8CA}">
      <dgm:prSet/>
      <dgm:spPr/>
      <dgm:t>
        <a:bodyPr/>
        <a:lstStyle/>
        <a:p>
          <a:r>
            <a:rPr lang="en-US" b="0" i="0"/>
            <a:t>Smart devices like glasses, watches, and helmets can monitor worker health and location.</a:t>
          </a:r>
          <a:endParaRPr lang="en-US"/>
        </a:p>
      </dgm:t>
    </dgm:pt>
    <dgm:pt modelId="{AF90851D-F4F4-4C58-965B-BECB61EFC6D9}" type="parTrans" cxnId="{F01D1071-E9ED-4ADA-8D5D-BCB43A5E33F5}">
      <dgm:prSet/>
      <dgm:spPr/>
      <dgm:t>
        <a:bodyPr/>
        <a:lstStyle/>
        <a:p>
          <a:endParaRPr lang="en-US"/>
        </a:p>
      </dgm:t>
    </dgm:pt>
    <dgm:pt modelId="{8F65C2D7-72B4-4841-AEF8-C3CDFA56A8CC}" type="sibTrans" cxnId="{F01D1071-E9ED-4ADA-8D5D-BCB43A5E33F5}">
      <dgm:prSet/>
      <dgm:spPr/>
      <dgm:t>
        <a:bodyPr/>
        <a:lstStyle/>
        <a:p>
          <a:endParaRPr lang="en-US"/>
        </a:p>
      </dgm:t>
    </dgm:pt>
    <dgm:pt modelId="{648D3C83-F9DA-4327-BCD8-BF9ED2FB2F22}">
      <dgm:prSet/>
      <dgm:spPr/>
      <dgm:t>
        <a:bodyPr/>
        <a:lstStyle/>
        <a:p>
          <a:r>
            <a:rPr lang="en-US" b="0" i="0"/>
            <a:t>Alert workers to improper handling techniques and potential injuries like lower back strains.</a:t>
          </a:r>
          <a:endParaRPr lang="en-US"/>
        </a:p>
      </dgm:t>
    </dgm:pt>
    <dgm:pt modelId="{F7C65969-AA15-4A52-9E88-75F6AA843513}" type="parTrans" cxnId="{1769451A-BE44-447D-8A49-E9A8B3C8A259}">
      <dgm:prSet/>
      <dgm:spPr/>
      <dgm:t>
        <a:bodyPr/>
        <a:lstStyle/>
        <a:p>
          <a:endParaRPr lang="en-US"/>
        </a:p>
      </dgm:t>
    </dgm:pt>
    <dgm:pt modelId="{8196B933-AB37-4EC3-B6E1-5A58E56B3648}" type="sibTrans" cxnId="{1769451A-BE44-447D-8A49-E9A8B3C8A259}">
      <dgm:prSet/>
      <dgm:spPr/>
      <dgm:t>
        <a:bodyPr/>
        <a:lstStyle/>
        <a:p>
          <a:endParaRPr lang="en-US"/>
        </a:p>
      </dgm:t>
    </dgm:pt>
    <dgm:pt modelId="{7EFAE55B-5A55-473C-8EE1-A2E0F2527F4F}">
      <dgm:prSet/>
      <dgm:spPr/>
      <dgm:t>
        <a:bodyPr/>
        <a:lstStyle/>
        <a:p>
          <a:r>
            <a:rPr lang="en-US" b="0" i="0"/>
            <a:t>Can detect signs of fatigue or overheating, allowing for timely intervention.</a:t>
          </a:r>
          <a:endParaRPr lang="en-US"/>
        </a:p>
      </dgm:t>
    </dgm:pt>
    <dgm:pt modelId="{0B4EE8B3-A35D-49A3-850F-1BDAC3C37234}" type="parTrans" cxnId="{8BF5D700-0CF5-4C48-8786-D7B4223E6CBF}">
      <dgm:prSet/>
      <dgm:spPr/>
      <dgm:t>
        <a:bodyPr/>
        <a:lstStyle/>
        <a:p>
          <a:endParaRPr lang="en-US"/>
        </a:p>
      </dgm:t>
    </dgm:pt>
    <dgm:pt modelId="{6FD47566-AF85-4FE7-B6E9-503FD349ED71}" type="sibTrans" cxnId="{8BF5D700-0CF5-4C48-8786-D7B4223E6CBF}">
      <dgm:prSet/>
      <dgm:spPr/>
      <dgm:t>
        <a:bodyPr/>
        <a:lstStyle/>
        <a:p>
          <a:endParaRPr lang="en-US"/>
        </a:p>
      </dgm:t>
    </dgm:pt>
    <dgm:pt modelId="{19DA31B9-859B-408A-B5D4-A827F61DEE6E}">
      <dgm:prSet/>
      <dgm:spPr/>
      <dgm:t>
        <a:bodyPr/>
        <a:lstStyle/>
        <a:p>
          <a:r>
            <a:rPr lang="en-US" b="0" i="0"/>
            <a:t>May sense environmental dangers like gas leaks or extreme temperatures.</a:t>
          </a:r>
          <a:endParaRPr lang="en-US"/>
        </a:p>
      </dgm:t>
    </dgm:pt>
    <dgm:pt modelId="{6FA0A4E2-18AB-487D-B21D-B4473FDC5CB4}" type="parTrans" cxnId="{7F110A97-92E7-4466-A890-B891991E435C}">
      <dgm:prSet/>
      <dgm:spPr/>
      <dgm:t>
        <a:bodyPr/>
        <a:lstStyle/>
        <a:p>
          <a:endParaRPr lang="en-US"/>
        </a:p>
      </dgm:t>
    </dgm:pt>
    <dgm:pt modelId="{95B77690-D5B9-4F65-9FC1-3F63B2702326}" type="sibTrans" cxnId="{7F110A97-92E7-4466-A890-B891991E435C}">
      <dgm:prSet/>
      <dgm:spPr/>
      <dgm:t>
        <a:bodyPr/>
        <a:lstStyle/>
        <a:p>
          <a:endParaRPr lang="en-US"/>
        </a:p>
      </dgm:t>
    </dgm:pt>
    <dgm:pt modelId="{4716EB3E-F776-407C-8E3A-CB1EE12AADA0}">
      <dgm:prSet/>
      <dgm:spPr/>
      <dgm:t>
        <a:bodyPr/>
        <a:lstStyle/>
        <a:p>
          <a:r>
            <a:rPr lang="en-US" b="0" i="0"/>
            <a:t>Can automatically contact emergency services and provide crucial health information in case of an accident. </a:t>
          </a:r>
          <a:endParaRPr lang="en-US"/>
        </a:p>
      </dgm:t>
    </dgm:pt>
    <dgm:pt modelId="{4B266495-BE22-4209-9EE1-671EAFA85767}" type="parTrans" cxnId="{FCA20549-7BE0-45C9-82BD-2C7E2581CA3A}">
      <dgm:prSet/>
      <dgm:spPr/>
      <dgm:t>
        <a:bodyPr/>
        <a:lstStyle/>
        <a:p>
          <a:endParaRPr lang="en-US"/>
        </a:p>
      </dgm:t>
    </dgm:pt>
    <dgm:pt modelId="{41F442EA-E976-47C1-B45E-1AF1B422EF1E}" type="sibTrans" cxnId="{FCA20549-7BE0-45C9-82BD-2C7E2581CA3A}">
      <dgm:prSet/>
      <dgm:spPr/>
      <dgm:t>
        <a:bodyPr/>
        <a:lstStyle/>
        <a:p>
          <a:endParaRPr lang="en-US"/>
        </a:p>
      </dgm:t>
    </dgm:pt>
    <dgm:pt modelId="{9A39F395-4038-476B-A183-932C4A1BCBE1}" type="pres">
      <dgm:prSet presAssocID="{00F87C59-5735-44FD-8ACF-A789D35FE132}" presName="diagram" presStyleCnt="0">
        <dgm:presLayoutVars>
          <dgm:dir/>
          <dgm:resizeHandles val="exact"/>
        </dgm:presLayoutVars>
      </dgm:prSet>
      <dgm:spPr/>
    </dgm:pt>
    <dgm:pt modelId="{7F077C87-E8A9-428E-A42C-4ECEE8269F20}" type="pres">
      <dgm:prSet presAssocID="{D270433F-73C9-46BF-BE9F-C6A63AA094AD}" presName="node" presStyleLbl="node1" presStyleIdx="0" presStyleCnt="6">
        <dgm:presLayoutVars>
          <dgm:bulletEnabled val="1"/>
        </dgm:presLayoutVars>
      </dgm:prSet>
      <dgm:spPr/>
    </dgm:pt>
    <dgm:pt modelId="{5DA41D8C-4005-49AC-B1A6-F69537E5E8D3}" type="pres">
      <dgm:prSet presAssocID="{B0460799-1D29-4E39-B8CD-4F23D2495032}" presName="sibTrans" presStyleCnt="0"/>
      <dgm:spPr/>
    </dgm:pt>
    <dgm:pt modelId="{8F969351-CF80-4FA2-986A-F3417C64D43A}" type="pres">
      <dgm:prSet presAssocID="{90067058-7865-401C-80B7-A415C4A7C8CA}" presName="node" presStyleLbl="node1" presStyleIdx="1" presStyleCnt="6">
        <dgm:presLayoutVars>
          <dgm:bulletEnabled val="1"/>
        </dgm:presLayoutVars>
      </dgm:prSet>
      <dgm:spPr/>
    </dgm:pt>
    <dgm:pt modelId="{D592CA0A-C4A7-403D-9D20-EE9C7664A820}" type="pres">
      <dgm:prSet presAssocID="{8F65C2D7-72B4-4841-AEF8-C3CDFA56A8CC}" presName="sibTrans" presStyleCnt="0"/>
      <dgm:spPr/>
    </dgm:pt>
    <dgm:pt modelId="{08AF6C66-6C5A-44DA-8C3E-ACC1AC7AC73E}" type="pres">
      <dgm:prSet presAssocID="{648D3C83-F9DA-4327-BCD8-BF9ED2FB2F22}" presName="node" presStyleLbl="node1" presStyleIdx="2" presStyleCnt="6">
        <dgm:presLayoutVars>
          <dgm:bulletEnabled val="1"/>
        </dgm:presLayoutVars>
      </dgm:prSet>
      <dgm:spPr/>
    </dgm:pt>
    <dgm:pt modelId="{7EA89D96-2D46-4885-9B12-2CAAEF7461F2}" type="pres">
      <dgm:prSet presAssocID="{8196B933-AB37-4EC3-B6E1-5A58E56B3648}" presName="sibTrans" presStyleCnt="0"/>
      <dgm:spPr/>
    </dgm:pt>
    <dgm:pt modelId="{AD9607A2-102A-4A34-9089-AC42EDF6FEEE}" type="pres">
      <dgm:prSet presAssocID="{7EFAE55B-5A55-473C-8EE1-A2E0F2527F4F}" presName="node" presStyleLbl="node1" presStyleIdx="3" presStyleCnt="6">
        <dgm:presLayoutVars>
          <dgm:bulletEnabled val="1"/>
        </dgm:presLayoutVars>
      </dgm:prSet>
      <dgm:spPr/>
    </dgm:pt>
    <dgm:pt modelId="{A28F06CA-919C-44E3-BC46-55066DBE9414}" type="pres">
      <dgm:prSet presAssocID="{6FD47566-AF85-4FE7-B6E9-503FD349ED71}" presName="sibTrans" presStyleCnt="0"/>
      <dgm:spPr/>
    </dgm:pt>
    <dgm:pt modelId="{3BDEFB61-981A-472B-BE08-BB5EC47C886A}" type="pres">
      <dgm:prSet presAssocID="{19DA31B9-859B-408A-B5D4-A827F61DEE6E}" presName="node" presStyleLbl="node1" presStyleIdx="4" presStyleCnt="6">
        <dgm:presLayoutVars>
          <dgm:bulletEnabled val="1"/>
        </dgm:presLayoutVars>
      </dgm:prSet>
      <dgm:spPr/>
    </dgm:pt>
    <dgm:pt modelId="{EEE11412-1C1A-48B3-AD32-3D6C6C2F2997}" type="pres">
      <dgm:prSet presAssocID="{95B77690-D5B9-4F65-9FC1-3F63B2702326}" presName="sibTrans" presStyleCnt="0"/>
      <dgm:spPr/>
    </dgm:pt>
    <dgm:pt modelId="{C07D8EB5-AC81-4947-8227-0F7EE7D93345}" type="pres">
      <dgm:prSet presAssocID="{4716EB3E-F776-407C-8E3A-CB1EE12AADA0}" presName="node" presStyleLbl="node1" presStyleIdx="5" presStyleCnt="6">
        <dgm:presLayoutVars>
          <dgm:bulletEnabled val="1"/>
        </dgm:presLayoutVars>
      </dgm:prSet>
      <dgm:spPr/>
    </dgm:pt>
  </dgm:ptLst>
  <dgm:cxnLst>
    <dgm:cxn modelId="{8BF5D700-0CF5-4C48-8786-D7B4223E6CBF}" srcId="{00F87C59-5735-44FD-8ACF-A789D35FE132}" destId="{7EFAE55B-5A55-473C-8EE1-A2E0F2527F4F}" srcOrd="3" destOrd="0" parTransId="{0B4EE8B3-A35D-49A3-850F-1BDAC3C37234}" sibTransId="{6FD47566-AF85-4FE7-B6E9-503FD349ED71}"/>
    <dgm:cxn modelId="{1769451A-BE44-447D-8A49-E9A8B3C8A259}" srcId="{00F87C59-5735-44FD-8ACF-A789D35FE132}" destId="{648D3C83-F9DA-4327-BCD8-BF9ED2FB2F22}" srcOrd="2" destOrd="0" parTransId="{F7C65969-AA15-4A52-9E88-75F6AA843513}" sibTransId="{8196B933-AB37-4EC3-B6E1-5A58E56B3648}"/>
    <dgm:cxn modelId="{9F422235-7542-47D9-A41F-DAC089377DA8}" type="presOf" srcId="{D270433F-73C9-46BF-BE9F-C6A63AA094AD}" destId="{7F077C87-E8A9-428E-A42C-4ECEE8269F20}" srcOrd="0" destOrd="0" presId="urn:microsoft.com/office/officeart/2005/8/layout/default"/>
    <dgm:cxn modelId="{5962F63F-D51C-4925-9FE6-F3281EC50365}" srcId="{00F87C59-5735-44FD-8ACF-A789D35FE132}" destId="{D270433F-73C9-46BF-BE9F-C6A63AA094AD}" srcOrd="0" destOrd="0" parTransId="{9BE8E130-092B-4F65-B8CD-C522A4D7D48B}" sibTransId="{B0460799-1D29-4E39-B8CD-4F23D2495032}"/>
    <dgm:cxn modelId="{D172D45D-9A83-46A1-8620-9AE5E5547D9E}" type="presOf" srcId="{4716EB3E-F776-407C-8E3A-CB1EE12AADA0}" destId="{C07D8EB5-AC81-4947-8227-0F7EE7D93345}" srcOrd="0" destOrd="0" presId="urn:microsoft.com/office/officeart/2005/8/layout/default"/>
    <dgm:cxn modelId="{ADF68D46-AC92-4B20-A4E8-04FCCADE345F}" type="presOf" srcId="{00F87C59-5735-44FD-8ACF-A789D35FE132}" destId="{9A39F395-4038-476B-A183-932C4A1BCBE1}" srcOrd="0" destOrd="0" presId="urn:microsoft.com/office/officeart/2005/8/layout/default"/>
    <dgm:cxn modelId="{FCA20549-7BE0-45C9-82BD-2C7E2581CA3A}" srcId="{00F87C59-5735-44FD-8ACF-A789D35FE132}" destId="{4716EB3E-F776-407C-8E3A-CB1EE12AADA0}" srcOrd="5" destOrd="0" parTransId="{4B266495-BE22-4209-9EE1-671EAFA85767}" sibTransId="{41F442EA-E976-47C1-B45E-1AF1B422EF1E}"/>
    <dgm:cxn modelId="{5F4FF66D-EBAF-46A4-94AE-F4121470244D}" type="presOf" srcId="{90067058-7865-401C-80B7-A415C4A7C8CA}" destId="{8F969351-CF80-4FA2-986A-F3417C64D43A}" srcOrd="0" destOrd="0" presId="urn:microsoft.com/office/officeart/2005/8/layout/default"/>
    <dgm:cxn modelId="{F01D1071-E9ED-4ADA-8D5D-BCB43A5E33F5}" srcId="{00F87C59-5735-44FD-8ACF-A789D35FE132}" destId="{90067058-7865-401C-80B7-A415C4A7C8CA}" srcOrd="1" destOrd="0" parTransId="{AF90851D-F4F4-4C58-965B-BECB61EFC6D9}" sibTransId="{8F65C2D7-72B4-4841-AEF8-C3CDFA56A8CC}"/>
    <dgm:cxn modelId="{9C047775-FDA1-4A96-905A-40A977692D56}" type="presOf" srcId="{7EFAE55B-5A55-473C-8EE1-A2E0F2527F4F}" destId="{AD9607A2-102A-4A34-9089-AC42EDF6FEEE}" srcOrd="0" destOrd="0" presId="urn:microsoft.com/office/officeart/2005/8/layout/default"/>
    <dgm:cxn modelId="{7F110A97-92E7-4466-A890-B891991E435C}" srcId="{00F87C59-5735-44FD-8ACF-A789D35FE132}" destId="{19DA31B9-859B-408A-B5D4-A827F61DEE6E}" srcOrd="4" destOrd="0" parTransId="{6FA0A4E2-18AB-487D-B21D-B4473FDC5CB4}" sibTransId="{95B77690-D5B9-4F65-9FC1-3F63B2702326}"/>
    <dgm:cxn modelId="{D9766599-A4C4-42B4-BB54-3F5757B03F83}" type="presOf" srcId="{648D3C83-F9DA-4327-BCD8-BF9ED2FB2F22}" destId="{08AF6C66-6C5A-44DA-8C3E-ACC1AC7AC73E}" srcOrd="0" destOrd="0" presId="urn:microsoft.com/office/officeart/2005/8/layout/default"/>
    <dgm:cxn modelId="{A6860DF3-21A8-4CD9-974B-BA15A5F7B7B1}" type="presOf" srcId="{19DA31B9-859B-408A-B5D4-A827F61DEE6E}" destId="{3BDEFB61-981A-472B-BE08-BB5EC47C886A}" srcOrd="0" destOrd="0" presId="urn:microsoft.com/office/officeart/2005/8/layout/default"/>
    <dgm:cxn modelId="{6AA01B90-7C7A-4074-95D0-23EA73767A00}" type="presParOf" srcId="{9A39F395-4038-476B-A183-932C4A1BCBE1}" destId="{7F077C87-E8A9-428E-A42C-4ECEE8269F20}" srcOrd="0" destOrd="0" presId="urn:microsoft.com/office/officeart/2005/8/layout/default"/>
    <dgm:cxn modelId="{8D17DC28-AA52-4EEF-A177-398AF7698FB9}" type="presParOf" srcId="{9A39F395-4038-476B-A183-932C4A1BCBE1}" destId="{5DA41D8C-4005-49AC-B1A6-F69537E5E8D3}" srcOrd="1" destOrd="0" presId="urn:microsoft.com/office/officeart/2005/8/layout/default"/>
    <dgm:cxn modelId="{7BB8979C-BEAE-453B-9EFC-61A4063584F9}" type="presParOf" srcId="{9A39F395-4038-476B-A183-932C4A1BCBE1}" destId="{8F969351-CF80-4FA2-986A-F3417C64D43A}" srcOrd="2" destOrd="0" presId="urn:microsoft.com/office/officeart/2005/8/layout/default"/>
    <dgm:cxn modelId="{10501588-391B-4757-80F0-62F4A160336A}" type="presParOf" srcId="{9A39F395-4038-476B-A183-932C4A1BCBE1}" destId="{D592CA0A-C4A7-403D-9D20-EE9C7664A820}" srcOrd="3" destOrd="0" presId="urn:microsoft.com/office/officeart/2005/8/layout/default"/>
    <dgm:cxn modelId="{DA3069B6-3690-4E15-B293-64A99720AB32}" type="presParOf" srcId="{9A39F395-4038-476B-A183-932C4A1BCBE1}" destId="{08AF6C66-6C5A-44DA-8C3E-ACC1AC7AC73E}" srcOrd="4" destOrd="0" presId="urn:microsoft.com/office/officeart/2005/8/layout/default"/>
    <dgm:cxn modelId="{9C21ABF5-0F66-4A5E-841D-1F9F00F8C89E}" type="presParOf" srcId="{9A39F395-4038-476B-A183-932C4A1BCBE1}" destId="{7EA89D96-2D46-4885-9B12-2CAAEF7461F2}" srcOrd="5" destOrd="0" presId="urn:microsoft.com/office/officeart/2005/8/layout/default"/>
    <dgm:cxn modelId="{960681E7-BD30-4B8E-8922-2FFD63A1451E}" type="presParOf" srcId="{9A39F395-4038-476B-A183-932C4A1BCBE1}" destId="{AD9607A2-102A-4A34-9089-AC42EDF6FEEE}" srcOrd="6" destOrd="0" presId="urn:microsoft.com/office/officeart/2005/8/layout/default"/>
    <dgm:cxn modelId="{48D09E58-01E2-4151-B268-0DE0E957AC08}" type="presParOf" srcId="{9A39F395-4038-476B-A183-932C4A1BCBE1}" destId="{A28F06CA-919C-44E3-BC46-55066DBE9414}" srcOrd="7" destOrd="0" presId="urn:microsoft.com/office/officeart/2005/8/layout/default"/>
    <dgm:cxn modelId="{B8A140C3-A5ED-445D-AD78-EB99EAE7AAE5}" type="presParOf" srcId="{9A39F395-4038-476B-A183-932C4A1BCBE1}" destId="{3BDEFB61-981A-472B-BE08-BB5EC47C886A}" srcOrd="8" destOrd="0" presId="urn:microsoft.com/office/officeart/2005/8/layout/default"/>
    <dgm:cxn modelId="{5CAFC782-42AA-4576-97D6-6938B0454A2D}" type="presParOf" srcId="{9A39F395-4038-476B-A183-932C4A1BCBE1}" destId="{EEE11412-1C1A-48B3-AD32-3D6C6C2F2997}" srcOrd="9" destOrd="0" presId="urn:microsoft.com/office/officeart/2005/8/layout/default"/>
    <dgm:cxn modelId="{990B8F5A-9324-4AE7-B9E2-6BB3C24261A5}" type="presParOf" srcId="{9A39F395-4038-476B-A183-932C4A1BCBE1}" destId="{C07D8EB5-AC81-4947-8227-0F7EE7D9334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7DCC66-BAD6-49C9-ADD9-5E272B532C69}"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F95B97A2-42F0-4C2B-BD1E-1442E65EB475}">
      <dgm:prSet/>
      <dgm:spPr/>
      <dgm:t>
        <a:bodyPr/>
        <a:lstStyle/>
        <a:p>
          <a:r>
            <a:rPr lang="en-US" b="0" i="0"/>
            <a:t>Computerized maintenance management systems (CMMS)</a:t>
          </a:r>
          <a:endParaRPr lang="en-US"/>
        </a:p>
      </dgm:t>
    </dgm:pt>
    <dgm:pt modelId="{068A6352-7B87-4B57-84DC-3269E3AC5D17}" type="parTrans" cxnId="{7BE34986-BFDC-4C63-8F94-BC9332BAE4D7}">
      <dgm:prSet/>
      <dgm:spPr/>
      <dgm:t>
        <a:bodyPr/>
        <a:lstStyle/>
        <a:p>
          <a:endParaRPr lang="en-US"/>
        </a:p>
      </dgm:t>
    </dgm:pt>
    <dgm:pt modelId="{681112EB-014B-41AC-82DD-E7AA10410460}" type="sibTrans" cxnId="{7BE34986-BFDC-4C63-8F94-BC9332BAE4D7}">
      <dgm:prSet/>
      <dgm:spPr/>
      <dgm:t>
        <a:bodyPr/>
        <a:lstStyle/>
        <a:p>
          <a:endParaRPr lang="en-US"/>
        </a:p>
      </dgm:t>
    </dgm:pt>
    <dgm:pt modelId="{1236E6A2-FCB2-4361-8786-93E849B4F6F0}">
      <dgm:prSet/>
      <dgm:spPr/>
      <dgm:t>
        <a:bodyPr/>
        <a:lstStyle/>
        <a:p>
          <a:r>
            <a:rPr lang="en-US" b="0" i="0"/>
            <a:t>Automate maintenance management, helping warehouses minimize downtime and prevent accidents caused by poorly maintained equipment.</a:t>
          </a:r>
          <a:endParaRPr lang="en-US"/>
        </a:p>
      </dgm:t>
    </dgm:pt>
    <dgm:pt modelId="{CE20BE79-DCB9-4F2F-8BA5-A4F2A8D4AC18}" type="parTrans" cxnId="{899E5B4C-A0B7-495E-99C3-D82B4B418A28}">
      <dgm:prSet/>
      <dgm:spPr/>
      <dgm:t>
        <a:bodyPr/>
        <a:lstStyle/>
        <a:p>
          <a:endParaRPr lang="en-US"/>
        </a:p>
      </dgm:t>
    </dgm:pt>
    <dgm:pt modelId="{6674AFB5-5A75-42BE-9133-ED99D5804ECF}" type="sibTrans" cxnId="{899E5B4C-A0B7-495E-99C3-D82B4B418A28}">
      <dgm:prSet/>
      <dgm:spPr/>
      <dgm:t>
        <a:bodyPr/>
        <a:lstStyle/>
        <a:p>
          <a:endParaRPr lang="en-US"/>
        </a:p>
      </dgm:t>
    </dgm:pt>
    <dgm:pt modelId="{00D72C45-1E91-4675-9270-DDAD745893F2}">
      <dgm:prSet/>
      <dgm:spPr/>
      <dgm:t>
        <a:bodyPr/>
        <a:lstStyle/>
        <a:p>
          <a:r>
            <a:rPr lang="en-US" b="0" i="0"/>
            <a:t>Examples include Fiix, UpKeep, and IBM Maximo. </a:t>
          </a:r>
          <a:endParaRPr lang="en-US"/>
        </a:p>
      </dgm:t>
    </dgm:pt>
    <dgm:pt modelId="{3B952A39-F83F-42FE-BBA7-0674A6E6CD0C}" type="parTrans" cxnId="{23B49C03-D45C-4736-B614-388EC0FD8075}">
      <dgm:prSet/>
      <dgm:spPr/>
      <dgm:t>
        <a:bodyPr/>
        <a:lstStyle/>
        <a:p>
          <a:endParaRPr lang="en-US"/>
        </a:p>
      </dgm:t>
    </dgm:pt>
    <dgm:pt modelId="{19C20DB6-DA0E-4E1F-92F8-776AAE4C58EA}" type="sibTrans" cxnId="{23B49C03-D45C-4736-B614-388EC0FD8075}">
      <dgm:prSet/>
      <dgm:spPr/>
      <dgm:t>
        <a:bodyPr/>
        <a:lstStyle/>
        <a:p>
          <a:endParaRPr lang="en-US"/>
        </a:p>
      </dgm:t>
    </dgm:pt>
    <dgm:pt modelId="{612A96FB-E56D-4C8D-8FEE-FCB01D721C20}" type="pres">
      <dgm:prSet presAssocID="{937DCC66-BAD6-49C9-ADD9-5E272B532C69}" presName="vert0" presStyleCnt="0">
        <dgm:presLayoutVars>
          <dgm:dir/>
          <dgm:animOne val="branch"/>
          <dgm:animLvl val="lvl"/>
        </dgm:presLayoutVars>
      </dgm:prSet>
      <dgm:spPr/>
    </dgm:pt>
    <dgm:pt modelId="{70F9DC05-64BC-444D-93A9-6BA56EA52CD5}" type="pres">
      <dgm:prSet presAssocID="{F95B97A2-42F0-4C2B-BD1E-1442E65EB475}" presName="thickLine" presStyleLbl="alignNode1" presStyleIdx="0" presStyleCnt="3"/>
      <dgm:spPr/>
    </dgm:pt>
    <dgm:pt modelId="{DDB4754E-B42A-429A-969A-A403329DD72F}" type="pres">
      <dgm:prSet presAssocID="{F95B97A2-42F0-4C2B-BD1E-1442E65EB475}" presName="horz1" presStyleCnt="0"/>
      <dgm:spPr/>
    </dgm:pt>
    <dgm:pt modelId="{3BE2399E-00C4-4A5E-A76A-E3B0A7BC5F60}" type="pres">
      <dgm:prSet presAssocID="{F95B97A2-42F0-4C2B-BD1E-1442E65EB475}" presName="tx1" presStyleLbl="revTx" presStyleIdx="0" presStyleCnt="3"/>
      <dgm:spPr/>
    </dgm:pt>
    <dgm:pt modelId="{725E3D4D-A405-4914-8CAC-49FDA27DC818}" type="pres">
      <dgm:prSet presAssocID="{F95B97A2-42F0-4C2B-BD1E-1442E65EB475}" presName="vert1" presStyleCnt="0"/>
      <dgm:spPr/>
    </dgm:pt>
    <dgm:pt modelId="{691C8B71-711D-4A3B-8986-02BFE5DA60AD}" type="pres">
      <dgm:prSet presAssocID="{1236E6A2-FCB2-4361-8786-93E849B4F6F0}" presName="thickLine" presStyleLbl="alignNode1" presStyleIdx="1" presStyleCnt="3"/>
      <dgm:spPr/>
    </dgm:pt>
    <dgm:pt modelId="{3FD3E180-D3C3-4A26-BFD8-64C8D2676967}" type="pres">
      <dgm:prSet presAssocID="{1236E6A2-FCB2-4361-8786-93E849B4F6F0}" presName="horz1" presStyleCnt="0"/>
      <dgm:spPr/>
    </dgm:pt>
    <dgm:pt modelId="{F654E975-8018-4322-BEBC-81ACB865069C}" type="pres">
      <dgm:prSet presAssocID="{1236E6A2-FCB2-4361-8786-93E849B4F6F0}" presName="tx1" presStyleLbl="revTx" presStyleIdx="1" presStyleCnt="3"/>
      <dgm:spPr/>
    </dgm:pt>
    <dgm:pt modelId="{9B3581A4-45FE-4EDA-B66B-A81B0266C624}" type="pres">
      <dgm:prSet presAssocID="{1236E6A2-FCB2-4361-8786-93E849B4F6F0}" presName="vert1" presStyleCnt="0"/>
      <dgm:spPr/>
    </dgm:pt>
    <dgm:pt modelId="{1D912B8E-F8FF-43BA-8375-D7F505410D28}" type="pres">
      <dgm:prSet presAssocID="{00D72C45-1E91-4675-9270-DDAD745893F2}" presName="thickLine" presStyleLbl="alignNode1" presStyleIdx="2" presStyleCnt="3"/>
      <dgm:spPr/>
    </dgm:pt>
    <dgm:pt modelId="{77B96B8A-8BE8-45A0-8DC1-1B29058A191C}" type="pres">
      <dgm:prSet presAssocID="{00D72C45-1E91-4675-9270-DDAD745893F2}" presName="horz1" presStyleCnt="0"/>
      <dgm:spPr/>
    </dgm:pt>
    <dgm:pt modelId="{0536B6BE-798A-4F45-A74A-F5A8EAED8CDA}" type="pres">
      <dgm:prSet presAssocID="{00D72C45-1E91-4675-9270-DDAD745893F2}" presName="tx1" presStyleLbl="revTx" presStyleIdx="2" presStyleCnt="3"/>
      <dgm:spPr/>
    </dgm:pt>
    <dgm:pt modelId="{4A5E8B42-7FAD-49EC-B2C4-8A6167049A5B}" type="pres">
      <dgm:prSet presAssocID="{00D72C45-1E91-4675-9270-DDAD745893F2}" presName="vert1" presStyleCnt="0"/>
      <dgm:spPr/>
    </dgm:pt>
  </dgm:ptLst>
  <dgm:cxnLst>
    <dgm:cxn modelId="{23B49C03-D45C-4736-B614-388EC0FD8075}" srcId="{937DCC66-BAD6-49C9-ADD9-5E272B532C69}" destId="{00D72C45-1E91-4675-9270-DDAD745893F2}" srcOrd="2" destOrd="0" parTransId="{3B952A39-F83F-42FE-BBA7-0674A6E6CD0C}" sibTransId="{19C20DB6-DA0E-4E1F-92F8-776AAE4C58EA}"/>
    <dgm:cxn modelId="{3A7A4C0E-C7D8-4859-A2DE-FA4692E2B6B0}" type="presOf" srcId="{00D72C45-1E91-4675-9270-DDAD745893F2}" destId="{0536B6BE-798A-4F45-A74A-F5A8EAED8CDA}" srcOrd="0" destOrd="0" presId="urn:microsoft.com/office/officeart/2008/layout/LinedList"/>
    <dgm:cxn modelId="{899E5B4C-A0B7-495E-99C3-D82B4B418A28}" srcId="{937DCC66-BAD6-49C9-ADD9-5E272B532C69}" destId="{1236E6A2-FCB2-4361-8786-93E849B4F6F0}" srcOrd="1" destOrd="0" parTransId="{CE20BE79-DCB9-4F2F-8BA5-A4F2A8D4AC18}" sibTransId="{6674AFB5-5A75-42BE-9133-ED99D5804ECF}"/>
    <dgm:cxn modelId="{B7861377-EE37-433D-8750-FA4FA361D715}" type="presOf" srcId="{1236E6A2-FCB2-4361-8786-93E849B4F6F0}" destId="{F654E975-8018-4322-BEBC-81ACB865069C}" srcOrd="0" destOrd="0" presId="urn:microsoft.com/office/officeart/2008/layout/LinedList"/>
    <dgm:cxn modelId="{7BE34986-BFDC-4C63-8F94-BC9332BAE4D7}" srcId="{937DCC66-BAD6-49C9-ADD9-5E272B532C69}" destId="{F95B97A2-42F0-4C2B-BD1E-1442E65EB475}" srcOrd="0" destOrd="0" parTransId="{068A6352-7B87-4B57-84DC-3269E3AC5D17}" sibTransId="{681112EB-014B-41AC-82DD-E7AA10410460}"/>
    <dgm:cxn modelId="{EB546697-3BE5-4D2F-A2F4-02C6673784D8}" type="presOf" srcId="{937DCC66-BAD6-49C9-ADD9-5E272B532C69}" destId="{612A96FB-E56D-4C8D-8FEE-FCB01D721C20}" srcOrd="0" destOrd="0" presId="urn:microsoft.com/office/officeart/2008/layout/LinedList"/>
    <dgm:cxn modelId="{117CE0F6-7670-4444-842E-220FCB383579}" type="presOf" srcId="{F95B97A2-42F0-4C2B-BD1E-1442E65EB475}" destId="{3BE2399E-00C4-4A5E-A76A-E3B0A7BC5F60}" srcOrd="0" destOrd="0" presId="urn:microsoft.com/office/officeart/2008/layout/LinedList"/>
    <dgm:cxn modelId="{5D91D397-A083-4658-9527-31F3E6BBD524}" type="presParOf" srcId="{612A96FB-E56D-4C8D-8FEE-FCB01D721C20}" destId="{70F9DC05-64BC-444D-93A9-6BA56EA52CD5}" srcOrd="0" destOrd="0" presId="urn:microsoft.com/office/officeart/2008/layout/LinedList"/>
    <dgm:cxn modelId="{C1727E9F-E3F0-49C4-AF99-A37FD195F743}" type="presParOf" srcId="{612A96FB-E56D-4C8D-8FEE-FCB01D721C20}" destId="{DDB4754E-B42A-429A-969A-A403329DD72F}" srcOrd="1" destOrd="0" presId="urn:microsoft.com/office/officeart/2008/layout/LinedList"/>
    <dgm:cxn modelId="{29908B6C-43FB-47D3-A8FE-567358D55357}" type="presParOf" srcId="{DDB4754E-B42A-429A-969A-A403329DD72F}" destId="{3BE2399E-00C4-4A5E-A76A-E3B0A7BC5F60}" srcOrd="0" destOrd="0" presId="urn:microsoft.com/office/officeart/2008/layout/LinedList"/>
    <dgm:cxn modelId="{713630A9-0B00-4BDF-ACED-FCD226C866B8}" type="presParOf" srcId="{DDB4754E-B42A-429A-969A-A403329DD72F}" destId="{725E3D4D-A405-4914-8CAC-49FDA27DC818}" srcOrd="1" destOrd="0" presId="urn:microsoft.com/office/officeart/2008/layout/LinedList"/>
    <dgm:cxn modelId="{3E33CE82-522E-4277-9161-9A6B0477D9F7}" type="presParOf" srcId="{612A96FB-E56D-4C8D-8FEE-FCB01D721C20}" destId="{691C8B71-711D-4A3B-8986-02BFE5DA60AD}" srcOrd="2" destOrd="0" presId="urn:microsoft.com/office/officeart/2008/layout/LinedList"/>
    <dgm:cxn modelId="{96896659-33CE-44CD-AE36-4901FBD33CDF}" type="presParOf" srcId="{612A96FB-E56D-4C8D-8FEE-FCB01D721C20}" destId="{3FD3E180-D3C3-4A26-BFD8-64C8D2676967}" srcOrd="3" destOrd="0" presId="urn:microsoft.com/office/officeart/2008/layout/LinedList"/>
    <dgm:cxn modelId="{1B223649-7796-461F-BE46-23CDB1A9CBCB}" type="presParOf" srcId="{3FD3E180-D3C3-4A26-BFD8-64C8D2676967}" destId="{F654E975-8018-4322-BEBC-81ACB865069C}" srcOrd="0" destOrd="0" presId="urn:microsoft.com/office/officeart/2008/layout/LinedList"/>
    <dgm:cxn modelId="{48E1669F-F0BB-4C36-98AC-AF8FA1F1405C}" type="presParOf" srcId="{3FD3E180-D3C3-4A26-BFD8-64C8D2676967}" destId="{9B3581A4-45FE-4EDA-B66B-A81B0266C624}" srcOrd="1" destOrd="0" presId="urn:microsoft.com/office/officeart/2008/layout/LinedList"/>
    <dgm:cxn modelId="{70F77665-8B96-481C-B204-6EA906810D68}" type="presParOf" srcId="{612A96FB-E56D-4C8D-8FEE-FCB01D721C20}" destId="{1D912B8E-F8FF-43BA-8375-D7F505410D28}" srcOrd="4" destOrd="0" presId="urn:microsoft.com/office/officeart/2008/layout/LinedList"/>
    <dgm:cxn modelId="{67186E74-1821-4DDD-AA20-9067DB9228AA}" type="presParOf" srcId="{612A96FB-E56D-4C8D-8FEE-FCB01D721C20}" destId="{77B96B8A-8BE8-45A0-8DC1-1B29058A191C}" srcOrd="5" destOrd="0" presId="urn:microsoft.com/office/officeart/2008/layout/LinedList"/>
    <dgm:cxn modelId="{579E0407-6740-4C0C-924B-EE192B5323EA}" type="presParOf" srcId="{77B96B8A-8BE8-45A0-8DC1-1B29058A191C}" destId="{0536B6BE-798A-4F45-A74A-F5A8EAED8CDA}" srcOrd="0" destOrd="0" presId="urn:microsoft.com/office/officeart/2008/layout/LinedList"/>
    <dgm:cxn modelId="{A99C6B4C-A2EF-49DD-9D8C-72A87A4F6D77}" type="presParOf" srcId="{77B96B8A-8BE8-45A0-8DC1-1B29058A191C}" destId="{4A5E8B42-7FAD-49EC-B2C4-8A6167049A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170AC-523B-4B7D-8C29-83C808B157D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3EC3B69-BAB3-44E8-A08E-C7B458551146}">
      <dgm:prSet/>
      <dgm:spPr/>
      <dgm:t>
        <a:bodyPr/>
        <a:lstStyle/>
        <a:p>
          <a:r>
            <a:rPr lang="en-US" b="0" i="0"/>
            <a:t>Automated inspection tools</a:t>
          </a:r>
          <a:endParaRPr lang="en-US"/>
        </a:p>
      </dgm:t>
    </dgm:pt>
    <dgm:pt modelId="{BEE3A856-D263-40CA-AF26-3AFE7A60819C}" type="parTrans" cxnId="{CC3FD9B3-2835-4419-AA01-12A5BC1D409D}">
      <dgm:prSet/>
      <dgm:spPr/>
      <dgm:t>
        <a:bodyPr/>
        <a:lstStyle/>
        <a:p>
          <a:endParaRPr lang="en-US"/>
        </a:p>
      </dgm:t>
    </dgm:pt>
    <dgm:pt modelId="{A73A2B9E-E7D4-4862-8A29-8C6181887552}" type="sibTrans" cxnId="{CC3FD9B3-2835-4419-AA01-12A5BC1D409D}">
      <dgm:prSet/>
      <dgm:spPr/>
      <dgm:t>
        <a:bodyPr/>
        <a:lstStyle/>
        <a:p>
          <a:endParaRPr lang="en-US"/>
        </a:p>
      </dgm:t>
    </dgm:pt>
    <dgm:pt modelId="{B9A39170-19B8-42B6-BE87-60E954793A92}">
      <dgm:prSet/>
      <dgm:spPr/>
      <dgm:t>
        <a:bodyPr/>
        <a:lstStyle/>
        <a:p>
          <a:r>
            <a:rPr lang="en-US" b="0" i="0"/>
            <a:t>Mobile inspection apps and cloud-based platforms streamline the inspection of racks and equipment.</a:t>
          </a:r>
          <a:endParaRPr lang="en-US"/>
        </a:p>
      </dgm:t>
    </dgm:pt>
    <dgm:pt modelId="{15B3232B-6808-4DC1-B6B6-8F7C2CCF128E}" type="parTrans" cxnId="{D4ED88BF-CDAA-4493-B073-59863352C0DF}">
      <dgm:prSet/>
      <dgm:spPr/>
      <dgm:t>
        <a:bodyPr/>
        <a:lstStyle/>
        <a:p>
          <a:endParaRPr lang="en-US"/>
        </a:p>
      </dgm:t>
    </dgm:pt>
    <dgm:pt modelId="{0F0E1EDA-DC57-48CB-8BFD-BBFD54E044EB}" type="sibTrans" cxnId="{D4ED88BF-CDAA-4493-B073-59863352C0DF}">
      <dgm:prSet/>
      <dgm:spPr/>
      <dgm:t>
        <a:bodyPr/>
        <a:lstStyle/>
        <a:p>
          <a:endParaRPr lang="en-US"/>
        </a:p>
      </dgm:t>
    </dgm:pt>
    <dgm:pt modelId="{202F9945-5596-47A6-88B6-636EC7BD1701}">
      <dgm:prSet/>
      <dgm:spPr/>
      <dgm:t>
        <a:bodyPr/>
        <a:lstStyle/>
        <a:p>
          <a:r>
            <a:rPr lang="en-US" b="0" i="0"/>
            <a:t>Allow users to record rack conditions, track repairs, and ensure prompt addressing of safety hazards, </a:t>
          </a:r>
          <a:endParaRPr lang="en-US"/>
        </a:p>
      </dgm:t>
    </dgm:pt>
    <dgm:pt modelId="{84B7CD7D-3B4E-4FD6-BEFD-D3D292C3E57C}" type="parTrans" cxnId="{22F46447-3B1B-4041-94EC-6EE7D1308CA1}">
      <dgm:prSet/>
      <dgm:spPr/>
      <dgm:t>
        <a:bodyPr/>
        <a:lstStyle/>
        <a:p>
          <a:endParaRPr lang="en-US"/>
        </a:p>
      </dgm:t>
    </dgm:pt>
    <dgm:pt modelId="{A4474BFD-5305-4F01-8007-6CC1245B1509}" type="sibTrans" cxnId="{22F46447-3B1B-4041-94EC-6EE7D1308CA1}">
      <dgm:prSet/>
      <dgm:spPr/>
      <dgm:t>
        <a:bodyPr/>
        <a:lstStyle/>
        <a:p>
          <a:endParaRPr lang="en-US"/>
        </a:p>
      </dgm:t>
    </dgm:pt>
    <dgm:pt modelId="{2AC4E0A5-61AB-4B9F-976D-FF7B2FD9985E}">
      <dgm:prSet/>
      <dgm:spPr/>
      <dgm:t>
        <a:bodyPr/>
        <a:lstStyle/>
        <a:p>
          <a:r>
            <a:rPr lang="en-US" b="0" i="0"/>
            <a:t>Example: </a:t>
          </a:r>
          <a:r>
            <a:rPr lang="en-US"/>
            <a:t>SHS </a:t>
          </a:r>
          <a:r>
            <a:rPr lang="en-US" b="0" i="0"/>
            <a:t>Platform for digital rack inspections. </a:t>
          </a:r>
          <a:endParaRPr lang="en-US"/>
        </a:p>
      </dgm:t>
    </dgm:pt>
    <dgm:pt modelId="{509E91C9-C600-4905-A2A7-A140BC4081A8}" type="parTrans" cxnId="{C9237B7F-1AF3-4440-9626-45C5CE8B918B}">
      <dgm:prSet/>
      <dgm:spPr/>
      <dgm:t>
        <a:bodyPr/>
        <a:lstStyle/>
        <a:p>
          <a:endParaRPr lang="en-US"/>
        </a:p>
      </dgm:t>
    </dgm:pt>
    <dgm:pt modelId="{18AD58C9-0A63-4891-9A5E-EABA84EFE321}" type="sibTrans" cxnId="{C9237B7F-1AF3-4440-9626-45C5CE8B918B}">
      <dgm:prSet/>
      <dgm:spPr/>
      <dgm:t>
        <a:bodyPr/>
        <a:lstStyle/>
        <a:p>
          <a:endParaRPr lang="en-US"/>
        </a:p>
      </dgm:t>
    </dgm:pt>
    <dgm:pt modelId="{E811CC13-D67D-4F76-B002-5539ACC5FFE7}">
      <dgm:prSet/>
      <dgm:spPr/>
      <dgm:t>
        <a:bodyPr/>
        <a:lstStyle/>
        <a:p>
          <a:r>
            <a:rPr lang="en-US" b="1"/>
            <a:t>By embracing these new technologies and tools, warehouses can create a safer, more productive environment for their workforce and ensure compliance with safety regulations. </a:t>
          </a:r>
          <a:endParaRPr lang="en-US"/>
        </a:p>
      </dgm:t>
    </dgm:pt>
    <dgm:pt modelId="{C864D716-4DD1-47D2-B8EB-357233C92CBC}" type="parTrans" cxnId="{564249D9-4380-4892-90CF-7FA903D09660}">
      <dgm:prSet/>
      <dgm:spPr/>
      <dgm:t>
        <a:bodyPr/>
        <a:lstStyle/>
        <a:p>
          <a:endParaRPr lang="en-US"/>
        </a:p>
      </dgm:t>
    </dgm:pt>
    <dgm:pt modelId="{C3559C85-7FCE-4117-B341-80307994E8FC}" type="sibTrans" cxnId="{564249D9-4380-4892-90CF-7FA903D09660}">
      <dgm:prSet/>
      <dgm:spPr/>
      <dgm:t>
        <a:bodyPr/>
        <a:lstStyle/>
        <a:p>
          <a:endParaRPr lang="en-US"/>
        </a:p>
      </dgm:t>
    </dgm:pt>
    <dgm:pt modelId="{379056E3-625A-41F6-B89A-5A35D629DC3D}" type="pres">
      <dgm:prSet presAssocID="{09D170AC-523B-4B7D-8C29-83C808B157DB}" presName="linear" presStyleCnt="0">
        <dgm:presLayoutVars>
          <dgm:animLvl val="lvl"/>
          <dgm:resizeHandles val="exact"/>
        </dgm:presLayoutVars>
      </dgm:prSet>
      <dgm:spPr/>
    </dgm:pt>
    <dgm:pt modelId="{2F6A181A-D6EE-40B6-80EE-77D78408E645}" type="pres">
      <dgm:prSet presAssocID="{B3EC3B69-BAB3-44E8-A08E-C7B458551146}" presName="parentText" presStyleLbl="node1" presStyleIdx="0" presStyleCnt="5">
        <dgm:presLayoutVars>
          <dgm:chMax val="0"/>
          <dgm:bulletEnabled val="1"/>
        </dgm:presLayoutVars>
      </dgm:prSet>
      <dgm:spPr/>
    </dgm:pt>
    <dgm:pt modelId="{400E9410-B901-4DBC-8E46-5C3673599AFB}" type="pres">
      <dgm:prSet presAssocID="{A73A2B9E-E7D4-4862-8A29-8C6181887552}" presName="spacer" presStyleCnt="0"/>
      <dgm:spPr/>
    </dgm:pt>
    <dgm:pt modelId="{A72619CE-62A4-495D-9B13-03F4D93F7935}" type="pres">
      <dgm:prSet presAssocID="{B9A39170-19B8-42B6-BE87-60E954793A92}" presName="parentText" presStyleLbl="node1" presStyleIdx="1" presStyleCnt="5">
        <dgm:presLayoutVars>
          <dgm:chMax val="0"/>
          <dgm:bulletEnabled val="1"/>
        </dgm:presLayoutVars>
      </dgm:prSet>
      <dgm:spPr/>
    </dgm:pt>
    <dgm:pt modelId="{3E4D575F-7B75-4248-9F45-E41A7C6B3C4A}" type="pres">
      <dgm:prSet presAssocID="{0F0E1EDA-DC57-48CB-8BFD-BBFD54E044EB}" presName="spacer" presStyleCnt="0"/>
      <dgm:spPr/>
    </dgm:pt>
    <dgm:pt modelId="{03FFD16A-51FF-4774-86B0-25F114B082B7}" type="pres">
      <dgm:prSet presAssocID="{202F9945-5596-47A6-88B6-636EC7BD1701}" presName="parentText" presStyleLbl="node1" presStyleIdx="2" presStyleCnt="5">
        <dgm:presLayoutVars>
          <dgm:chMax val="0"/>
          <dgm:bulletEnabled val="1"/>
        </dgm:presLayoutVars>
      </dgm:prSet>
      <dgm:spPr/>
    </dgm:pt>
    <dgm:pt modelId="{00690045-3C6A-422F-B5FA-C4BA4BA74053}" type="pres">
      <dgm:prSet presAssocID="{A4474BFD-5305-4F01-8007-6CC1245B1509}" presName="spacer" presStyleCnt="0"/>
      <dgm:spPr/>
    </dgm:pt>
    <dgm:pt modelId="{BA033881-FC98-4CDE-9FBA-51EA1F4B829A}" type="pres">
      <dgm:prSet presAssocID="{2AC4E0A5-61AB-4B9F-976D-FF7B2FD9985E}" presName="parentText" presStyleLbl="node1" presStyleIdx="3" presStyleCnt="5">
        <dgm:presLayoutVars>
          <dgm:chMax val="0"/>
          <dgm:bulletEnabled val="1"/>
        </dgm:presLayoutVars>
      </dgm:prSet>
      <dgm:spPr/>
    </dgm:pt>
    <dgm:pt modelId="{C4D75DDB-0C3D-4B7C-A36E-351501755A70}" type="pres">
      <dgm:prSet presAssocID="{18AD58C9-0A63-4891-9A5E-EABA84EFE321}" presName="spacer" presStyleCnt="0"/>
      <dgm:spPr/>
    </dgm:pt>
    <dgm:pt modelId="{3BEEDE89-D2F9-4C51-B842-588713205DBA}" type="pres">
      <dgm:prSet presAssocID="{E811CC13-D67D-4F76-B002-5539ACC5FFE7}" presName="parentText" presStyleLbl="node1" presStyleIdx="4" presStyleCnt="5">
        <dgm:presLayoutVars>
          <dgm:chMax val="0"/>
          <dgm:bulletEnabled val="1"/>
        </dgm:presLayoutVars>
      </dgm:prSet>
      <dgm:spPr/>
    </dgm:pt>
  </dgm:ptLst>
  <dgm:cxnLst>
    <dgm:cxn modelId="{00B2B315-6BD3-48D3-8377-8BEBA8A09BE2}" type="presOf" srcId="{E811CC13-D67D-4F76-B002-5539ACC5FFE7}" destId="{3BEEDE89-D2F9-4C51-B842-588713205DBA}" srcOrd="0" destOrd="0" presId="urn:microsoft.com/office/officeart/2005/8/layout/vList2"/>
    <dgm:cxn modelId="{56E15B2C-5997-49D3-84D2-689A8632A48E}" type="presOf" srcId="{09D170AC-523B-4B7D-8C29-83C808B157DB}" destId="{379056E3-625A-41F6-B89A-5A35D629DC3D}" srcOrd="0" destOrd="0" presId="urn:microsoft.com/office/officeart/2005/8/layout/vList2"/>
    <dgm:cxn modelId="{22F46447-3B1B-4041-94EC-6EE7D1308CA1}" srcId="{09D170AC-523B-4B7D-8C29-83C808B157DB}" destId="{202F9945-5596-47A6-88B6-636EC7BD1701}" srcOrd="2" destOrd="0" parTransId="{84B7CD7D-3B4E-4FD6-BEFD-D3D292C3E57C}" sibTransId="{A4474BFD-5305-4F01-8007-6CC1245B1509}"/>
    <dgm:cxn modelId="{A337D347-20EF-435B-A817-DC6E08CF25B2}" type="presOf" srcId="{B3EC3B69-BAB3-44E8-A08E-C7B458551146}" destId="{2F6A181A-D6EE-40B6-80EE-77D78408E645}" srcOrd="0" destOrd="0" presId="urn:microsoft.com/office/officeart/2005/8/layout/vList2"/>
    <dgm:cxn modelId="{6FD9AB71-2521-444E-8541-D17E02A820F1}" type="presOf" srcId="{202F9945-5596-47A6-88B6-636EC7BD1701}" destId="{03FFD16A-51FF-4774-86B0-25F114B082B7}" srcOrd="0" destOrd="0" presId="urn:microsoft.com/office/officeart/2005/8/layout/vList2"/>
    <dgm:cxn modelId="{C9237B7F-1AF3-4440-9626-45C5CE8B918B}" srcId="{09D170AC-523B-4B7D-8C29-83C808B157DB}" destId="{2AC4E0A5-61AB-4B9F-976D-FF7B2FD9985E}" srcOrd="3" destOrd="0" parTransId="{509E91C9-C600-4905-A2A7-A140BC4081A8}" sibTransId="{18AD58C9-0A63-4891-9A5E-EABA84EFE321}"/>
    <dgm:cxn modelId="{D4982884-25F8-42E8-8BA4-87276C2D74AC}" type="presOf" srcId="{B9A39170-19B8-42B6-BE87-60E954793A92}" destId="{A72619CE-62A4-495D-9B13-03F4D93F7935}" srcOrd="0" destOrd="0" presId="urn:microsoft.com/office/officeart/2005/8/layout/vList2"/>
    <dgm:cxn modelId="{CA5B41AE-5A59-400D-9C63-E17357C15F0E}" type="presOf" srcId="{2AC4E0A5-61AB-4B9F-976D-FF7B2FD9985E}" destId="{BA033881-FC98-4CDE-9FBA-51EA1F4B829A}" srcOrd="0" destOrd="0" presId="urn:microsoft.com/office/officeart/2005/8/layout/vList2"/>
    <dgm:cxn modelId="{CC3FD9B3-2835-4419-AA01-12A5BC1D409D}" srcId="{09D170AC-523B-4B7D-8C29-83C808B157DB}" destId="{B3EC3B69-BAB3-44E8-A08E-C7B458551146}" srcOrd="0" destOrd="0" parTransId="{BEE3A856-D263-40CA-AF26-3AFE7A60819C}" sibTransId="{A73A2B9E-E7D4-4862-8A29-8C6181887552}"/>
    <dgm:cxn modelId="{D4ED88BF-CDAA-4493-B073-59863352C0DF}" srcId="{09D170AC-523B-4B7D-8C29-83C808B157DB}" destId="{B9A39170-19B8-42B6-BE87-60E954793A92}" srcOrd="1" destOrd="0" parTransId="{15B3232B-6808-4DC1-B6B6-8F7C2CCF128E}" sibTransId="{0F0E1EDA-DC57-48CB-8BFD-BBFD54E044EB}"/>
    <dgm:cxn modelId="{564249D9-4380-4892-90CF-7FA903D09660}" srcId="{09D170AC-523B-4B7D-8C29-83C808B157DB}" destId="{E811CC13-D67D-4F76-B002-5539ACC5FFE7}" srcOrd="4" destOrd="0" parTransId="{C864D716-4DD1-47D2-B8EB-357233C92CBC}" sibTransId="{C3559C85-7FCE-4117-B341-80307994E8FC}"/>
    <dgm:cxn modelId="{5C83DBAB-F777-4C4E-AFC6-3FD975A4150D}" type="presParOf" srcId="{379056E3-625A-41F6-B89A-5A35D629DC3D}" destId="{2F6A181A-D6EE-40B6-80EE-77D78408E645}" srcOrd="0" destOrd="0" presId="urn:microsoft.com/office/officeart/2005/8/layout/vList2"/>
    <dgm:cxn modelId="{E1337917-774C-40A5-907E-DFF6C5AC48E4}" type="presParOf" srcId="{379056E3-625A-41F6-B89A-5A35D629DC3D}" destId="{400E9410-B901-4DBC-8E46-5C3673599AFB}" srcOrd="1" destOrd="0" presId="urn:microsoft.com/office/officeart/2005/8/layout/vList2"/>
    <dgm:cxn modelId="{A1E1DBD7-FB19-4376-AEC9-8631366C3CEC}" type="presParOf" srcId="{379056E3-625A-41F6-B89A-5A35D629DC3D}" destId="{A72619CE-62A4-495D-9B13-03F4D93F7935}" srcOrd="2" destOrd="0" presId="urn:microsoft.com/office/officeart/2005/8/layout/vList2"/>
    <dgm:cxn modelId="{8DA61288-C4BA-46A7-A7E0-A59F9686ED9A}" type="presParOf" srcId="{379056E3-625A-41F6-B89A-5A35D629DC3D}" destId="{3E4D575F-7B75-4248-9F45-E41A7C6B3C4A}" srcOrd="3" destOrd="0" presId="urn:microsoft.com/office/officeart/2005/8/layout/vList2"/>
    <dgm:cxn modelId="{3CD7A82F-E7BF-44BD-853C-6E2022C9774C}" type="presParOf" srcId="{379056E3-625A-41F6-B89A-5A35D629DC3D}" destId="{03FFD16A-51FF-4774-86B0-25F114B082B7}" srcOrd="4" destOrd="0" presId="urn:microsoft.com/office/officeart/2005/8/layout/vList2"/>
    <dgm:cxn modelId="{E050FE8D-E2C8-40D4-A6C0-493F25EFFA70}" type="presParOf" srcId="{379056E3-625A-41F6-B89A-5A35D629DC3D}" destId="{00690045-3C6A-422F-B5FA-C4BA4BA74053}" srcOrd="5" destOrd="0" presId="urn:microsoft.com/office/officeart/2005/8/layout/vList2"/>
    <dgm:cxn modelId="{C4C026D7-65DE-443C-A78B-6237A22432BE}" type="presParOf" srcId="{379056E3-625A-41F6-B89A-5A35D629DC3D}" destId="{BA033881-FC98-4CDE-9FBA-51EA1F4B829A}" srcOrd="6" destOrd="0" presId="urn:microsoft.com/office/officeart/2005/8/layout/vList2"/>
    <dgm:cxn modelId="{1EF7402F-9D80-40DD-8E81-8466E73B3236}" type="presParOf" srcId="{379056E3-625A-41F6-B89A-5A35D629DC3D}" destId="{C4D75DDB-0C3D-4B7C-A36E-351501755A70}" srcOrd="7" destOrd="0" presId="urn:microsoft.com/office/officeart/2005/8/layout/vList2"/>
    <dgm:cxn modelId="{3967C4CB-BC88-4070-AD7C-71605C6D62E7}" type="presParOf" srcId="{379056E3-625A-41F6-B89A-5A35D629DC3D}" destId="{3BEEDE89-D2F9-4C51-B842-588713205D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17925-A878-4AAA-8EC6-0CB716883D0B}">
      <dsp:nvSpPr>
        <dsp:cNvPr id="0" name=""/>
        <dsp:cNvSpPr/>
      </dsp:nvSpPr>
      <dsp:spPr>
        <a:xfrm>
          <a:off x="0" y="4992191"/>
          <a:ext cx="8299938" cy="16385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i="0" kern="1200" dirty="0"/>
            <a:t>Safety culture: Promote a culture of safety where everyone feels responsible for identifying and reporting hazards and prioritizing safe work practices</a:t>
          </a:r>
          <a:endParaRPr lang="en-US" sz="2700" kern="1200" dirty="0"/>
        </a:p>
      </dsp:txBody>
      <dsp:txXfrm>
        <a:off x="0" y="4992191"/>
        <a:ext cx="8299938" cy="1638548"/>
      </dsp:txXfrm>
    </dsp:sp>
    <dsp:sp modelId="{E331F90A-0E26-47E9-8EFD-C4E4DE2E6DEA}">
      <dsp:nvSpPr>
        <dsp:cNvPr id="0" name=""/>
        <dsp:cNvSpPr/>
      </dsp:nvSpPr>
      <dsp:spPr>
        <a:xfrm rot="10800000">
          <a:off x="0" y="2496681"/>
          <a:ext cx="8299938" cy="2520087"/>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dirty="0"/>
            <a:t>Understanding the importance of safety: Explain why warehouse safety is critical, emphasizing the potential for serious injuries, illnesses, or even fatalities if proper precautions are not taken.</a:t>
          </a:r>
          <a:endParaRPr lang="en-US" sz="2400" kern="1200" dirty="0"/>
        </a:p>
      </dsp:txBody>
      <dsp:txXfrm rot="10800000">
        <a:off x="0" y="2496681"/>
        <a:ext cx="8299938" cy="1637477"/>
      </dsp:txXfrm>
    </dsp:sp>
    <dsp:sp modelId="{96AE5F0F-7E25-4436-98B3-E40F71680D39}">
      <dsp:nvSpPr>
        <dsp:cNvPr id="0" name=""/>
        <dsp:cNvSpPr/>
      </dsp:nvSpPr>
      <dsp:spPr>
        <a:xfrm rot="10800000">
          <a:off x="0" y="1172"/>
          <a:ext cx="8299938" cy="2520087"/>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0" i="0" kern="1200" dirty="0"/>
            <a:t>Introduction to warehouse safety</a:t>
          </a:r>
          <a:endParaRPr lang="en-US" sz="3200" kern="1200" dirty="0"/>
        </a:p>
      </dsp:txBody>
      <dsp:txXfrm rot="10800000">
        <a:off x="0" y="1172"/>
        <a:ext cx="8299938" cy="1637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7C87-E8A9-428E-A42C-4ECEE8269F20}">
      <dsp:nvSpPr>
        <dsp:cNvPr id="0" name=""/>
        <dsp:cNvSpPr/>
      </dsp:nvSpPr>
      <dsp:spPr>
        <a:xfrm>
          <a:off x="0" y="209996"/>
          <a:ext cx="2939851" cy="176391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AI-powered wearables</a:t>
          </a:r>
          <a:endParaRPr lang="en-US" sz="1900" kern="1200"/>
        </a:p>
      </dsp:txBody>
      <dsp:txXfrm>
        <a:off x="0" y="209996"/>
        <a:ext cx="2939851" cy="1763910"/>
      </dsp:txXfrm>
    </dsp:sp>
    <dsp:sp modelId="{8F969351-CF80-4FA2-986A-F3417C64D43A}">
      <dsp:nvSpPr>
        <dsp:cNvPr id="0" name=""/>
        <dsp:cNvSpPr/>
      </dsp:nvSpPr>
      <dsp:spPr>
        <a:xfrm>
          <a:off x="3233836" y="209996"/>
          <a:ext cx="2939851" cy="176391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Smart devices like glasses, watches, and helmets can monitor worker health and location.</a:t>
          </a:r>
          <a:endParaRPr lang="en-US" sz="1900" kern="1200"/>
        </a:p>
      </dsp:txBody>
      <dsp:txXfrm>
        <a:off x="3233836" y="209996"/>
        <a:ext cx="2939851" cy="1763910"/>
      </dsp:txXfrm>
    </dsp:sp>
    <dsp:sp modelId="{08AF6C66-6C5A-44DA-8C3E-ACC1AC7AC73E}">
      <dsp:nvSpPr>
        <dsp:cNvPr id="0" name=""/>
        <dsp:cNvSpPr/>
      </dsp:nvSpPr>
      <dsp:spPr>
        <a:xfrm>
          <a:off x="6467673" y="209996"/>
          <a:ext cx="2939851" cy="176391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Alert workers to improper handling techniques and potential injuries like lower back strains.</a:t>
          </a:r>
          <a:endParaRPr lang="en-US" sz="1900" kern="1200"/>
        </a:p>
      </dsp:txBody>
      <dsp:txXfrm>
        <a:off x="6467673" y="209996"/>
        <a:ext cx="2939851" cy="1763910"/>
      </dsp:txXfrm>
    </dsp:sp>
    <dsp:sp modelId="{AD9607A2-102A-4A34-9089-AC42EDF6FEEE}">
      <dsp:nvSpPr>
        <dsp:cNvPr id="0" name=""/>
        <dsp:cNvSpPr/>
      </dsp:nvSpPr>
      <dsp:spPr>
        <a:xfrm>
          <a:off x="0" y="2267892"/>
          <a:ext cx="2939851" cy="176391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Can detect signs of fatigue or overheating, allowing for timely intervention.</a:t>
          </a:r>
          <a:endParaRPr lang="en-US" sz="1900" kern="1200"/>
        </a:p>
      </dsp:txBody>
      <dsp:txXfrm>
        <a:off x="0" y="2267892"/>
        <a:ext cx="2939851" cy="1763910"/>
      </dsp:txXfrm>
    </dsp:sp>
    <dsp:sp modelId="{3BDEFB61-981A-472B-BE08-BB5EC47C886A}">
      <dsp:nvSpPr>
        <dsp:cNvPr id="0" name=""/>
        <dsp:cNvSpPr/>
      </dsp:nvSpPr>
      <dsp:spPr>
        <a:xfrm>
          <a:off x="3233836" y="2267892"/>
          <a:ext cx="2939851" cy="176391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May sense environmental dangers like gas leaks or extreme temperatures.</a:t>
          </a:r>
          <a:endParaRPr lang="en-US" sz="1900" kern="1200"/>
        </a:p>
      </dsp:txBody>
      <dsp:txXfrm>
        <a:off x="3233836" y="2267892"/>
        <a:ext cx="2939851" cy="1763910"/>
      </dsp:txXfrm>
    </dsp:sp>
    <dsp:sp modelId="{C07D8EB5-AC81-4947-8227-0F7EE7D93345}">
      <dsp:nvSpPr>
        <dsp:cNvPr id="0" name=""/>
        <dsp:cNvSpPr/>
      </dsp:nvSpPr>
      <dsp:spPr>
        <a:xfrm>
          <a:off x="6467673" y="2267892"/>
          <a:ext cx="2939851" cy="176391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Can automatically contact emergency services and provide crucial health information in case of an accident. </a:t>
          </a:r>
          <a:endParaRPr lang="en-US" sz="1900" kern="1200"/>
        </a:p>
      </dsp:txBody>
      <dsp:txXfrm>
        <a:off x="6467673" y="2267892"/>
        <a:ext cx="2939851" cy="1763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DC05-64BC-444D-93A9-6BA56EA52CD5}">
      <dsp:nvSpPr>
        <dsp:cNvPr id="0" name=""/>
        <dsp:cNvSpPr/>
      </dsp:nvSpPr>
      <dsp:spPr>
        <a:xfrm>
          <a:off x="0" y="2663"/>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E2399E-00C4-4A5E-A76A-E3B0A7BC5F6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Computerized maintenance management systems (CMMS)</a:t>
          </a:r>
          <a:endParaRPr lang="en-US" sz="2800" kern="1200"/>
        </a:p>
      </dsp:txBody>
      <dsp:txXfrm>
        <a:off x="0" y="2663"/>
        <a:ext cx="6666833" cy="1816197"/>
      </dsp:txXfrm>
    </dsp:sp>
    <dsp:sp modelId="{691C8B71-711D-4A3B-8986-02BFE5DA60AD}">
      <dsp:nvSpPr>
        <dsp:cNvPr id="0" name=""/>
        <dsp:cNvSpPr/>
      </dsp:nvSpPr>
      <dsp:spPr>
        <a:xfrm>
          <a:off x="0" y="181886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54E975-8018-4322-BEBC-81ACB865069C}">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Automate maintenance management, helping warehouses minimize downtime and prevent accidents caused by poorly maintained equipment.</a:t>
          </a:r>
          <a:endParaRPr lang="en-US" sz="2800" kern="1200"/>
        </a:p>
      </dsp:txBody>
      <dsp:txXfrm>
        <a:off x="0" y="1818861"/>
        <a:ext cx="6666833" cy="1816197"/>
      </dsp:txXfrm>
    </dsp:sp>
    <dsp:sp modelId="{1D912B8E-F8FF-43BA-8375-D7F505410D28}">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536B6BE-798A-4F45-A74A-F5A8EAED8CDA}">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Examples include Fiix, UpKeep, and IBM Maximo. </a:t>
          </a:r>
          <a:endParaRPr lang="en-US" sz="2800" kern="1200"/>
        </a:p>
      </dsp:txBody>
      <dsp:txXfrm>
        <a:off x="0" y="3635058"/>
        <a:ext cx="6666833" cy="1816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A181A-D6EE-40B6-80EE-77D78408E645}">
      <dsp:nvSpPr>
        <dsp:cNvPr id="0" name=""/>
        <dsp:cNvSpPr/>
      </dsp:nvSpPr>
      <dsp:spPr>
        <a:xfrm>
          <a:off x="0" y="96696"/>
          <a:ext cx="6666833" cy="101063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Automated inspection tools</a:t>
          </a:r>
          <a:endParaRPr lang="en-US" sz="1800" kern="1200"/>
        </a:p>
      </dsp:txBody>
      <dsp:txXfrm>
        <a:off x="49335" y="146031"/>
        <a:ext cx="6568163" cy="911963"/>
      </dsp:txXfrm>
    </dsp:sp>
    <dsp:sp modelId="{A72619CE-62A4-495D-9B13-03F4D93F7935}">
      <dsp:nvSpPr>
        <dsp:cNvPr id="0" name=""/>
        <dsp:cNvSpPr/>
      </dsp:nvSpPr>
      <dsp:spPr>
        <a:xfrm>
          <a:off x="0" y="1159170"/>
          <a:ext cx="6666833" cy="1010633"/>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Mobile inspection apps and cloud-based platforms streamline the inspection of racks and equipment.</a:t>
          </a:r>
          <a:endParaRPr lang="en-US" sz="1800" kern="1200"/>
        </a:p>
      </dsp:txBody>
      <dsp:txXfrm>
        <a:off x="49335" y="1208505"/>
        <a:ext cx="6568163" cy="911963"/>
      </dsp:txXfrm>
    </dsp:sp>
    <dsp:sp modelId="{03FFD16A-51FF-4774-86B0-25F114B082B7}">
      <dsp:nvSpPr>
        <dsp:cNvPr id="0" name=""/>
        <dsp:cNvSpPr/>
      </dsp:nvSpPr>
      <dsp:spPr>
        <a:xfrm>
          <a:off x="0" y="2221643"/>
          <a:ext cx="6666833" cy="1010633"/>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Allow users to record rack conditions, track repairs, and ensure prompt addressing of safety hazards, </a:t>
          </a:r>
          <a:endParaRPr lang="en-US" sz="1800" kern="1200"/>
        </a:p>
      </dsp:txBody>
      <dsp:txXfrm>
        <a:off x="49335" y="2270978"/>
        <a:ext cx="6568163" cy="911963"/>
      </dsp:txXfrm>
    </dsp:sp>
    <dsp:sp modelId="{BA033881-FC98-4CDE-9FBA-51EA1F4B829A}">
      <dsp:nvSpPr>
        <dsp:cNvPr id="0" name=""/>
        <dsp:cNvSpPr/>
      </dsp:nvSpPr>
      <dsp:spPr>
        <a:xfrm>
          <a:off x="0" y="3284116"/>
          <a:ext cx="6666833" cy="1010633"/>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Example: </a:t>
          </a:r>
          <a:r>
            <a:rPr lang="en-US" sz="1800" kern="1200"/>
            <a:t>SHS </a:t>
          </a:r>
          <a:r>
            <a:rPr lang="en-US" sz="1800" b="0" i="0" kern="1200"/>
            <a:t>Platform for digital rack inspections. </a:t>
          </a:r>
          <a:endParaRPr lang="en-US" sz="1800" kern="1200"/>
        </a:p>
      </dsp:txBody>
      <dsp:txXfrm>
        <a:off x="49335" y="3333451"/>
        <a:ext cx="6568163" cy="911963"/>
      </dsp:txXfrm>
    </dsp:sp>
    <dsp:sp modelId="{3BEEDE89-D2F9-4C51-B842-588713205DBA}">
      <dsp:nvSpPr>
        <dsp:cNvPr id="0" name=""/>
        <dsp:cNvSpPr/>
      </dsp:nvSpPr>
      <dsp:spPr>
        <a:xfrm>
          <a:off x="0" y="4346589"/>
          <a:ext cx="6666833" cy="1010633"/>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By embracing these new technologies and tools, warehouses can create a safer, more productive environment for their workforce and ensure compliance with safety regulations. </a:t>
          </a:r>
          <a:endParaRPr lang="en-US" sz="1800" kern="1200"/>
        </a:p>
      </dsp:txBody>
      <dsp:txXfrm>
        <a:off x="49335" y="4395924"/>
        <a:ext cx="6568163" cy="9119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0E8ECA-C7AC-7845-A52E-00AE81A0CC6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0DE0BA-64B4-DD44-9FA6-404C16158E9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6A4A579-9890-AC44-A4D0-F6C5D4CEAE70}" type="datetimeFigureOut">
              <a:rPr lang="en-US" smtClean="0"/>
              <a:t>7/16/2025</a:t>
            </a:fld>
            <a:endParaRPr lang="en-US"/>
          </a:p>
        </p:txBody>
      </p:sp>
      <p:sp>
        <p:nvSpPr>
          <p:cNvPr id="4" name="Footer Placeholder 3">
            <a:extLst>
              <a:ext uri="{FF2B5EF4-FFF2-40B4-BE49-F238E27FC236}">
                <a16:creationId xmlns:a16="http://schemas.microsoft.com/office/drawing/2014/main" id="{469F301E-7D39-EE44-BFB0-3608278CB21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66AAF8-E2E9-094C-953C-61C622266DD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FB0EBD3-2B10-3B48-AEE7-73230F37DF57}" type="slidenum">
              <a:rPr lang="en-US" smtClean="0"/>
              <a:t>‹#›</a:t>
            </a:fld>
            <a:endParaRPr lang="en-US"/>
          </a:p>
        </p:txBody>
      </p:sp>
    </p:spTree>
    <p:extLst>
      <p:ext uri="{BB962C8B-B14F-4D97-AF65-F5344CB8AC3E}">
        <p14:creationId xmlns:p14="http://schemas.microsoft.com/office/powerpoint/2010/main" val="71163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32B7095-64FF-254B-B1E8-5A6E981E7298}" type="datetimeFigureOut">
              <a:rPr lang="en-US" smtClean="0"/>
              <a:t>7/16/2025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14DEE30-9F32-CF4E-8610-51EDD936FF61}" type="slidenum">
              <a:rPr lang="en-US" smtClean="0"/>
              <a:t>‹#›</a:t>
            </a:fld>
            <a:endParaRPr lang="en-US"/>
          </a:p>
        </p:txBody>
      </p:sp>
    </p:spTree>
    <p:extLst>
      <p:ext uri="{BB962C8B-B14F-4D97-AF65-F5344CB8AC3E}">
        <p14:creationId xmlns:p14="http://schemas.microsoft.com/office/powerpoint/2010/main" val="103649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0BB7E-DD00-4500-A190-46B24A9BA5E8}" type="slidenum">
              <a:rPr lang="en-US" smtClean="0"/>
              <a:t>1</a:t>
            </a:fld>
            <a:endParaRPr lang="en-US" dirty="0"/>
          </a:p>
        </p:txBody>
      </p:sp>
    </p:spTree>
    <p:extLst>
      <p:ext uri="{BB962C8B-B14F-4D97-AF65-F5344CB8AC3E}">
        <p14:creationId xmlns:p14="http://schemas.microsoft.com/office/powerpoint/2010/main" val="394988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432FC-8C21-48DA-B01C-1A5642E40CF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499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0B836-649F-67BC-A63C-F28495D32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C5D91-C2BF-0E94-3890-53D6DBFEE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BE684-CB2D-E112-C202-0B78612454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21846D-45EC-8283-EAE2-83C9FE5033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0BB7E-DD00-4500-A190-46B24A9BA5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99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0D9D-770C-0271-517E-869174743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5890A-D96B-8B97-A367-E9D295BE7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2C082-C439-9958-FCBF-B29993C2A6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D9B30-4438-43D6-7420-3875C958A6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0BB7E-DD00-4500-A190-46B24A9BA5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13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none" strike="noStrike" dirty="0">
                <a:solidFill>
                  <a:srgbClr val="000000"/>
                </a:solidFill>
                <a:effectLst/>
                <a:latin typeface="Calibri" panose="020F0502020204030204" pitchFamily="34" charset="0"/>
              </a:rPr>
              <a:t>Registration is open for the 2025 in-person Leadership Conference event, taking place on July 21 in Orlando, FL in conjunction with Safety 2025.</a:t>
            </a:r>
            <a:r>
              <a:rPr lang="en-US" sz="2800" b="0" i="0" dirty="0">
                <a:solidFill>
                  <a:srgbClr val="444444"/>
                </a:solidFill>
                <a:effectLst/>
                <a:latin typeface="Calibri" panose="020F0502020204030204" pitchFamily="34" charset="0"/>
              </a:rPr>
              <a:t>​</a:t>
            </a:r>
          </a:p>
          <a:p>
            <a:pPr algn="l" rtl="0" fontAlgn="base"/>
            <a:r>
              <a:rPr lang="en-US" sz="2800" b="0" i="0" dirty="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yriad Pro" panose="020B0503030403020204" pitchFamily="34" charset="0"/>
                <a:ea typeface="Calibri" panose="020F0502020204030204" pitchFamily="34" charset="0"/>
                <a:cs typeface="Times New Roman" panose="02020603050405020304" pitchFamily="18" charset="0"/>
              </a:rPr>
              <a:t>Sending</a:t>
            </a:r>
            <a:r>
              <a:rPr lang="en-US" sz="1800" dirty="0">
                <a:cs typeface="Calibri"/>
              </a:rPr>
              <a:t> 1 or more leaders to attend is a great way for our chapter to support goals and succession plans for the year.</a:t>
            </a: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Myriad Pro" panose="020B0503030403020204" pitchFamily="34" charset="0"/>
                <a:ea typeface="Calibri" panose="020F0502020204030204" pitchFamily="34" charset="0"/>
                <a:cs typeface="Times New Roman" panose="02020603050405020304" pitchFamily="18" charset="0"/>
              </a:rPr>
              <a:t>Our executive committee should have Leadership Conference attendance on an upcoming agenda to discuss:</a:t>
            </a:r>
          </a:p>
          <a:p>
            <a:pPr marL="285750" marR="0" indent="-285750">
              <a:spcBef>
                <a:spcPts val="0"/>
              </a:spcBef>
              <a:spcAft>
                <a:spcPts val="0"/>
              </a:spcAft>
              <a:buFont typeface="Arial" panose="020B0604020202020204" pitchFamily="34" charset="0"/>
              <a:buChar char="•"/>
            </a:pPr>
            <a:r>
              <a:rPr lang="en-US" sz="1800" b="1" dirty="0">
                <a:effectLst/>
                <a:latin typeface="Myriad Pro" panose="020B0503030403020204" pitchFamily="34" charset="0"/>
                <a:ea typeface="Calibri" panose="020F0502020204030204" pitchFamily="34" charset="0"/>
                <a:cs typeface="Times New Roman" panose="02020603050405020304" pitchFamily="18" charset="0"/>
              </a:rPr>
              <a:t>Who will attend:</a:t>
            </a:r>
            <a:r>
              <a:rPr lang="en-US" sz="1800" b="0" dirty="0">
                <a:effectLst/>
                <a:latin typeface="Myriad Pro" panose="020B0503030403020204" pitchFamily="34" charset="0"/>
                <a:ea typeface="Calibri" panose="020F0502020204030204" pitchFamily="34" charset="0"/>
                <a:cs typeface="Times New Roman" panose="02020603050405020304" pitchFamily="18" charset="0"/>
              </a:rPr>
              <a:t> As a team, discuss who should attend from the chapter.</a:t>
            </a:r>
            <a:r>
              <a:rPr lang="en-US" sz="1800" dirty="0">
                <a:effectLst/>
                <a:latin typeface="Myriad Pro" panose="020B0503030403020204" pitchFamily="34" charset="0"/>
                <a:ea typeface="Calibri" panose="020F0502020204030204" pitchFamily="34" charset="0"/>
                <a:cs typeface="Times New Roman" panose="02020603050405020304" pitchFamily="18" charset="0"/>
              </a:rPr>
              <a:t> Ask questions like: Who are the high potential leaders in this group? Who is going to be president next year or three years from now? Are there future leaders of the chapter we could be investing in? Do we have a dynamic leader that is the most likely to bring back the learnings and an expanded network to your chapter? Maybe that person should be the one to attend, regardless of their chapter leadership title. </a:t>
            </a:r>
            <a:r>
              <a:rPr lang="en-US" sz="1800" dirty="0">
                <a:effectLst/>
                <a:latin typeface="Aptos" panose="020B0004020202020204" pitchFamily="34" charset="0"/>
                <a:ea typeface="Aptos" panose="020B0004020202020204" pitchFamily="34" charset="0"/>
                <a:cs typeface="Times New Roman" panose="02020603050405020304" pitchFamily="18" charset="0"/>
              </a:rPr>
              <a:t>Remember that incoming and outgoing leaders are welcome to attend, so it can be a good opportunity to get new leaders onboarded or recognize the contributions of outgoing leaders. </a:t>
            </a:r>
            <a:r>
              <a:rPr lang="en-US" sz="1800" dirty="0">
                <a:effectLst/>
                <a:latin typeface="Myriad Pro" panose="020B0503030403020204" pitchFamily="34" charset="0"/>
                <a:ea typeface="Calibri" panose="020F0502020204030204" pitchFamily="34" charset="0"/>
                <a:cs typeface="Times New Roman" panose="02020603050405020304" pitchFamily="18" charset="0"/>
              </a:rPr>
              <a:t> It’s really what is best for our chapter, but this is an investment and our chapter should expect to get something out of it, so selecting a representation is important. </a:t>
            </a:r>
            <a:endParaRPr lang="en-US" sz="1800" b="1" dirty="0">
              <a:effectLst/>
              <a:latin typeface="Myriad Pro" panose="020B0503030403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b="1" dirty="0">
              <a:effectLst/>
              <a:latin typeface="Myriad Pro" panose="020B0503030403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b="1" dirty="0">
                <a:effectLst/>
                <a:latin typeface="Myriad Pro" panose="020B0503030403020204" pitchFamily="34" charset="0"/>
                <a:ea typeface="Calibri" panose="020F0502020204030204" pitchFamily="34" charset="0"/>
                <a:cs typeface="Times New Roman" panose="02020603050405020304" pitchFamily="18" charset="0"/>
              </a:rPr>
              <a:t>Budgeting:</a:t>
            </a:r>
            <a:r>
              <a:rPr lang="en-US" sz="1800" b="0" dirty="0">
                <a:effectLst/>
                <a:latin typeface="Myriad Pro" panose="020B0503030403020204" pitchFamily="34" charset="0"/>
                <a:ea typeface="Calibri" panose="020F0502020204030204" pitchFamily="34" charset="0"/>
                <a:cs typeface="Times New Roman" panose="02020603050405020304" pitchFamily="18" charset="0"/>
              </a:rPr>
              <a:t> There is no cost for volunteers to attend the Leadership Conference, but we should consider budgeting travel expenses for those attending. </a:t>
            </a:r>
            <a:r>
              <a:rPr lang="en-US" sz="1800" dirty="0">
                <a:effectLst/>
                <a:latin typeface="Myriad Pro" panose="020B0503030403020204" pitchFamily="34" charset="0"/>
                <a:ea typeface="Calibri" panose="020F0502020204030204" pitchFamily="34" charset="0"/>
                <a:cs typeface="Times New Roman" panose="02020603050405020304" pitchFamily="18" charset="0"/>
              </a:rPr>
              <a:t>Discuss how many people the chapter can afford to send. With the event taking place in conjunction with Safety 2025, some leaders may have travel expenses already covered by their employers or may even be able to use access to the Leadership Conference to convince their employer of the value of sending them. Keep these considerations in mind as we discuss who will attend and who the chapter will support. Be sure we document a vote on final decision for our financial records.</a:t>
            </a:r>
          </a:p>
          <a:p>
            <a:pPr marL="0" marR="0">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4DEE30-9F32-CF4E-8610-51EDD936FF61}" type="slidenum">
              <a:rPr lang="en-US" smtClean="0"/>
              <a:t>15</a:t>
            </a:fld>
            <a:endParaRPr lang="en-US"/>
          </a:p>
        </p:txBody>
      </p:sp>
    </p:spTree>
    <p:extLst>
      <p:ext uri="{BB962C8B-B14F-4D97-AF65-F5344CB8AC3E}">
        <p14:creationId xmlns:p14="http://schemas.microsoft.com/office/powerpoint/2010/main" val="298568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2BA57-4937-0B43-E04D-A248BD69D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ED019-3C3B-D784-8C11-49C83BC48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BA03D-6AE8-5892-96AE-9D01DE5268F7}"/>
              </a:ext>
            </a:extLst>
          </p:cNvPr>
          <p:cNvSpPr>
            <a:spLocks noGrp="1"/>
          </p:cNvSpPr>
          <p:nvPr>
            <p:ph type="body" idx="1"/>
          </p:nvPr>
        </p:nvSpPr>
        <p:spPr/>
        <p:txBody>
          <a:bodyPr/>
          <a:lstStyle/>
          <a:p>
            <a:pPr algn="l" rtl="0" fontAlgn="base"/>
            <a:r>
              <a:rPr lang="en-US" sz="2800" b="0" i="0" u="none" strike="noStrike" dirty="0">
                <a:solidFill>
                  <a:srgbClr val="000000"/>
                </a:solidFill>
                <a:effectLst/>
                <a:latin typeface="Calibri" panose="020F0502020204030204" pitchFamily="34" charset="0"/>
              </a:rPr>
              <a:t>Registration is open for the 2025 in-person Leadership Conference event, taking place on July 21 in Orlando, FL in conjunction with Safety 2025.</a:t>
            </a:r>
            <a:r>
              <a:rPr lang="en-US" sz="2800" b="0" i="0" dirty="0">
                <a:solidFill>
                  <a:srgbClr val="444444"/>
                </a:solidFill>
                <a:effectLst/>
                <a:latin typeface="Calibri" panose="020F0502020204030204" pitchFamily="34" charset="0"/>
              </a:rPr>
              <a:t>​</a:t>
            </a:r>
          </a:p>
          <a:p>
            <a:pPr algn="l" rtl="0" fontAlgn="base"/>
            <a:r>
              <a:rPr lang="en-US" sz="2800" b="0" i="0" dirty="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yriad Pro" panose="020B0503030403020204" pitchFamily="34" charset="0"/>
                <a:ea typeface="Calibri" panose="020F0502020204030204" pitchFamily="34" charset="0"/>
                <a:cs typeface="Times New Roman" panose="02020603050405020304" pitchFamily="18" charset="0"/>
              </a:rPr>
              <a:t>Sending</a:t>
            </a:r>
            <a:r>
              <a:rPr lang="en-US" sz="1800" dirty="0">
                <a:cs typeface="Calibri"/>
              </a:rPr>
              <a:t> 1 or more leaders to attend is a great way for our chapter to support goals and succession plans for the year.</a:t>
            </a: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Myriad Pro" panose="020B0503030403020204" pitchFamily="34" charset="0"/>
                <a:ea typeface="Calibri" panose="020F0502020204030204" pitchFamily="34" charset="0"/>
                <a:cs typeface="Times New Roman" panose="02020603050405020304" pitchFamily="18" charset="0"/>
              </a:rPr>
              <a:t>Our executive committee should have Leadership Conference attendance on an upcoming agenda to discuss:</a:t>
            </a:r>
          </a:p>
          <a:p>
            <a:pPr marL="285750" marR="0" indent="-285750">
              <a:spcBef>
                <a:spcPts val="0"/>
              </a:spcBef>
              <a:spcAft>
                <a:spcPts val="0"/>
              </a:spcAft>
              <a:buFont typeface="Arial" panose="020B0604020202020204" pitchFamily="34" charset="0"/>
              <a:buChar char="•"/>
            </a:pPr>
            <a:r>
              <a:rPr lang="en-US" sz="1800" b="1" dirty="0">
                <a:effectLst/>
                <a:latin typeface="Myriad Pro" panose="020B0503030403020204" pitchFamily="34" charset="0"/>
                <a:ea typeface="Calibri" panose="020F0502020204030204" pitchFamily="34" charset="0"/>
                <a:cs typeface="Times New Roman" panose="02020603050405020304" pitchFamily="18" charset="0"/>
              </a:rPr>
              <a:t>Who will attend:</a:t>
            </a:r>
            <a:r>
              <a:rPr lang="en-US" sz="1800" b="0" dirty="0">
                <a:effectLst/>
                <a:latin typeface="Myriad Pro" panose="020B0503030403020204" pitchFamily="34" charset="0"/>
                <a:ea typeface="Calibri" panose="020F0502020204030204" pitchFamily="34" charset="0"/>
                <a:cs typeface="Times New Roman" panose="02020603050405020304" pitchFamily="18" charset="0"/>
              </a:rPr>
              <a:t> As a team, discuss who should attend from the chapter.</a:t>
            </a:r>
            <a:r>
              <a:rPr lang="en-US" sz="1800" dirty="0">
                <a:effectLst/>
                <a:latin typeface="Myriad Pro" panose="020B0503030403020204" pitchFamily="34" charset="0"/>
                <a:ea typeface="Calibri" panose="020F0502020204030204" pitchFamily="34" charset="0"/>
                <a:cs typeface="Times New Roman" panose="02020603050405020304" pitchFamily="18" charset="0"/>
              </a:rPr>
              <a:t> Ask questions like: Who are the high potential leaders in this group? Who is going to be president next year or three years from now? Are there future leaders of the chapter we could be investing in? Do we have a dynamic leader that is the most likely to bring back the learnings and an expanded network to your chapter? Maybe that person should be the one to attend, regardless of their chapter leadership title. </a:t>
            </a:r>
            <a:r>
              <a:rPr lang="en-US" sz="1800" dirty="0">
                <a:effectLst/>
                <a:latin typeface="Aptos" panose="020B0004020202020204" pitchFamily="34" charset="0"/>
                <a:ea typeface="Aptos" panose="020B0004020202020204" pitchFamily="34" charset="0"/>
                <a:cs typeface="Times New Roman" panose="02020603050405020304" pitchFamily="18" charset="0"/>
              </a:rPr>
              <a:t>Remember that incoming and outgoing leaders are welcome to attend, so it can be a good opportunity to get new leaders onboarded or recognize the contributions of outgoing leaders. </a:t>
            </a:r>
            <a:r>
              <a:rPr lang="en-US" sz="1800" dirty="0">
                <a:effectLst/>
                <a:latin typeface="Myriad Pro" panose="020B0503030403020204" pitchFamily="34" charset="0"/>
                <a:ea typeface="Calibri" panose="020F0502020204030204" pitchFamily="34" charset="0"/>
                <a:cs typeface="Times New Roman" panose="02020603050405020304" pitchFamily="18" charset="0"/>
              </a:rPr>
              <a:t> It’s really what is best for our chapter, but this is an investment and our chapter should expect to get something out of it, so selecting a representation is important. </a:t>
            </a:r>
            <a:endParaRPr lang="en-US" sz="1800" b="1" dirty="0">
              <a:effectLst/>
              <a:latin typeface="Myriad Pro" panose="020B0503030403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b="1" dirty="0">
              <a:effectLst/>
              <a:latin typeface="Myriad Pro" panose="020B0503030403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b="1" dirty="0">
                <a:effectLst/>
                <a:latin typeface="Myriad Pro" panose="020B0503030403020204" pitchFamily="34" charset="0"/>
                <a:ea typeface="Calibri" panose="020F0502020204030204" pitchFamily="34" charset="0"/>
                <a:cs typeface="Times New Roman" panose="02020603050405020304" pitchFamily="18" charset="0"/>
              </a:rPr>
              <a:t>Budgeting:</a:t>
            </a:r>
            <a:r>
              <a:rPr lang="en-US" sz="1800" b="0" dirty="0">
                <a:effectLst/>
                <a:latin typeface="Myriad Pro" panose="020B0503030403020204" pitchFamily="34" charset="0"/>
                <a:ea typeface="Calibri" panose="020F0502020204030204" pitchFamily="34" charset="0"/>
                <a:cs typeface="Times New Roman" panose="02020603050405020304" pitchFamily="18" charset="0"/>
              </a:rPr>
              <a:t> There is no cost for volunteers to attend the Leadership Conference, but we should consider budgeting travel expenses for those attending. </a:t>
            </a:r>
            <a:r>
              <a:rPr lang="en-US" sz="1800" dirty="0">
                <a:effectLst/>
                <a:latin typeface="Myriad Pro" panose="020B0503030403020204" pitchFamily="34" charset="0"/>
                <a:ea typeface="Calibri" panose="020F0502020204030204" pitchFamily="34" charset="0"/>
                <a:cs typeface="Times New Roman" panose="02020603050405020304" pitchFamily="18" charset="0"/>
              </a:rPr>
              <a:t>Discuss how many people the chapter can afford to send. With the event taking place in conjunction with Safety 2025, some leaders may have travel expenses already covered by their employers or may even be able to use access to the Leadership Conference to convince their employer of the value of sending them. Keep these considerations in mind as we discuss who will attend and who the chapter will support. Be sure we document a vote on final decision for our financial records.</a:t>
            </a:r>
          </a:p>
          <a:p>
            <a:pPr marL="0" marR="0">
              <a:spcBef>
                <a:spcPts val="0"/>
              </a:spcBef>
              <a:spcAft>
                <a:spcPts val="0"/>
              </a:spcAft>
            </a:pPr>
            <a:endParaRPr lang="en-US" sz="1800" dirty="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1D9BF3-9B42-4CEA-C957-F3F65B2B2035}"/>
              </a:ext>
            </a:extLst>
          </p:cNvPr>
          <p:cNvSpPr>
            <a:spLocks noGrp="1"/>
          </p:cNvSpPr>
          <p:nvPr>
            <p:ph type="sldNum" sz="quarter" idx="5"/>
          </p:nvPr>
        </p:nvSpPr>
        <p:spPr/>
        <p:txBody>
          <a:bodyPr/>
          <a:lstStyle/>
          <a:p>
            <a:fld id="{814DEE30-9F32-CF4E-8610-51EDD936FF61}" type="slidenum">
              <a:rPr lang="en-US" smtClean="0"/>
              <a:t>16</a:t>
            </a:fld>
            <a:endParaRPr lang="en-US"/>
          </a:p>
        </p:txBody>
      </p:sp>
    </p:spTree>
    <p:extLst>
      <p:ext uri="{BB962C8B-B14F-4D97-AF65-F5344CB8AC3E}">
        <p14:creationId xmlns:p14="http://schemas.microsoft.com/office/powerpoint/2010/main" val="249351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5AED-CF6A-EEDC-2EDC-2C44951FA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F7F0-EC5C-1F36-B988-D95F34F6C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BFF6D-7F98-38D3-15A5-1D7614EC9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C22105-142B-0BE4-CA6B-2FA4AF3FA114}"/>
              </a:ext>
            </a:extLst>
          </p:cNvPr>
          <p:cNvSpPr>
            <a:spLocks noGrp="1"/>
          </p:cNvSpPr>
          <p:nvPr>
            <p:ph type="sldNum" sz="quarter" idx="5"/>
          </p:nvPr>
        </p:nvSpPr>
        <p:spPr/>
        <p:txBody>
          <a:bodyPr/>
          <a:lstStyle/>
          <a:p>
            <a:fld id="{28C0BB7E-DD00-4500-A190-46B24A9BA5E8}" type="slidenum">
              <a:rPr lang="en-US" smtClean="0"/>
              <a:t>17</a:t>
            </a:fld>
            <a:endParaRPr lang="en-US" dirty="0"/>
          </a:p>
        </p:txBody>
      </p:sp>
    </p:spTree>
    <p:extLst>
      <p:ext uri="{BB962C8B-B14F-4D97-AF65-F5344CB8AC3E}">
        <p14:creationId xmlns:p14="http://schemas.microsoft.com/office/powerpoint/2010/main" val="358572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18</a:t>
            </a:fld>
            <a:endParaRPr lang="en-US"/>
          </a:p>
        </p:txBody>
      </p:sp>
    </p:spTree>
    <p:extLst>
      <p:ext uri="{BB962C8B-B14F-4D97-AF65-F5344CB8AC3E}">
        <p14:creationId xmlns:p14="http://schemas.microsoft.com/office/powerpoint/2010/main" val="209314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23D3C-9112-464B-9320-28D4D088B8E4}"/>
              </a:ext>
            </a:extLst>
          </p:cNvPr>
          <p:cNvPicPr>
            <a:picLocks noChangeAspect="1"/>
          </p:cNvPicPr>
          <p:nvPr userDrawn="1"/>
        </p:nvPicPr>
        <p:blipFill>
          <a:blip r:embed="rId2"/>
          <a:stretch>
            <a:fillRect/>
          </a:stretch>
        </p:blipFill>
        <p:spPr>
          <a:xfrm>
            <a:off x="339270" y="1521278"/>
            <a:ext cx="11509920" cy="3815443"/>
          </a:xfrm>
          <a:prstGeom prst="rect">
            <a:avLst/>
          </a:prstGeom>
        </p:spPr>
      </p:pic>
      <p:pic>
        <p:nvPicPr>
          <p:cNvPr id="9" name="Picture 8">
            <a:extLst>
              <a:ext uri="{FF2B5EF4-FFF2-40B4-BE49-F238E27FC236}">
                <a16:creationId xmlns:a16="http://schemas.microsoft.com/office/drawing/2014/main" id="{D2DACC4A-FE29-6149-82E6-D0213265B5DF}"/>
              </a:ext>
            </a:extLst>
          </p:cNvPr>
          <p:cNvPicPr>
            <a:picLocks noChangeAspect="1"/>
          </p:cNvPicPr>
          <p:nvPr userDrawn="1"/>
        </p:nvPicPr>
        <p:blipFill>
          <a:blip r:embed="rId3"/>
          <a:stretch>
            <a:fillRect/>
          </a:stretch>
        </p:blipFill>
        <p:spPr>
          <a:xfrm>
            <a:off x="339270" y="0"/>
            <a:ext cx="4572000" cy="1828800"/>
          </a:xfrm>
          <a:prstGeom prst="rect">
            <a:avLst/>
          </a:prstGeom>
        </p:spPr>
      </p:pic>
      <p:sp>
        <p:nvSpPr>
          <p:cNvPr id="10" name="TextBox 9">
            <a:extLst>
              <a:ext uri="{FF2B5EF4-FFF2-40B4-BE49-F238E27FC236}">
                <a16:creationId xmlns:a16="http://schemas.microsoft.com/office/drawing/2014/main" id="{AAD4AB86-B9D8-D548-ADAA-2B9672EA6424}"/>
              </a:ext>
            </a:extLst>
          </p:cNvPr>
          <p:cNvSpPr txBox="1"/>
          <p:nvPr userDrawn="1"/>
        </p:nvSpPr>
        <p:spPr>
          <a:xfrm>
            <a:off x="832756" y="5451021"/>
            <a:ext cx="10107386" cy="446276"/>
          </a:xfrm>
          <a:prstGeom prst="rect">
            <a:avLst/>
          </a:prstGeom>
          <a:noFill/>
        </p:spPr>
        <p:txBody>
          <a:bodyPr wrap="square" rtlCol="0">
            <a:spAutoFit/>
          </a:bodyPr>
          <a:lstStyle/>
          <a:p>
            <a:r>
              <a:rPr lang="en-US" sz="2300" dirty="0">
                <a:solidFill>
                  <a:srgbClr val="006435"/>
                </a:solidFill>
                <a:latin typeface="Arial" panose="020B0604020202020204" pitchFamily="34" charset="0"/>
                <a:cs typeface="Arial" panose="020B0604020202020204" pitchFamily="34" charset="0"/>
              </a:rPr>
              <a:t>October 10 – 12, 2019 </a:t>
            </a:r>
            <a:r>
              <a:rPr lang="en-US" sz="2300" dirty="0">
                <a:solidFill>
                  <a:srgbClr val="FFCB03"/>
                </a:solidFill>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t>
            </a:r>
            <a:r>
              <a:rPr lang="en-US" sz="2300" dirty="0">
                <a:solidFill>
                  <a:srgbClr val="006435"/>
                </a:solidFill>
                <a:latin typeface="Arial" panose="020B0604020202020204" pitchFamily="34" charset="0"/>
                <a:cs typeface="Arial" panose="020B0604020202020204" pitchFamily="34" charset="0"/>
              </a:rPr>
              <a:t>Hyatt Rosemont, Rosemont, IL </a:t>
            </a:r>
            <a:r>
              <a:rPr lang="en-US" sz="2300" dirty="0">
                <a:solidFill>
                  <a:srgbClr val="FFCB03"/>
                </a:solidFill>
                <a:latin typeface="Arial" panose="020B0604020202020204" pitchFamily="34" charset="0"/>
                <a:cs typeface="Arial" panose="020B0604020202020204" pitchFamily="34" charset="0"/>
              </a:rPr>
              <a:t>| </a:t>
            </a:r>
            <a:r>
              <a:rPr lang="en-US" sz="2300" b="1" dirty="0">
                <a:solidFill>
                  <a:srgbClr val="006435"/>
                </a:solidFill>
                <a:latin typeface="Arial" panose="020B0604020202020204" pitchFamily="34" charset="0"/>
                <a:cs typeface="Arial" panose="020B0604020202020204" pitchFamily="34" charset="0"/>
              </a:rPr>
              <a:t>#</a:t>
            </a:r>
            <a:r>
              <a:rPr lang="en-US" sz="2300" b="1" dirty="0" err="1">
                <a:solidFill>
                  <a:srgbClr val="006435"/>
                </a:solidFill>
                <a:latin typeface="Arial" panose="020B0604020202020204" pitchFamily="34" charset="0"/>
                <a:cs typeface="Arial" panose="020B0604020202020204" pitchFamily="34" charset="0"/>
              </a:rPr>
              <a:t>ASSPLeadership</a:t>
            </a:r>
            <a:endParaRPr lang="en-US" sz="2300" b="1" dirty="0">
              <a:solidFill>
                <a:srgbClr val="0064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73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dirty="0"/>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50346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058009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A6B3-0D92-4D13-B3FB-33759B1FF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2FFB2-0B3B-490C-999C-7D883BFD9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ECB24-76DF-4ADF-9BCF-23B4A0093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52DF5-8E73-4B1D-93F1-AABD20026B20}"/>
              </a:ext>
            </a:extLst>
          </p:cNvPr>
          <p:cNvSpPr>
            <a:spLocks noGrp="1"/>
          </p:cNvSpPr>
          <p:nvPr>
            <p:ph type="dt" sz="half" idx="10"/>
          </p:nvPr>
        </p:nvSpPr>
        <p:spPr/>
        <p:txBody>
          <a:bodyPr/>
          <a:lstStyle/>
          <a:p>
            <a:fld id="{D842F022-E50A-43AD-A52B-CB735CCA3C3D}" type="datetimeFigureOut">
              <a:rPr lang="en-US" smtClean="0"/>
              <a:t>7/16/2025</a:t>
            </a:fld>
            <a:endParaRPr lang="en-US" dirty="0"/>
          </a:p>
        </p:txBody>
      </p:sp>
      <p:sp>
        <p:nvSpPr>
          <p:cNvPr id="6" name="Footer Placeholder 5">
            <a:extLst>
              <a:ext uri="{FF2B5EF4-FFF2-40B4-BE49-F238E27FC236}">
                <a16:creationId xmlns:a16="http://schemas.microsoft.com/office/drawing/2014/main" id="{9E0B3251-916E-4948-9806-A3D152C592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DBA3AF-2FFB-4DFC-A026-9D90FBB5FAC2}"/>
              </a:ext>
            </a:extLst>
          </p:cNvPr>
          <p:cNvSpPr>
            <a:spLocks noGrp="1"/>
          </p:cNvSpPr>
          <p:nvPr>
            <p:ph type="sldNum" sz="quarter" idx="12"/>
          </p:nvPr>
        </p:nvSpPr>
        <p:spPr/>
        <p:txBody>
          <a:bodyPr/>
          <a:lstStyle/>
          <a:p>
            <a:fld id="{4945126D-F021-48B0-8ACB-F335842525B1}" type="slidenum">
              <a:rPr lang="en-US" smtClean="0"/>
              <a:t>‹#›</a:t>
            </a:fld>
            <a:endParaRPr lang="en-US" dirty="0"/>
          </a:p>
        </p:txBody>
      </p:sp>
    </p:spTree>
    <p:extLst>
      <p:ext uri="{BB962C8B-B14F-4D97-AF65-F5344CB8AC3E}">
        <p14:creationId xmlns:p14="http://schemas.microsoft.com/office/powerpoint/2010/main" val="201468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3918-3846-1C5D-5D62-89437EE42C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8EBF6-284A-7478-2ABA-9D16C3530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3BB7B-900C-B02B-1352-5679CD719DD6}"/>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5" name="Footer Placeholder 4">
            <a:extLst>
              <a:ext uri="{FF2B5EF4-FFF2-40B4-BE49-F238E27FC236}">
                <a16:creationId xmlns:a16="http://schemas.microsoft.com/office/drawing/2014/main" id="{CAE770F3-6AAE-008B-F4AE-F273CBADE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F348A-0930-8B9C-A7E7-9498AA96C3CB}"/>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1551768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931E-E0DB-BD37-DCF2-CE1AB5D6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D2206-EDEC-4925-1671-C7F2C726A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B23F2-E8DF-BE2A-95D1-EB4A2A593FCE}"/>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5" name="Footer Placeholder 4">
            <a:extLst>
              <a:ext uri="{FF2B5EF4-FFF2-40B4-BE49-F238E27FC236}">
                <a16:creationId xmlns:a16="http://schemas.microsoft.com/office/drawing/2014/main" id="{E1E5E460-97A4-2A64-401F-D9B2CBC56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2653-1CA4-6F67-293F-378B7D982F7F}"/>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278815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731-4595-2CC5-CBD4-0FA06C1F5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CC8C46-040F-71E1-EB52-1A3EC5635C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B747F-3373-D514-2690-162E16A8B4FD}"/>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5" name="Footer Placeholder 4">
            <a:extLst>
              <a:ext uri="{FF2B5EF4-FFF2-40B4-BE49-F238E27FC236}">
                <a16:creationId xmlns:a16="http://schemas.microsoft.com/office/drawing/2014/main" id="{FF79614A-29B6-2FC3-D75F-6E1307D9A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D5C89-36CA-3872-FBFA-1678C7815D91}"/>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258123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0187-80EA-9F87-1985-0A3F402A4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638D4-E70C-D756-2916-E0E618A00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17AE1-6069-1F62-876D-2FCF222F5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0493FC-19F7-20AB-8BD8-A1C8CDA7CBD5}"/>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6" name="Footer Placeholder 5">
            <a:extLst>
              <a:ext uri="{FF2B5EF4-FFF2-40B4-BE49-F238E27FC236}">
                <a16:creationId xmlns:a16="http://schemas.microsoft.com/office/drawing/2014/main" id="{FFD29F7A-5DD5-579E-440E-01D3819F5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BD46E-A7E4-3C28-6BFD-6F3BB1DBFA80}"/>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20364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BBFC-23F6-33DF-4ABE-0907F035A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C98C0-9E71-1E16-B805-2201E7FBE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02B4C-28AB-1A3A-1E94-527078360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5D2A4-319F-F488-3B32-01798FB65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7BD4C-A7B7-04ED-A09D-E280F3A311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982CB0-F0CC-AD1F-9870-9E36571A09D9}"/>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8" name="Footer Placeholder 7">
            <a:extLst>
              <a:ext uri="{FF2B5EF4-FFF2-40B4-BE49-F238E27FC236}">
                <a16:creationId xmlns:a16="http://schemas.microsoft.com/office/drawing/2014/main" id="{7C4DB22D-7F02-B118-79E7-B071F9AB9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E19A1-E028-C4F4-44B3-BB56858663D7}"/>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4092520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80FB-323F-8282-665E-39575C639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BAEAD-E0F8-00A4-CA1C-09816B275722}"/>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4" name="Footer Placeholder 3">
            <a:extLst>
              <a:ext uri="{FF2B5EF4-FFF2-40B4-BE49-F238E27FC236}">
                <a16:creationId xmlns:a16="http://schemas.microsoft.com/office/drawing/2014/main" id="{58DCB7F8-1651-C445-130C-1337E56983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EC6C38-08B8-4AF8-316D-3DC99E933AE4}"/>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363608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0B750-CD62-62B0-7CAF-BA38A09DDD5A}"/>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3" name="Footer Placeholder 2">
            <a:extLst>
              <a:ext uri="{FF2B5EF4-FFF2-40B4-BE49-F238E27FC236}">
                <a16:creationId xmlns:a16="http://schemas.microsoft.com/office/drawing/2014/main" id="{0659A45B-019F-F417-E80A-71034CCD2B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5CD66D-615F-5995-C423-1D7D6CA25B15}"/>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27906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dirty="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3629425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36D7-2688-36AE-9AD1-D30F1AC9B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E28B6A-27E0-E567-3256-FF220916A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E0439-C662-DB0E-C420-8E2C78CFB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9F7FF-762D-C1EB-146F-0E5069FF64B8}"/>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6" name="Footer Placeholder 5">
            <a:extLst>
              <a:ext uri="{FF2B5EF4-FFF2-40B4-BE49-F238E27FC236}">
                <a16:creationId xmlns:a16="http://schemas.microsoft.com/office/drawing/2014/main" id="{C13ED862-85E9-E299-575C-B17D9DC44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92547-D1D3-3865-83CA-CBDFE2F8339C}"/>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2704547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7793-6B2F-DDF9-77D0-C34A3CE7D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61FAFB-443C-F61A-52EE-2D51B5171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49AD54-59EE-A0C2-FA0A-C0EDD5ECC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6A7D9-6BFD-A051-CDA5-45C5909630F4}"/>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6" name="Footer Placeholder 5">
            <a:extLst>
              <a:ext uri="{FF2B5EF4-FFF2-40B4-BE49-F238E27FC236}">
                <a16:creationId xmlns:a16="http://schemas.microsoft.com/office/drawing/2014/main" id="{DCD535DF-81C4-CA53-1B8D-07FF8B882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09A63-AA70-C441-57F6-B8AC0D2A8930}"/>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305201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6D6B-F7D7-BBA7-4D9C-AA62B41D8F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FBD7FC-7217-2CFD-7D2E-D914D9BB7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72A17-C071-B407-0E2F-4FDA7F73CCC7}"/>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5" name="Footer Placeholder 4">
            <a:extLst>
              <a:ext uri="{FF2B5EF4-FFF2-40B4-BE49-F238E27FC236}">
                <a16:creationId xmlns:a16="http://schemas.microsoft.com/office/drawing/2014/main" id="{E292F2F8-BE61-E7B3-F736-14ABC549D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B5A84-9083-B87F-C933-46D43115CBE7}"/>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255683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11B83-B7A3-FF7F-A55E-463F81307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5A8627-6F61-E612-0107-B0F8C018A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68263-F1E1-F389-D230-9F9E4DF329CD}"/>
              </a:ext>
            </a:extLst>
          </p:cNvPr>
          <p:cNvSpPr>
            <a:spLocks noGrp="1"/>
          </p:cNvSpPr>
          <p:nvPr>
            <p:ph type="dt" sz="half" idx="10"/>
          </p:nvPr>
        </p:nvSpPr>
        <p:spPr/>
        <p:txBody>
          <a:bodyPr/>
          <a:lstStyle/>
          <a:p>
            <a:fld id="{5B46C0B4-5493-43BF-BC5E-4B83C9961FD9}" type="datetimeFigureOut">
              <a:rPr lang="en-US" smtClean="0"/>
              <a:t>7/16/2025</a:t>
            </a:fld>
            <a:endParaRPr lang="en-US"/>
          </a:p>
        </p:txBody>
      </p:sp>
      <p:sp>
        <p:nvSpPr>
          <p:cNvPr id="5" name="Footer Placeholder 4">
            <a:extLst>
              <a:ext uri="{FF2B5EF4-FFF2-40B4-BE49-F238E27FC236}">
                <a16:creationId xmlns:a16="http://schemas.microsoft.com/office/drawing/2014/main" id="{117AB8FF-C713-0F40-8198-21844F73E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E35C5-E76F-9F1B-1DA6-C951E19B761B}"/>
              </a:ext>
            </a:extLst>
          </p:cNvPr>
          <p:cNvSpPr>
            <a:spLocks noGrp="1"/>
          </p:cNvSpPr>
          <p:nvPr>
            <p:ph type="sldNum" sz="quarter" idx="12"/>
          </p:nvPr>
        </p:nvSpPr>
        <p:spPr/>
        <p:txBody>
          <a:bodyPr/>
          <a:lstStyle/>
          <a:p>
            <a:fld id="{6BDD3DD8-1F40-4A74-80B7-371591DF0954}" type="slidenum">
              <a:rPr lang="en-US" smtClean="0"/>
              <a:t>‹#›</a:t>
            </a:fld>
            <a:endParaRPr lang="en-US"/>
          </a:p>
        </p:txBody>
      </p:sp>
    </p:spTree>
    <p:extLst>
      <p:ext uri="{BB962C8B-B14F-4D97-AF65-F5344CB8AC3E}">
        <p14:creationId xmlns:p14="http://schemas.microsoft.com/office/powerpoint/2010/main" val="124959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dirty="0"/>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Tree>
    <p:extLst>
      <p:ext uri="{BB962C8B-B14F-4D97-AF65-F5344CB8AC3E}">
        <p14:creationId xmlns:p14="http://schemas.microsoft.com/office/powerpoint/2010/main" val="242964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dirty="0"/>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70761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a:p>
            <a:pPr lvl="2"/>
            <a:r>
              <a:rPr lang="en-US" dirty="0"/>
              <a:t>Third level copy Arial 20 </a:t>
            </a:r>
            <a:r>
              <a:rPr lang="en-US" dirty="0" err="1"/>
              <a:t>pt</a:t>
            </a:r>
            <a:r>
              <a:rPr lang="en-US" dirty="0"/>
              <a:t> font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39388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dirty="0"/>
              <a:t>Main copy shouldn’t be larger than Arial, 28 </a:t>
            </a:r>
            <a:r>
              <a:rPr lang="en-US" dirty="0" err="1"/>
              <a:t>pt</a:t>
            </a:r>
            <a:r>
              <a:rPr lang="en-US" dirty="0"/>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dirty="0"/>
              <a:t>Uppercase letters for second level numbered list</a:t>
            </a:r>
          </a:p>
          <a:p>
            <a:pPr lvl="1"/>
            <a:r>
              <a:rPr lang="en-US" dirty="0"/>
              <a:t>Second level copy Arial, 24 </a:t>
            </a:r>
            <a:r>
              <a:rPr lang="en-US" dirty="0" err="1"/>
              <a:t>pt</a:t>
            </a:r>
            <a:r>
              <a:rPr lang="en-US" dirty="0"/>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dirty="0"/>
              <a:t>Lowercase letters for third level numbered list</a:t>
            </a:r>
          </a:p>
          <a:p>
            <a:pPr lvl="2"/>
            <a:r>
              <a:rPr lang="en-US" dirty="0"/>
              <a:t>Third level copy Arial 20 </a:t>
            </a:r>
            <a:r>
              <a:rPr lang="en-US" dirty="0" err="1"/>
              <a:t>pt</a:t>
            </a:r>
            <a:r>
              <a:rPr lang="en-US" dirty="0"/>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dirty="0"/>
              <a:t>Roman numerals for fourth level numbered list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3219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1980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dirty="0"/>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dirty="0"/>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95937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dirty="0"/>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61450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678724126"/>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698" r:id="rId3"/>
    <p:sldLayoutId id="2147483704" r:id="rId4"/>
    <p:sldLayoutId id="2147483696" r:id="rId5"/>
    <p:sldLayoutId id="2147483705" r:id="rId6"/>
    <p:sldLayoutId id="2147483699" r:id="rId7"/>
    <p:sldLayoutId id="2147483700" r:id="rId8"/>
    <p:sldLayoutId id="2147483701" r:id="rId9"/>
    <p:sldLayoutId id="2147483702"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E79FD-B5EE-D9A5-E20E-3F1FD47CB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8F30F-FA06-2423-BCEC-289CBD66F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4C846-54A8-AB29-5062-3E7B775B2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46C0B4-5493-43BF-BC5E-4B83C9961FD9}" type="datetimeFigureOut">
              <a:rPr lang="en-US" smtClean="0"/>
              <a:t>7/16/2025</a:t>
            </a:fld>
            <a:endParaRPr lang="en-US"/>
          </a:p>
        </p:txBody>
      </p:sp>
      <p:sp>
        <p:nvSpPr>
          <p:cNvPr id="5" name="Footer Placeholder 4">
            <a:extLst>
              <a:ext uri="{FF2B5EF4-FFF2-40B4-BE49-F238E27FC236}">
                <a16:creationId xmlns:a16="http://schemas.microsoft.com/office/drawing/2014/main" id="{988448C3-B223-CE51-57D8-5A45CCA28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30FD21-ACD7-5A9B-81FA-3CDC6BE98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DD3DD8-1F40-4A74-80B7-371591DF0954}" type="slidenum">
              <a:rPr lang="en-US" smtClean="0"/>
              <a:t>‹#›</a:t>
            </a:fld>
            <a:endParaRPr lang="en-US"/>
          </a:p>
        </p:txBody>
      </p:sp>
    </p:spTree>
    <p:extLst>
      <p:ext uri="{BB962C8B-B14F-4D97-AF65-F5344CB8AC3E}">
        <p14:creationId xmlns:p14="http://schemas.microsoft.com/office/powerpoint/2010/main" val="1205709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teams.microsoft.com/l/meetup-join/19%3ameeting_YTVlODQ0OTMtOGZiZS00OTQ4LTg4OTMtODIyMmIzYmMyNzRl%40thread.v2/0?context=%7b%22Tid%22%3a%22608ac2ea-8edf-4f00-b054-370d08dfa72d%22%2c%22Oid%22%3a%221598cee9-2ecd-4c28-8080-33909eb67f75%22%7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lifttrucks.ringpower.com/b/automated-guided-vehicles-in-the-warehouse"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B2D7B26-1263-4FE8-84E3-71499DFA0047}"/>
              </a:ext>
            </a:extLst>
          </p:cNvPr>
          <p:cNvPicPr>
            <a:picLocks noChangeAspect="1"/>
          </p:cNvPicPr>
          <p:nvPr/>
        </p:nvPicPr>
        <p:blipFill rotWithShape="1">
          <a:blip r:embed="rId3">
            <a:extLst>
              <a:ext uri="{28A0092B-C50C-407E-A947-70E740481C1C}">
                <a14:useLocalDpi xmlns:a14="http://schemas.microsoft.com/office/drawing/2010/main" val="0"/>
              </a:ext>
            </a:extLst>
          </a:blip>
          <a:srcRect l="14482" r="14393" b="15292"/>
          <a:stretch/>
        </p:blipFill>
        <p:spPr>
          <a:xfrm>
            <a:off x="1143013" y="328288"/>
            <a:ext cx="9905974" cy="4711545"/>
          </a:xfrm>
          <a:prstGeom prst="rect">
            <a:avLst/>
          </a:prstGeom>
        </p:spPr>
      </p:pic>
      <p:sp>
        <p:nvSpPr>
          <p:cNvPr id="4" name="TextBox 3">
            <a:extLst>
              <a:ext uri="{FF2B5EF4-FFF2-40B4-BE49-F238E27FC236}">
                <a16:creationId xmlns:a16="http://schemas.microsoft.com/office/drawing/2014/main" id="{B1332311-5577-43AE-B4DF-5847CBFA0AF7}"/>
              </a:ext>
            </a:extLst>
          </p:cNvPr>
          <p:cNvSpPr txBox="1"/>
          <p:nvPr/>
        </p:nvSpPr>
        <p:spPr>
          <a:xfrm>
            <a:off x="3578942" y="5770935"/>
            <a:ext cx="5034116" cy="830997"/>
          </a:xfrm>
          <a:prstGeom prst="rect">
            <a:avLst/>
          </a:prstGeom>
          <a:noFill/>
        </p:spPr>
        <p:txBody>
          <a:bodyPr wrap="square" rtlCol="0">
            <a:spAutoFit/>
          </a:bodyPr>
          <a:lstStyle/>
          <a:p>
            <a:pPr algn="ctr"/>
            <a:r>
              <a:rPr lang="en-US" sz="2400" b="1" dirty="0">
                <a:solidFill>
                  <a:srgbClr val="006435"/>
                </a:solidFill>
              </a:rPr>
              <a:t>Monthly Chapter Meeting</a:t>
            </a:r>
          </a:p>
          <a:p>
            <a:pPr algn="ctr"/>
            <a:r>
              <a:rPr lang="en-US" sz="2400" b="1" dirty="0">
                <a:solidFill>
                  <a:srgbClr val="006435"/>
                </a:solidFill>
              </a:rPr>
              <a:t>Thursday, July 17, 2025</a:t>
            </a:r>
            <a:endParaRPr lang="en-US" sz="2000" b="1" dirty="0">
              <a:solidFill>
                <a:srgbClr val="006435"/>
              </a:solidFill>
            </a:endParaRPr>
          </a:p>
        </p:txBody>
      </p:sp>
      <p:sp>
        <p:nvSpPr>
          <p:cNvPr id="5" name="Rectangle 4">
            <a:extLst>
              <a:ext uri="{FF2B5EF4-FFF2-40B4-BE49-F238E27FC236}">
                <a16:creationId xmlns:a16="http://schemas.microsoft.com/office/drawing/2014/main" id="{3FBC5902-C643-4961-B434-34110E696F0E}"/>
              </a:ext>
            </a:extLst>
          </p:cNvPr>
          <p:cNvSpPr/>
          <p:nvPr/>
        </p:nvSpPr>
        <p:spPr>
          <a:xfrm>
            <a:off x="3937590" y="5048780"/>
            <a:ext cx="4316819" cy="54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Narrow" panose="020B0606020202030204" pitchFamily="34" charset="0"/>
                <a:cs typeface="Aparajita" panose="020B0502040204020203" pitchFamily="18" charset="0"/>
              </a:rPr>
              <a:t>East Tennessee Chapter</a:t>
            </a:r>
          </a:p>
        </p:txBody>
      </p:sp>
    </p:spTree>
    <p:extLst>
      <p:ext uri="{BB962C8B-B14F-4D97-AF65-F5344CB8AC3E}">
        <p14:creationId xmlns:p14="http://schemas.microsoft.com/office/powerpoint/2010/main" val="4166618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5" name="TextBox 2">
            <a:extLst>
              <a:ext uri="{FF2B5EF4-FFF2-40B4-BE49-F238E27FC236}">
                <a16:creationId xmlns:a16="http://schemas.microsoft.com/office/drawing/2014/main" id="{ACC854ED-1A62-4EFE-D8CC-B8AC322C80D8}"/>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18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5" name="TextBox 2">
            <a:extLst>
              <a:ext uri="{FF2B5EF4-FFF2-40B4-BE49-F238E27FC236}">
                <a16:creationId xmlns:a16="http://schemas.microsoft.com/office/drawing/2014/main" id="{D2A9C09B-5395-4FC9-2D4C-DD313F51DC88}"/>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66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dog in a military uniform smoking a cigar&#10;&#10;AI-generated content may be incorrect.">
            <a:extLst>
              <a:ext uri="{FF2B5EF4-FFF2-40B4-BE49-F238E27FC236}">
                <a16:creationId xmlns:a16="http://schemas.microsoft.com/office/drawing/2014/main" id="{8E461C98-AFC6-0BBC-D479-09D9CD4FCC27}"/>
              </a:ext>
            </a:extLst>
          </p:cNvPr>
          <p:cNvPicPr>
            <a:picLocks noChangeAspect="1"/>
          </p:cNvPicPr>
          <p:nvPr/>
        </p:nvPicPr>
        <p:blipFill>
          <a:blip r:embed="rId3">
            <a:extLst>
              <a:ext uri="{28A0092B-C50C-407E-A947-70E740481C1C}">
                <a14:useLocalDpi xmlns:a14="http://schemas.microsoft.com/office/drawing/2010/main" val="0"/>
              </a:ext>
            </a:extLst>
          </a:blip>
          <a:srcRect t="22005" b="6162"/>
          <a:stretch>
            <a:fillRect/>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9" name="Freeform: Shape 18">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14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25B54-2865-D32A-D1E2-332F50D4D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8BC96-7302-9366-2289-C020987269F9}"/>
              </a:ext>
            </a:extLst>
          </p:cNvPr>
          <p:cNvSpPr>
            <a:spLocks noGrp="1"/>
          </p:cNvSpPr>
          <p:nvPr>
            <p:ph type="title"/>
          </p:nvPr>
        </p:nvSpPr>
        <p:spPr/>
        <p:txBody>
          <a:bodyPr/>
          <a:lstStyle/>
          <a:p>
            <a:r>
              <a:rPr lang="en-US" b="1" dirty="0">
                <a:solidFill>
                  <a:srgbClr val="006435"/>
                </a:solidFill>
                <a:latin typeface="Arial" panose="020B0604020202020204" pitchFamily="34" charset="0"/>
                <a:cs typeface="Arial" panose="020B0604020202020204" pitchFamily="34" charset="0"/>
              </a:rPr>
              <a:t>Future Activities</a:t>
            </a:r>
            <a:endParaRPr lang="en-US" dirty="0">
              <a:solidFill>
                <a:srgbClr val="006435"/>
              </a:solidFill>
            </a:endParaRPr>
          </a:p>
        </p:txBody>
      </p:sp>
      <p:pic>
        <p:nvPicPr>
          <p:cNvPr id="6" name="Picture 5">
            <a:extLst>
              <a:ext uri="{FF2B5EF4-FFF2-40B4-BE49-F238E27FC236}">
                <a16:creationId xmlns:a16="http://schemas.microsoft.com/office/drawing/2014/main" id="{ADF064A6-43F0-17B6-605C-F067B7F06187}"/>
              </a:ext>
            </a:extLst>
          </p:cNvPr>
          <p:cNvPicPr>
            <a:picLocks noChangeAspect="1"/>
          </p:cNvPicPr>
          <p:nvPr/>
        </p:nvPicPr>
        <p:blipFill>
          <a:blip r:embed="rId3"/>
          <a:stretch>
            <a:fillRect/>
          </a:stretch>
        </p:blipFill>
        <p:spPr>
          <a:xfrm>
            <a:off x="795068" y="1594764"/>
            <a:ext cx="10601863" cy="286537"/>
          </a:xfrm>
          <a:prstGeom prst="rect">
            <a:avLst/>
          </a:prstGeom>
        </p:spPr>
      </p:pic>
      <p:sp>
        <p:nvSpPr>
          <p:cNvPr id="3" name="TextBox 2">
            <a:extLst>
              <a:ext uri="{FF2B5EF4-FFF2-40B4-BE49-F238E27FC236}">
                <a16:creationId xmlns:a16="http://schemas.microsoft.com/office/drawing/2014/main" id="{17691CDE-F40D-BDD0-AFA3-BA489B6091AC}"/>
              </a:ext>
            </a:extLst>
          </p:cNvPr>
          <p:cNvSpPr txBox="1"/>
          <p:nvPr/>
        </p:nvSpPr>
        <p:spPr>
          <a:xfrm>
            <a:off x="838200" y="2052857"/>
            <a:ext cx="10601863" cy="249299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600" b="1" dirty="0">
                <a:solidFill>
                  <a:prstClr val="black"/>
                </a:solidFill>
                <a:latin typeface="Calibri" panose="020F0502020204030204"/>
              </a:rPr>
              <a:t>Chapter Meeting Schedule</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August 15, time TBD – Tour of Bush Beans Facility, Dandridge, TN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46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4C85F-B030-5A76-5CF5-E9A296A23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5A256-1A9E-3C39-E985-2151D2646F8C}"/>
              </a:ext>
            </a:extLst>
          </p:cNvPr>
          <p:cNvSpPr>
            <a:spLocks noGrp="1"/>
          </p:cNvSpPr>
          <p:nvPr>
            <p:ph type="title"/>
          </p:nvPr>
        </p:nvSpPr>
        <p:spPr/>
        <p:txBody>
          <a:bodyPr/>
          <a:lstStyle/>
          <a:p>
            <a:r>
              <a:rPr lang="en-US" b="1" dirty="0">
                <a:solidFill>
                  <a:srgbClr val="006435"/>
                </a:solidFill>
                <a:latin typeface="Arial" panose="020B0604020202020204" pitchFamily="34" charset="0"/>
                <a:cs typeface="Arial" panose="020B0604020202020204" pitchFamily="34" charset="0"/>
              </a:rPr>
              <a:t>Future Activities</a:t>
            </a:r>
            <a:endParaRPr lang="en-US" dirty="0">
              <a:solidFill>
                <a:srgbClr val="006435"/>
              </a:solidFill>
            </a:endParaRPr>
          </a:p>
        </p:txBody>
      </p:sp>
      <p:pic>
        <p:nvPicPr>
          <p:cNvPr id="6" name="Picture 5">
            <a:extLst>
              <a:ext uri="{FF2B5EF4-FFF2-40B4-BE49-F238E27FC236}">
                <a16:creationId xmlns:a16="http://schemas.microsoft.com/office/drawing/2014/main" id="{7664A547-516D-E32A-2776-F9A5E0D97D18}"/>
              </a:ext>
            </a:extLst>
          </p:cNvPr>
          <p:cNvPicPr>
            <a:picLocks noChangeAspect="1"/>
          </p:cNvPicPr>
          <p:nvPr/>
        </p:nvPicPr>
        <p:blipFill>
          <a:blip r:embed="rId3"/>
          <a:stretch>
            <a:fillRect/>
          </a:stretch>
        </p:blipFill>
        <p:spPr>
          <a:xfrm>
            <a:off x="795068" y="1594764"/>
            <a:ext cx="10601863" cy="286537"/>
          </a:xfrm>
          <a:prstGeom prst="rect">
            <a:avLst/>
          </a:prstGeom>
        </p:spPr>
      </p:pic>
      <p:sp>
        <p:nvSpPr>
          <p:cNvPr id="3" name="TextBox 2">
            <a:extLst>
              <a:ext uri="{FF2B5EF4-FFF2-40B4-BE49-F238E27FC236}">
                <a16:creationId xmlns:a16="http://schemas.microsoft.com/office/drawing/2014/main" id="{227A02A5-F456-E005-D1EC-8D0371F9E68A}"/>
              </a:ext>
            </a:extLst>
          </p:cNvPr>
          <p:cNvSpPr txBox="1"/>
          <p:nvPr/>
        </p:nvSpPr>
        <p:spPr>
          <a:xfrm>
            <a:off x="838200" y="2052857"/>
            <a:ext cx="10601863" cy="304698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a:endParaRPr>
          </a:p>
          <a:p>
            <a:pPr marL="342900" lvl="0" indent="-342900" defTabSz="914400">
              <a:buFont typeface="Arial" panose="020B0604020202020204" pitchFamily="34" charset="0"/>
              <a:buChar char="•"/>
              <a:defRPr/>
            </a:pPr>
            <a:r>
              <a:rPr lang="en-US" sz="3600" dirty="0">
                <a:solidFill>
                  <a:prstClr val="black"/>
                </a:solidFill>
                <a:latin typeface="Calibri" panose="020F0502020204030204"/>
              </a:rPr>
              <a:t>July 21 – Leadership Conference, Orlando FL</a:t>
            </a:r>
          </a:p>
          <a:p>
            <a:pPr marL="342900" lvl="0" indent="-342900" defTabSz="914400">
              <a:buFont typeface="Arial" panose="020B0604020202020204" pitchFamily="34" charset="0"/>
              <a:buChar char="•"/>
              <a:defRPr/>
            </a:pPr>
            <a:r>
              <a:rPr lang="en-US" sz="3600" dirty="0">
                <a:solidFill>
                  <a:prstClr val="black"/>
                </a:solidFill>
                <a:latin typeface="Calibri" panose="020F0502020204030204"/>
              </a:rPr>
              <a:t>July 22-24 – Safety25, Orlando FL</a:t>
            </a:r>
          </a:p>
          <a:p>
            <a:pPr marL="342900" lvl="0" indent="-342900" defTabSz="914400">
              <a:buFont typeface="Arial" panose="020B0604020202020204" pitchFamily="34" charset="0"/>
              <a:buChar char="•"/>
              <a:defRPr/>
            </a:pPr>
            <a:r>
              <a:rPr lang="en-US" sz="3600" dirty="0">
                <a:solidFill>
                  <a:prstClr val="black"/>
                </a:solidFill>
                <a:latin typeface="Calibri" panose="020F0502020204030204"/>
              </a:rPr>
              <a:t>October 23-24:  Region VII Fall ROC Meeting – Hyatt Place, Downtown Knoxville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17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1746EB-568E-7745-75C3-5ACEE1DF690F}"/>
              </a:ext>
            </a:extLst>
          </p:cNvPr>
          <p:cNvSpPr/>
          <p:nvPr/>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 name="Picture 1" descr="A close up of a card&#10;&#10;Description automatically generated">
            <a:extLst>
              <a:ext uri="{FF2B5EF4-FFF2-40B4-BE49-F238E27FC236}">
                <a16:creationId xmlns:a16="http://schemas.microsoft.com/office/drawing/2014/main" id="{63A2F5DA-EF34-1244-9BB4-1B6D078D1286}"/>
              </a:ext>
            </a:extLst>
          </p:cNvPr>
          <p:cNvPicPr>
            <a:picLocks noChangeAspect="1"/>
          </p:cNvPicPr>
          <p:nvPr/>
        </p:nvPicPr>
        <p:blipFill rotWithShape="1">
          <a:blip r:embed="rId3"/>
          <a:srcRect l="78" t="53552" r="93372" b="6598"/>
          <a:stretch/>
        </p:blipFill>
        <p:spPr>
          <a:xfrm>
            <a:off x="191807" y="3657600"/>
            <a:ext cx="826928" cy="3200400"/>
          </a:xfrm>
          <a:prstGeom prst="rect">
            <a:avLst/>
          </a:prstGeom>
        </p:spPr>
      </p:pic>
      <p:grpSp>
        <p:nvGrpSpPr>
          <p:cNvPr id="4" name="Group 3">
            <a:extLst>
              <a:ext uri="{FF2B5EF4-FFF2-40B4-BE49-F238E27FC236}">
                <a16:creationId xmlns:a16="http://schemas.microsoft.com/office/drawing/2014/main" id="{C4F7A3FE-3E73-61D2-3580-44CC134D1E66}"/>
              </a:ext>
            </a:extLst>
          </p:cNvPr>
          <p:cNvGrpSpPr/>
          <p:nvPr/>
        </p:nvGrpSpPr>
        <p:grpSpPr>
          <a:xfrm>
            <a:off x="191806" y="0"/>
            <a:ext cx="12000194" cy="6858000"/>
            <a:chOff x="191806" y="0"/>
            <a:chExt cx="12000194" cy="6858000"/>
          </a:xfrm>
        </p:grpSpPr>
        <p:pic>
          <p:nvPicPr>
            <p:cNvPr id="10" name="Picture 9" descr="A close up of a card&#10;&#10;Description automatically generated">
              <a:extLst>
                <a:ext uri="{FF2B5EF4-FFF2-40B4-BE49-F238E27FC236}">
                  <a16:creationId xmlns:a16="http://schemas.microsoft.com/office/drawing/2014/main" id="{51CBD10C-26D2-6B01-62C1-6E4DBC739BA5}"/>
                </a:ext>
              </a:extLst>
            </p:cNvPr>
            <p:cNvPicPr>
              <a:picLocks noChangeAspect="1"/>
            </p:cNvPicPr>
            <p:nvPr/>
          </p:nvPicPr>
          <p:blipFill rotWithShape="1">
            <a:blip r:embed="rId3"/>
            <a:srcRect l="78" t="8009" r="78" b="6598"/>
            <a:stretch/>
          </p:blipFill>
          <p:spPr>
            <a:xfrm>
              <a:off x="1018735" y="0"/>
              <a:ext cx="11173265" cy="6858000"/>
            </a:xfrm>
            <a:prstGeom prst="rect">
              <a:avLst/>
            </a:prstGeom>
          </p:spPr>
        </p:pic>
        <p:pic>
          <p:nvPicPr>
            <p:cNvPr id="3" name="Picture 2" descr="A close up of a card&#10;&#10;Description automatically generated">
              <a:extLst>
                <a:ext uri="{FF2B5EF4-FFF2-40B4-BE49-F238E27FC236}">
                  <a16:creationId xmlns:a16="http://schemas.microsoft.com/office/drawing/2014/main" id="{B3A7BF7C-EC4D-A514-5AF1-C2DE3DF0E41C}"/>
                </a:ext>
              </a:extLst>
            </p:cNvPr>
            <p:cNvPicPr>
              <a:picLocks noChangeAspect="1"/>
            </p:cNvPicPr>
            <p:nvPr/>
          </p:nvPicPr>
          <p:blipFill rotWithShape="1">
            <a:blip r:embed="rId3"/>
            <a:srcRect l="78" t="8009" r="93372" b="46534"/>
            <a:stretch/>
          </p:blipFill>
          <p:spPr>
            <a:xfrm>
              <a:off x="191806" y="0"/>
              <a:ext cx="1730511" cy="36576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A0AB7-E87D-A7AB-E919-B2585798689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669112B-0319-F277-23C9-CB4CDA152E04}"/>
              </a:ext>
            </a:extLst>
          </p:cNvPr>
          <p:cNvSpPr/>
          <p:nvPr/>
        </p:nvSpPr>
        <p:spPr>
          <a:xfrm>
            <a:off x="1" y="0"/>
            <a:ext cx="12190924" cy="6858000"/>
          </a:xfrm>
          <a:prstGeom prst="rect">
            <a:avLst/>
          </a:prstGeom>
          <a:solidFill>
            <a:srgbClr val="0236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0EB5E8-C65A-B11F-273F-06D7956D878B}"/>
              </a:ext>
            </a:extLst>
          </p:cNvPr>
          <p:cNvSpPr/>
          <p:nvPr/>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 name="Picture 5">
            <a:extLst>
              <a:ext uri="{FF2B5EF4-FFF2-40B4-BE49-F238E27FC236}">
                <a16:creationId xmlns:a16="http://schemas.microsoft.com/office/drawing/2014/main" id="{50AEB0A3-19CE-3E94-5FEA-3C9C385828CD}"/>
              </a:ext>
            </a:extLst>
          </p:cNvPr>
          <p:cNvPicPr>
            <a:picLocks noChangeAspect="1"/>
          </p:cNvPicPr>
          <p:nvPr/>
        </p:nvPicPr>
        <p:blipFill>
          <a:blip r:embed="rId3"/>
          <a:srcRect l="3247" t="1811" r="32196"/>
          <a:stretch/>
        </p:blipFill>
        <p:spPr>
          <a:xfrm>
            <a:off x="191807" y="238991"/>
            <a:ext cx="11999117" cy="6380018"/>
          </a:xfrm>
          <a:prstGeom prst="rect">
            <a:avLst/>
          </a:prstGeom>
        </p:spPr>
      </p:pic>
    </p:spTree>
    <p:extLst>
      <p:ext uri="{BB962C8B-B14F-4D97-AF65-F5344CB8AC3E}">
        <p14:creationId xmlns:p14="http://schemas.microsoft.com/office/powerpoint/2010/main" val="762390689"/>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B11E2-0B89-0910-A692-2B7740B5C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23621-2FF8-3969-88CD-4B7F619C813E}"/>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6435"/>
                </a:solidFill>
                <a:effectLst/>
                <a:uLnTx/>
                <a:uFillTx/>
                <a:latin typeface="Arial" panose="020B0604020202020204" pitchFamily="34" charset="0"/>
                <a:cs typeface="Arial" panose="020B0604020202020204" pitchFamily="34" charset="0"/>
              </a:rPr>
              <a:t>25-26 Executive </a:t>
            </a:r>
            <a:r>
              <a:rPr kumimoji="0" lang="en-US" sz="4400" b="1" i="0" u="none" strike="noStrike" kern="1200" cap="none" spc="0" normalizeH="0" baseline="0" noProof="0" dirty="0" err="1">
                <a:ln>
                  <a:noFill/>
                </a:ln>
                <a:solidFill>
                  <a:srgbClr val="006435"/>
                </a:solidFill>
                <a:effectLst/>
                <a:uLnTx/>
                <a:uFillTx/>
                <a:latin typeface="Arial" panose="020B0604020202020204" pitchFamily="34" charset="0"/>
                <a:cs typeface="Arial" panose="020B0604020202020204" pitchFamily="34" charset="0"/>
              </a:rPr>
              <a:t>Committe</a:t>
            </a:r>
            <a:endParaRPr lang="en-US" dirty="0">
              <a:solidFill>
                <a:srgbClr val="006435"/>
              </a:solidFill>
            </a:endParaRPr>
          </a:p>
        </p:txBody>
      </p:sp>
      <p:pic>
        <p:nvPicPr>
          <p:cNvPr id="6" name="Picture 5">
            <a:extLst>
              <a:ext uri="{FF2B5EF4-FFF2-40B4-BE49-F238E27FC236}">
                <a16:creationId xmlns:a16="http://schemas.microsoft.com/office/drawing/2014/main" id="{38EEBEBB-FC2F-6494-198A-CEAEEB4563B0}"/>
              </a:ext>
            </a:extLst>
          </p:cNvPr>
          <p:cNvPicPr>
            <a:picLocks noChangeAspect="1"/>
          </p:cNvPicPr>
          <p:nvPr/>
        </p:nvPicPr>
        <p:blipFill>
          <a:blip r:embed="rId3"/>
          <a:stretch>
            <a:fillRect/>
          </a:stretch>
        </p:blipFill>
        <p:spPr>
          <a:xfrm>
            <a:off x="795068" y="1471619"/>
            <a:ext cx="10601863" cy="286537"/>
          </a:xfrm>
          <a:prstGeom prst="rect">
            <a:avLst/>
          </a:prstGeom>
        </p:spPr>
      </p:pic>
      <p:sp>
        <p:nvSpPr>
          <p:cNvPr id="9" name="Content Placeholder 8">
            <a:extLst>
              <a:ext uri="{FF2B5EF4-FFF2-40B4-BE49-F238E27FC236}">
                <a16:creationId xmlns:a16="http://schemas.microsoft.com/office/drawing/2014/main" id="{4B045D4A-BD63-1867-BC7C-52BAF907AC44}"/>
              </a:ext>
            </a:extLst>
          </p:cNvPr>
          <p:cNvSpPr>
            <a:spLocks noGrp="1"/>
          </p:cNvSpPr>
          <p:nvPr>
            <p:ph idx="1"/>
          </p:nvPr>
        </p:nvSpPr>
        <p:spPr/>
        <p:txBody>
          <a:bodyPr>
            <a:normAutofit fontScale="85000" lnSpcReduction="20000"/>
          </a:bodyPr>
          <a:lstStyle/>
          <a:p>
            <a:pPr marL="342900" indent="-342900">
              <a:lnSpc>
                <a:spcPct val="100000"/>
              </a:lnSpc>
              <a:spcBef>
                <a:spcPts val="0"/>
              </a:spcBef>
              <a:buClrTx/>
              <a:buFont typeface="Arial" panose="020B0604020202020204" pitchFamily="34" charset="0"/>
              <a:buChar char="•"/>
              <a:defRPr/>
            </a:pPr>
            <a:r>
              <a:rPr lang="en-US" sz="3200" dirty="0">
                <a:solidFill>
                  <a:prstClr val="black"/>
                </a:solidFill>
                <a:latin typeface="Calibri" panose="020F0502020204030204"/>
              </a:rPr>
              <a:t>President-Elect:  Mel McKenzie</a:t>
            </a:r>
          </a:p>
          <a:p>
            <a:pPr marL="342900" indent="-342900">
              <a:lnSpc>
                <a:spcPct val="100000"/>
              </a:lnSpc>
              <a:spcBef>
                <a:spcPts val="0"/>
              </a:spcBef>
              <a:buClrTx/>
              <a:buFont typeface="Arial" panose="020B0604020202020204" pitchFamily="34" charset="0"/>
              <a:buChar char="•"/>
              <a:defRPr/>
            </a:pPr>
            <a:r>
              <a:rPr lang="en-US" sz="3200" dirty="0">
                <a:solidFill>
                  <a:prstClr val="black"/>
                </a:solidFill>
                <a:latin typeface="Calibri" panose="020F0502020204030204"/>
              </a:rPr>
              <a:t>Secretary:  Rich Heinzenberger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Treasurer:  Kris Thomasson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Advisory Group Member:  Don Elswick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Nominations and Elections:  David Hixenbaugh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Communications: Aryn Gilenson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Membership:  Jake Lehman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Professional Development:  Jay Hocutt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Program Chair:  Bethany Knight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Awards and Honors Chair: OPEN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Jobs Chair:  Jeff Headrick</a:t>
            </a:r>
          </a:p>
          <a:p>
            <a:endParaRPr lang="en-US" sz="3200" dirty="0"/>
          </a:p>
        </p:txBody>
      </p:sp>
    </p:spTree>
    <p:extLst>
      <p:ext uri="{BB962C8B-B14F-4D97-AF65-F5344CB8AC3E}">
        <p14:creationId xmlns:p14="http://schemas.microsoft.com/office/powerpoint/2010/main" val="307693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16AF-E7EB-4DC5-B51A-CC12F8A38055}"/>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53633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CA8F-20DB-449F-BDAC-1EA981108A7E}"/>
              </a:ext>
            </a:extLst>
          </p:cNvPr>
          <p:cNvSpPr>
            <a:spLocks noGrp="1"/>
          </p:cNvSpPr>
          <p:nvPr>
            <p:ph type="title"/>
          </p:nvPr>
        </p:nvSpPr>
        <p:spPr>
          <a:xfrm>
            <a:off x="1676398" y="1493218"/>
            <a:ext cx="9497682" cy="1374477"/>
          </a:xfrm>
        </p:spPr>
        <p:txBody>
          <a:bodyPr>
            <a:noAutofit/>
          </a:bodyPr>
          <a:lstStyle/>
          <a:p>
            <a:r>
              <a:rPr lang="en-US" sz="4000" dirty="0"/>
              <a:t>Warehouse Safety</a:t>
            </a:r>
          </a:p>
        </p:txBody>
      </p:sp>
      <p:sp>
        <p:nvSpPr>
          <p:cNvPr id="3" name="Content Placeholder 2">
            <a:extLst>
              <a:ext uri="{FF2B5EF4-FFF2-40B4-BE49-F238E27FC236}">
                <a16:creationId xmlns:a16="http://schemas.microsoft.com/office/drawing/2014/main" id="{91731CAC-E550-47AA-A69B-FC92599B0A44}"/>
              </a:ext>
            </a:extLst>
          </p:cNvPr>
          <p:cNvSpPr>
            <a:spLocks noGrp="1"/>
          </p:cNvSpPr>
          <p:nvPr>
            <p:ph sz="quarter" idx="10"/>
          </p:nvPr>
        </p:nvSpPr>
        <p:spPr>
          <a:xfrm>
            <a:off x="1803721" y="2867695"/>
            <a:ext cx="9497681" cy="3556254"/>
          </a:xfrm>
        </p:spPr>
        <p:txBody>
          <a:bodyPr>
            <a:noAutofit/>
          </a:bodyPr>
          <a:lstStyle/>
          <a:p>
            <a:pPr>
              <a:lnSpc>
                <a:spcPct val="100000"/>
              </a:lnSpc>
              <a:spcBef>
                <a:spcPts val="1200"/>
              </a:spcBef>
              <a:spcAft>
                <a:spcPts val="1200"/>
              </a:spcAft>
            </a:pPr>
            <a:r>
              <a:rPr lang="en-US" sz="2000" dirty="0"/>
              <a:t>Guest Speaker:  	Keith Kregel</a:t>
            </a:r>
          </a:p>
          <a:p>
            <a:pPr>
              <a:lnSpc>
                <a:spcPct val="100000"/>
              </a:lnSpc>
              <a:spcBef>
                <a:spcPts val="1200"/>
              </a:spcBef>
              <a:spcAft>
                <a:spcPts val="1200"/>
              </a:spcAft>
            </a:pPr>
            <a:r>
              <a:rPr lang="en-US" sz="2000" dirty="0"/>
              <a:t>Meeting Day: 		Thursday, July 17, 2025</a:t>
            </a:r>
          </a:p>
          <a:p>
            <a:pPr>
              <a:lnSpc>
                <a:spcPct val="100000"/>
              </a:lnSpc>
              <a:spcBef>
                <a:spcPts val="0"/>
              </a:spcBef>
            </a:pPr>
            <a:r>
              <a:rPr lang="en-US" sz="2000" dirty="0"/>
              <a:t>Location: 		</a:t>
            </a:r>
            <a:r>
              <a:rPr lang="en-US" sz="2000" dirty="0" err="1"/>
              <a:t>EnSafe</a:t>
            </a:r>
            <a:endParaRPr lang="en-US" sz="2000" dirty="0"/>
          </a:p>
          <a:p>
            <a:pPr>
              <a:lnSpc>
                <a:spcPct val="100000"/>
              </a:lnSpc>
              <a:spcBef>
                <a:spcPts val="0"/>
              </a:spcBef>
              <a:spcAft>
                <a:spcPts val="1200"/>
              </a:spcAft>
            </a:pPr>
            <a:r>
              <a:rPr lang="en-US" sz="2000" dirty="0"/>
              <a:t>			308 N. Peters Road, Suite 200, Knoxville, TN 37922</a:t>
            </a:r>
          </a:p>
          <a:p>
            <a:pPr>
              <a:lnSpc>
                <a:spcPct val="100000"/>
              </a:lnSpc>
              <a:spcBef>
                <a:spcPts val="0"/>
              </a:spcBef>
            </a:pPr>
            <a:r>
              <a:rPr lang="en-US" sz="2000" dirty="0"/>
              <a:t>Virtual Option:		</a:t>
            </a:r>
            <a:r>
              <a:rPr lang="en-US" sz="2000" b="1" u="sng" dirty="0">
                <a:hlinkClick r:id="rId2" tooltip="Meeting join link"/>
              </a:rPr>
              <a:t>Join the meeting now</a:t>
            </a:r>
            <a:r>
              <a:rPr lang="en-US" sz="2000" dirty="0"/>
              <a:t> </a:t>
            </a:r>
          </a:p>
          <a:p>
            <a:pPr>
              <a:lnSpc>
                <a:spcPct val="100000"/>
              </a:lnSpc>
              <a:spcBef>
                <a:spcPts val="0"/>
              </a:spcBef>
            </a:pPr>
            <a:r>
              <a:rPr lang="en-US" sz="2000" dirty="0"/>
              <a:t>			Meeting ID: 251 362 372 654 6 </a:t>
            </a:r>
          </a:p>
          <a:p>
            <a:pPr>
              <a:lnSpc>
                <a:spcPct val="100000"/>
              </a:lnSpc>
              <a:spcBef>
                <a:spcPts val="0"/>
              </a:spcBef>
              <a:spcAft>
                <a:spcPts val="1200"/>
              </a:spcAft>
            </a:pPr>
            <a:r>
              <a:rPr lang="en-US" sz="2000" dirty="0"/>
              <a:t>			Passcode: j3aG99za </a:t>
            </a:r>
          </a:p>
          <a:p>
            <a:pPr>
              <a:lnSpc>
                <a:spcPct val="100000"/>
              </a:lnSpc>
              <a:spcBef>
                <a:spcPts val="0"/>
              </a:spcBef>
              <a:spcAft>
                <a:spcPts val="1200"/>
              </a:spcAft>
            </a:pPr>
            <a:r>
              <a:rPr lang="en-US" sz="2000" dirty="0"/>
              <a:t>Time:  			9</a:t>
            </a:r>
            <a:r>
              <a:rPr lang="en-US" sz="2000" dirty="0">
                <a:sym typeface="Wingdings" panose="05000000000000000000" pitchFamily="2" charset="2"/>
              </a:rPr>
              <a:t> AM to 10 AM EST</a:t>
            </a:r>
            <a:endParaRPr lang="en-US" sz="2000" dirty="0"/>
          </a:p>
        </p:txBody>
      </p:sp>
    </p:spTree>
    <p:extLst>
      <p:ext uri="{BB962C8B-B14F-4D97-AF65-F5344CB8AC3E}">
        <p14:creationId xmlns:p14="http://schemas.microsoft.com/office/powerpoint/2010/main" val="242085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64F1BC8-800F-4040-BB8C-7D2E38AEE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C8712A9-02FD-3F1A-7CD0-F87645948532}"/>
              </a:ext>
            </a:extLst>
          </p:cNvPr>
          <p:cNvSpPr>
            <a:spLocks noGrp="1"/>
          </p:cNvSpPr>
          <p:nvPr>
            <p:ph type="ctrTitle"/>
          </p:nvPr>
        </p:nvSpPr>
        <p:spPr>
          <a:xfrm>
            <a:off x="457200" y="1598246"/>
            <a:ext cx="4412419" cy="3626217"/>
          </a:xfrm>
        </p:spPr>
        <p:txBody>
          <a:bodyPr anchor="t">
            <a:normAutofit/>
          </a:bodyPr>
          <a:lstStyle/>
          <a:p>
            <a:pPr algn="r"/>
            <a:r>
              <a:rPr lang="en-US" sz="8000">
                <a:solidFill>
                  <a:srgbClr val="FFFFFF"/>
                </a:solidFill>
              </a:rPr>
              <a:t>Southeast Handling Systems</a:t>
            </a:r>
          </a:p>
        </p:txBody>
      </p:sp>
      <p:sp>
        <p:nvSpPr>
          <p:cNvPr id="3" name="Subtitle 2">
            <a:extLst>
              <a:ext uri="{FF2B5EF4-FFF2-40B4-BE49-F238E27FC236}">
                <a16:creationId xmlns:a16="http://schemas.microsoft.com/office/drawing/2014/main" id="{04624088-A2FD-FFB8-1D94-BC4088F5141D}"/>
              </a:ext>
            </a:extLst>
          </p:cNvPr>
          <p:cNvSpPr>
            <a:spLocks noGrp="1"/>
          </p:cNvSpPr>
          <p:nvPr>
            <p:ph type="subTitle" idx="1"/>
          </p:nvPr>
        </p:nvSpPr>
        <p:spPr>
          <a:xfrm>
            <a:off x="457200" y="5350213"/>
            <a:ext cx="4412417" cy="1031537"/>
          </a:xfrm>
        </p:spPr>
        <p:txBody>
          <a:bodyPr>
            <a:normAutofit/>
          </a:bodyPr>
          <a:lstStyle/>
          <a:p>
            <a:pPr algn="r"/>
            <a:r>
              <a:rPr lang="en-US" sz="3200">
                <a:solidFill>
                  <a:srgbClr val="FFFFFF"/>
                </a:solidFill>
              </a:rPr>
              <a:t>Keith Kregel Territory Manager </a:t>
            </a:r>
          </a:p>
          <a:p>
            <a:pPr algn="r"/>
            <a:endParaRPr lang="en-US" sz="3200">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681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7" name="Picture 6" descr="A qr code and a logo&#10;&#10;AI-generated content may be incorrect.">
            <a:extLst>
              <a:ext uri="{FF2B5EF4-FFF2-40B4-BE49-F238E27FC236}">
                <a16:creationId xmlns:a16="http://schemas.microsoft.com/office/drawing/2014/main" id="{16FDE739-36BD-32D9-3F4F-00186D629A67}"/>
              </a:ext>
            </a:extLst>
          </p:cNvPr>
          <p:cNvPicPr>
            <a:picLocks noChangeAspect="1"/>
          </p:cNvPicPr>
          <p:nvPr/>
        </p:nvPicPr>
        <p:blipFill>
          <a:blip r:embed="rId2">
            <a:extLst>
              <a:ext uri="{28A0092B-C50C-407E-A947-70E740481C1C}">
                <a14:useLocalDpi xmlns:a14="http://schemas.microsoft.com/office/drawing/2010/main" val="0"/>
              </a:ext>
            </a:extLst>
          </a:blip>
          <a:srcRect t="11987" r="-1" b="15289"/>
          <a:stretch>
            <a:fillRect/>
          </a:stretch>
        </p:blipFill>
        <p:spPr>
          <a:xfrm>
            <a:off x="6284210" y="3925643"/>
            <a:ext cx="5366861" cy="2234452"/>
          </a:xfrm>
          <a:prstGeom prst="rect">
            <a:avLst/>
          </a:prstGeom>
        </p:spPr>
      </p:pic>
      <p:grpSp>
        <p:nvGrpSpPr>
          <p:cNvPr id="24" name="Group 23">
            <a:extLst>
              <a:ext uri="{FF2B5EF4-FFF2-40B4-BE49-F238E27FC236}">
                <a16:creationId xmlns:a16="http://schemas.microsoft.com/office/drawing/2014/main" id="{97AFA794-AF2F-45AA-AD9A-03B9214E7D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pic>
        <p:nvPicPr>
          <p:cNvPr id="5" name="Picture 4" descr="A sign with black text&#10;&#10;AI-generated content may be incorrect.">
            <a:extLst>
              <a:ext uri="{FF2B5EF4-FFF2-40B4-BE49-F238E27FC236}">
                <a16:creationId xmlns:a16="http://schemas.microsoft.com/office/drawing/2014/main" id="{D8560EAE-AF4F-E1AE-FC67-02BE5FBA34F1}"/>
              </a:ext>
            </a:extLst>
          </p:cNvPr>
          <p:cNvPicPr>
            <a:picLocks noChangeAspect="1"/>
          </p:cNvPicPr>
          <p:nvPr/>
        </p:nvPicPr>
        <p:blipFill>
          <a:blip r:embed="rId3">
            <a:extLst>
              <a:ext uri="{28A0092B-C50C-407E-A947-70E740481C1C}">
                <a14:useLocalDpi xmlns:a14="http://schemas.microsoft.com/office/drawing/2010/main" val="0"/>
              </a:ext>
            </a:extLst>
          </a:blip>
          <a:srcRect r="-1" b="2952"/>
          <a:stretch>
            <a:fillRect/>
          </a:stretch>
        </p:blipFill>
        <p:spPr>
          <a:xfrm>
            <a:off x="6136232" y="1336582"/>
            <a:ext cx="5366858" cy="2196582"/>
          </a:xfrm>
          <a:prstGeom prst="rect">
            <a:avLst/>
          </a:prstGeom>
        </p:spPr>
      </p:pic>
    </p:spTree>
    <p:extLst>
      <p:ext uri="{BB962C8B-B14F-4D97-AF65-F5344CB8AC3E}">
        <p14:creationId xmlns:p14="http://schemas.microsoft.com/office/powerpoint/2010/main" val="37652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6" name="Group 15">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aphicFrame>
        <p:nvGraphicFramePr>
          <p:cNvPr id="25" name="TextBox 2">
            <a:extLst>
              <a:ext uri="{FF2B5EF4-FFF2-40B4-BE49-F238E27FC236}">
                <a16:creationId xmlns:a16="http://schemas.microsoft.com/office/drawing/2014/main" id="{F570413F-66A5-1DFD-029C-4F99AC3C4252}"/>
              </a:ext>
            </a:extLst>
          </p:cNvPr>
          <p:cNvGraphicFramePr/>
          <p:nvPr>
            <p:extLst>
              <p:ext uri="{D42A27DB-BD31-4B8C-83A1-F6EECF244321}">
                <p14:modId xmlns:p14="http://schemas.microsoft.com/office/powerpoint/2010/main" val="1898987812"/>
              </p:ext>
            </p:extLst>
          </p:nvPr>
        </p:nvGraphicFramePr>
        <p:xfrm>
          <a:off x="3657600" y="120580"/>
          <a:ext cx="8299938" cy="663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82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10 Warehouse Safety Rules &amp; Tips to Follow | SafetyCulture">
            <a:extLst>
              <a:ext uri="{FF2B5EF4-FFF2-40B4-BE49-F238E27FC236}">
                <a16:creationId xmlns:a16="http://schemas.microsoft.com/office/drawing/2014/main" id="{C5440E8B-5CAB-F014-91F0-4BC00B1B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3294"/>
          <a:stretch>
            <a:fillRect/>
          </a:stretch>
        </p:blipFill>
        <p:spPr bwMode="auto">
          <a:xfrm>
            <a:off x="307775" y="261437"/>
            <a:ext cx="11576450"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48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C465FBC-AAE2-D14D-29EB-D0F83B105E49}"/>
              </a:ext>
            </a:extLst>
          </p:cNvPr>
          <p:cNvSpPr txBox="1"/>
          <p:nvPr/>
        </p:nvSpPr>
        <p:spPr>
          <a:xfrm>
            <a:off x="831873" y="1850094"/>
            <a:ext cx="5066509" cy="3766936"/>
          </a:xfrm>
          <a:prstGeom prst="rect">
            <a:avLst/>
          </a:prstGeom>
        </p:spPr>
        <p:txBody>
          <a:bodyPr vert="horz" lIns="91440" tIns="45720" rIns="91440" bIns="45720" rtlCol="0">
            <a:normAutofit fontScale="92500" lnSpcReduction="20000"/>
          </a:bodyPr>
          <a:lstStyle/>
          <a:p>
            <a:pPr marL="0" marR="0" lvl="0" indent="-2286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Autonomous Mobile Robots (AMRs): These robots navigate independently using sensors and AI, reducing the need for manual handling of goods and freeing workers from physically strenuous or repetitive tasks. They can handle heavy loads, minimizing the risk of musculoskeletal injuries. AMRs also feature safety sensors to detect obstacles and people, adjusting their paths in real time to prevent collisions.</a:t>
            </a:r>
          </a:p>
          <a:p>
            <a:pPr marL="0" marR="0" lvl="0" indent="-2286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Collaborative Robots (</a:t>
            </a:r>
            <a:r>
              <a:rPr kumimoji="0" lang="en-US" sz="1400" b="0" i="0" u="none" strike="noStrike" kern="1200" cap="none" spc="0" normalizeH="0" baseline="0" noProof="0" dirty="0" err="1">
                <a:ln>
                  <a:noFill/>
                </a:ln>
                <a:solidFill>
                  <a:prstClr val="white"/>
                </a:solidFill>
                <a:effectLst/>
                <a:uLnTx/>
                <a:uFillTx/>
                <a:latin typeface="Aptos" panose="02110004020202020204"/>
                <a:ea typeface="+mn-ea"/>
                <a:cs typeface="+mn-cs"/>
              </a:rPr>
              <a:t>Cobots</a:t>
            </a: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 Designed to work safely alongside humans, </a:t>
            </a:r>
            <a:r>
              <a:rPr kumimoji="0" lang="en-US" sz="1400" b="0" i="0" u="none" strike="noStrike" kern="1200" cap="none" spc="0" normalizeH="0" baseline="0" noProof="0" dirty="0" err="1">
                <a:ln>
                  <a:noFill/>
                </a:ln>
                <a:solidFill>
                  <a:prstClr val="white"/>
                </a:solidFill>
                <a:effectLst/>
                <a:uLnTx/>
                <a:uFillTx/>
                <a:latin typeface="Aptos" panose="02110004020202020204"/>
                <a:ea typeface="+mn-ea"/>
                <a:cs typeface="+mn-cs"/>
              </a:rPr>
              <a:t>cobots</a:t>
            </a: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 help with tasks like picking, packing, and palletizing, reducing the strain on workers and allowing them to focus on more complex tasks.</a:t>
            </a:r>
          </a:p>
          <a:p>
            <a:pPr marL="0" marR="0" lvl="0" indent="-2286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Automated Forklifts: These forklifts are becoming more sophisticated with features like geo-guidance, LiDAR navigation, smart sensors, and cameras for obstacle detection, significantly enhancing safety during material handling.</a:t>
            </a:r>
          </a:p>
          <a:p>
            <a:pPr marL="0" marR="0" lvl="0" indent="-2286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Automated Storage and Retrieval Systems (AS/RS): These systems manage inventory in high elevations, minimizing the risk of falls for human workers. They are also integrated with fire suppression systems for enhanced safety, depending on local regulations. </a:t>
            </a: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Toy robots shaking hands">
            <a:extLst>
              <a:ext uri="{FF2B5EF4-FFF2-40B4-BE49-F238E27FC236}">
                <a16:creationId xmlns:a16="http://schemas.microsoft.com/office/drawing/2014/main" id="{90FA94DE-6C80-DCD0-749D-7B75F53DB7F1}"/>
              </a:ext>
            </a:extLst>
          </p:cNvPr>
          <p:cNvPicPr>
            <a:picLocks noChangeAspect="1"/>
          </p:cNvPicPr>
          <p:nvPr/>
        </p:nvPicPr>
        <p:blipFill>
          <a:blip r:embed="rId2"/>
          <a:srcRect l="21851" r="6488"/>
          <a:stretch>
            <a:fillRect/>
          </a:stretch>
        </p:blipFill>
        <p:spPr>
          <a:xfrm>
            <a:off x="6525453" y="799778"/>
            <a:ext cx="5666547" cy="5258444"/>
          </a:xfrm>
          <a:prstGeom prst="rect">
            <a:avLst/>
          </a:prstGeom>
        </p:spPr>
      </p:pic>
    </p:spTree>
    <p:extLst>
      <p:ext uri="{BB962C8B-B14F-4D97-AF65-F5344CB8AC3E}">
        <p14:creationId xmlns:p14="http://schemas.microsoft.com/office/powerpoint/2010/main" val="349072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8" name="TextBox 2">
            <a:extLst>
              <a:ext uri="{FF2B5EF4-FFF2-40B4-BE49-F238E27FC236}">
                <a16:creationId xmlns:a16="http://schemas.microsoft.com/office/drawing/2014/main" id="{4043B9CC-F060-921E-4C7E-94001B47F73C}"/>
              </a:ext>
            </a:extLst>
          </p:cNvPr>
          <p:cNvGraphicFramePr/>
          <p:nvPr/>
        </p:nvGraphicFramePr>
        <p:xfrm>
          <a:off x="1392238" y="1682750"/>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43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9FB5F092-5B15-EF5C-5F88-BB9762B09080}"/>
              </a:ext>
            </a:extLst>
          </p:cNvPr>
          <p:cNvSpPr txBox="1"/>
          <p:nvPr/>
        </p:nvSpPr>
        <p:spPr>
          <a:xfrm>
            <a:off x="4180115" y="351692"/>
            <a:ext cx="3792526" cy="6169688"/>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1500"/>
              </a:spcBef>
              <a:spcAft>
                <a:spcPts val="75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Robotics and automation</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Robots and </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Automated Guided Vehicles (AGVs)</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can perform hazardous or physically demanding tasks, reducing human risk.</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Utilize sensors and machine learning to navigate safely, avoiding obstacles and adapting to their environment.</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Equipped with predictive maintenance capabilities to prevent equipment breakdowns and associated accidents.</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Can conduct inspections and surveillance to identify potential hazards like spills or improperly stacked items. </a:t>
            </a:r>
          </a:p>
        </p:txBody>
      </p:sp>
      <p:pic>
        <p:nvPicPr>
          <p:cNvPr id="5" name="Picture 4" descr="Claw building a card house">
            <a:extLst>
              <a:ext uri="{FF2B5EF4-FFF2-40B4-BE49-F238E27FC236}">
                <a16:creationId xmlns:a16="http://schemas.microsoft.com/office/drawing/2014/main" id="{88589925-F8C0-C075-1379-41EE2BC5BE38}"/>
              </a:ext>
            </a:extLst>
          </p:cNvPr>
          <p:cNvPicPr>
            <a:picLocks noChangeAspect="1"/>
          </p:cNvPicPr>
          <p:nvPr/>
        </p:nvPicPr>
        <p:blipFill>
          <a:blip r:embed="rId3"/>
          <a:srcRect l="18388" r="2291" b="2"/>
          <a:stretch>
            <a:fillRect/>
          </a:stretch>
        </p:blipFill>
        <p:spPr>
          <a:xfrm>
            <a:off x="8109502" y="10"/>
            <a:ext cx="4082498" cy="6857990"/>
          </a:xfrm>
          <a:prstGeom prst="rect">
            <a:avLst/>
          </a:prstGeom>
        </p:spPr>
      </p:pic>
    </p:spTree>
    <p:extLst>
      <p:ext uri="{BB962C8B-B14F-4D97-AF65-F5344CB8AC3E}">
        <p14:creationId xmlns:p14="http://schemas.microsoft.com/office/powerpoint/2010/main" val="393453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FD70C812-BDD5-0075-BE4D-6918DF94E65D}"/>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1500"/>
              </a:spcBef>
              <a:spcAft>
                <a:spcPts val="75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Advanced safety barriers and guardrails</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Modern barriers are designed to withstand significant impacts and protect both personnel and equipment.</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Can be used to separate pedestrian walkways from areas with moving machinery or equipment.</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Examples include bollards, safety barriers, and column guards to minimize damage from collisions.</a:t>
            </a:r>
          </a:p>
          <a:p>
            <a:pPr marL="0" marR="0" lvl="0" indent="-228600" algn="l" defTabSz="9144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Mezzanine safety gates can prevent falls during loading and unloading. </a:t>
            </a:r>
          </a:p>
        </p:txBody>
      </p:sp>
    </p:spTree>
    <p:extLst>
      <p:ext uri="{BB962C8B-B14F-4D97-AF65-F5344CB8AC3E}">
        <p14:creationId xmlns:p14="http://schemas.microsoft.com/office/powerpoint/2010/main" val="1812034075"/>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EC903E773D9429CDC4EF82449E20A" ma:contentTypeVersion="9" ma:contentTypeDescription="Create a new document." ma:contentTypeScope="" ma:versionID="3c626c72c06d9c609efcb21783ed2d60">
  <xsd:schema xmlns:xsd="http://www.w3.org/2001/XMLSchema" xmlns:xs="http://www.w3.org/2001/XMLSchema" xmlns:p="http://schemas.microsoft.com/office/2006/metadata/properties" xmlns:ns3="cb481787-dc25-4a9d-aed3-8fffafd4bede" xmlns:ns4="7a42d505-0de8-4fd6-bea0-43c2f584ca89" targetNamespace="http://schemas.microsoft.com/office/2006/metadata/properties" ma:root="true" ma:fieldsID="4bc85a3818c526509395b046c91203a8" ns3:_="" ns4:_="">
    <xsd:import namespace="cb481787-dc25-4a9d-aed3-8fffafd4bede"/>
    <xsd:import namespace="7a42d505-0de8-4fd6-bea0-43c2f584ca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81787-dc25-4a9d-aed3-8fffafd4be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2d505-0de8-4fd6-bea0-43c2f584ca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1551A-7C51-4EA6-B022-4134AAF38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481787-dc25-4a9d-aed3-8fffafd4bede"/>
    <ds:schemaRef ds:uri="7a42d505-0de8-4fd6-bea0-43c2f584c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A3087-4936-4DEE-ADD9-70796A24C3E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9B7F18-6621-4276-95B9-A93240F75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1980</TotalTime>
  <Words>1450</Words>
  <Application>Microsoft Office PowerPoint</Application>
  <PresentationFormat>Widescreen</PresentationFormat>
  <Paragraphs>93</Paragraphs>
  <Slides>18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Meiryo</vt:lpstr>
      <vt:lpstr>Aptos</vt:lpstr>
      <vt:lpstr>Aptos Display</vt:lpstr>
      <vt:lpstr>Arial</vt:lpstr>
      <vt:lpstr>Arial Narrow</vt:lpstr>
      <vt:lpstr>Calibri</vt:lpstr>
      <vt:lpstr>Myriad Pro</vt:lpstr>
      <vt:lpstr>Wingdings</vt:lpstr>
      <vt:lpstr>Custom Design</vt:lpstr>
      <vt:lpstr>Office Theme</vt:lpstr>
      <vt:lpstr>PowerPoint Presentation</vt:lpstr>
      <vt:lpstr>Warehouse Safety</vt:lpstr>
      <vt:lpstr>Southeast Handling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Activities</vt:lpstr>
      <vt:lpstr>Future Activities</vt:lpstr>
      <vt:lpstr>PowerPoint Presentation</vt:lpstr>
      <vt:lpstr>PowerPoint Presentation</vt:lpstr>
      <vt:lpstr>25-26 Executive Committe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Check-Up: 1st Quarter</dc:title>
  <dc:creator>Arielle Semmel</dc:creator>
  <cp:lastModifiedBy>Mckenzie, Melissa D (M3M)</cp:lastModifiedBy>
  <cp:revision>91</cp:revision>
  <dcterms:created xsi:type="dcterms:W3CDTF">2020-06-19T20:24:56Z</dcterms:created>
  <dcterms:modified xsi:type="dcterms:W3CDTF">2025-07-16T20:37:00Z</dcterms:modified>
</cp:coreProperties>
</file>