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 id="2147483700" r:id="rId7"/>
    <p:sldMasterId id="2147483712" r:id="rId8"/>
    <p:sldMasterId id="2147483726" r:id="rId9"/>
    <p:sldMasterId id="2147483740" r:id="rId10"/>
  </p:sldMasterIdLst>
  <p:notesMasterIdLst>
    <p:notesMasterId r:id="rId105"/>
  </p:notesMasterIdLst>
  <p:sldIdLst>
    <p:sldId id="257" r:id="rId11"/>
    <p:sldId id="283" r:id="rId12"/>
    <p:sldId id="617" r:id="rId13"/>
    <p:sldId id="288" r:id="rId14"/>
    <p:sldId id="287" r:id="rId15"/>
    <p:sldId id="622" r:id="rId16"/>
    <p:sldId id="584" r:id="rId17"/>
    <p:sldId id="285"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472" r:id="rId35"/>
    <p:sldId id="343" r:id="rId36"/>
    <p:sldId id="473" r:id="rId37"/>
    <p:sldId id="478" r:id="rId38"/>
    <p:sldId id="479" r:id="rId39"/>
    <p:sldId id="480" r:id="rId40"/>
    <p:sldId id="481" r:id="rId41"/>
    <p:sldId id="493" r:id="rId42"/>
    <p:sldId id="482" r:id="rId43"/>
    <p:sldId id="492" r:id="rId44"/>
    <p:sldId id="515" r:id="rId45"/>
    <p:sldId id="518" r:id="rId46"/>
    <p:sldId id="511" r:id="rId47"/>
    <p:sldId id="512" r:id="rId48"/>
    <p:sldId id="513" r:id="rId49"/>
    <p:sldId id="514" r:id="rId50"/>
    <p:sldId id="483" r:id="rId51"/>
    <p:sldId id="484" r:id="rId52"/>
    <p:sldId id="486" r:id="rId53"/>
    <p:sldId id="487" r:id="rId54"/>
    <p:sldId id="488" r:id="rId55"/>
    <p:sldId id="489" r:id="rId56"/>
    <p:sldId id="490" r:id="rId57"/>
    <p:sldId id="491" r:id="rId58"/>
    <p:sldId id="419" r:id="rId59"/>
    <p:sldId id="420" r:id="rId60"/>
    <p:sldId id="396" r:id="rId61"/>
    <p:sldId id="397" r:id="rId62"/>
    <p:sldId id="398" r:id="rId63"/>
    <p:sldId id="399" r:id="rId64"/>
    <p:sldId id="307" r:id="rId65"/>
    <p:sldId id="381" r:id="rId66"/>
    <p:sldId id="390" r:id="rId67"/>
    <p:sldId id="391" r:id="rId68"/>
    <p:sldId id="393" r:id="rId69"/>
    <p:sldId id="350" r:id="rId70"/>
    <p:sldId id="351" r:id="rId71"/>
    <p:sldId id="353" r:id="rId72"/>
    <p:sldId id="354" r:id="rId73"/>
    <p:sldId id="517" r:id="rId74"/>
    <p:sldId id="404"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423" r:id="rId89"/>
    <p:sldId id="424" r:id="rId90"/>
    <p:sldId id="425" r:id="rId91"/>
    <p:sldId id="426" r:id="rId92"/>
    <p:sldId id="401" r:id="rId93"/>
    <p:sldId id="434" r:id="rId94"/>
    <p:sldId id="435" r:id="rId95"/>
    <p:sldId id="281" r:id="rId96"/>
    <p:sldId id="583" r:id="rId97"/>
    <p:sldId id="615" r:id="rId98"/>
    <p:sldId id="609" r:id="rId99"/>
    <p:sldId id="593" r:id="rId100"/>
    <p:sldId id="590" r:id="rId101"/>
    <p:sldId id="591" r:id="rId102"/>
    <p:sldId id="621" r:id="rId103"/>
    <p:sldId id="592" r:id="rId10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5"/>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54" autoAdjust="0"/>
  </p:normalViewPr>
  <p:slideViewPr>
    <p:cSldViewPr snapToGrid="0" showGuides="1">
      <p:cViewPr varScale="1">
        <p:scale>
          <a:sx n="99" d="100"/>
          <a:sy n="99" d="100"/>
        </p:scale>
        <p:origin x="1032" y="102"/>
      </p:cViewPr>
      <p:guideLst>
        <p:guide orient="horz" pos="2136"/>
        <p:guide pos="3840"/>
      </p:guideLst>
    </p:cSldViewPr>
  </p:slideViewPr>
  <p:notesTextViewPr>
    <p:cViewPr>
      <p:scale>
        <a:sx n="1" d="1"/>
        <a:sy n="1" d="1"/>
      </p:scale>
      <p:origin x="0" y="0"/>
    </p:cViewPr>
  </p:notesTextViewPr>
  <p:sorterViewPr>
    <p:cViewPr>
      <p:scale>
        <a:sx n="100" d="100"/>
        <a:sy n="100" d="100"/>
      </p:scale>
      <p:origin x="0" y="-189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viewProps" Target="viewProps.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tableStyles" Target="tableStyles.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BA6A3-DE52-9D47-A57C-E1EA51F2F39B}" type="doc">
      <dgm:prSet loTypeId="urn:microsoft.com/office/officeart/2005/8/layout/equation1" loCatId="" qsTypeId="urn:microsoft.com/office/officeart/2005/8/quickstyle/simple4" qsCatId="simple" csTypeId="urn:microsoft.com/office/officeart/2005/8/colors/accent1_2" csCatId="accent1" phldr="1"/>
      <dgm:spPr/>
    </dgm:pt>
    <dgm:pt modelId="{ACE64666-EC3A-CA44-ADEC-AF1886CC32F4}">
      <dgm:prSet phldrT="[Text]"/>
      <dgm:spPr/>
      <dgm:t>
        <a:bodyPr/>
        <a:lstStyle/>
        <a:p>
          <a:r>
            <a:rPr lang="en-US" b="1" dirty="0"/>
            <a:t>Morality</a:t>
          </a:r>
        </a:p>
        <a:p>
          <a:r>
            <a:rPr lang="en-US" b="1" dirty="0"/>
            <a:t>(Values)</a:t>
          </a:r>
        </a:p>
      </dgm:t>
    </dgm:pt>
    <dgm:pt modelId="{6A66587E-BE1E-FE48-BB0D-D42FB637BD81}" type="parTrans" cxnId="{ED2DD1A5-F938-2A40-AED8-D8786BEFD179}">
      <dgm:prSet/>
      <dgm:spPr/>
      <dgm:t>
        <a:bodyPr/>
        <a:lstStyle/>
        <a:p>
          <a:endParaRPr lang="en-US"/>
        </a:p>
      </dgm:t>
    </dgm:pt>
    <dgm:pt modelId="{D754A8CD-2972-8A45-BED4-2CDB62DA887B}" type="sibTrans" cxnId="{ED2DD1A5-F938-2A40-AED8-D8786BEFD179}">
      <dgm:prSet/>
      <dgm:spPr/>
      <dgm:t>
        <a:bodyPr/>
        <a:lstStyle/>
        <a:p>
          <a:endParaRPr lang="en-US" dirty="0"/>
        </a:p>
      </dgm:t>
    </dgm:pt>
    <dgm:pt modelId="{6291F71E-7130-954F-B5DA-6215DA57FE7D}">
      <dgm:prSet phldrT="[Text]"/>
      <dgm:spPr/>
      <dgm:t>
        <a:bodyPr/>
        <a:lstStyle/>
        <a:p>
          <a:r>
            <a:rPr lang="en-US" b="1" dirty="0"/>
            <a:t>Reasoned</a:t>
          </a:r>
        </a:p>
        <a:p>
          <a:r>
            <a:rPr lang="en-US" b="1" dirty="0"/>
            <a:t>Action</a:t>
          </a:r>
        </a:p>
      </dgm:t>
    </dgm:pt>
    <dgm:pt modelId="{9E559068-AF7D-3548-B094-8CB50C894E80}" type="parTrans" cxnId="{DE2B106A-8CD4-0C4D-8F31-CBBA6DC9971F}">
      <dgm:prSet/>
      <dgm:spPr/>
      <dgm:t>
        <a:bodyPr/>
        <a:lstStyle/>
        <a:p>
          <a:endParaRPr lang="en-US"/>
        </a:p>
      </dgm:t>
    </dgm:pt>
    <dgm:pt modelId="{D4A9EBDB-0CDF-FD45-81AB-E8A59AA790CD}" type="sibTrans" cxnId="{DE2B106A-8CD4-0C4D-8F31-CBBA6DC9971F}">
      <dgm:prSet/>
      <dgm:spPr/>
      <dgm:t>
        <a:bodyPr/>
        <a:lstStyle/>
        <a:p>
          <a:endParaRPr lang="en-US" dirty="0"/>
        </a:p>
      </dgm:t>
    </dgm:pt>
    <dgm:pt modelId="{0ED60499-8407-F54A-94C3-EEC9A12B5B99}">
      <dgm:prSet phldrT="[Text]" custT="1"/>
      <dgm:spPr/>
      <dgm:t>
        <a:bodyPr/>
        <a:lstStyle/>
        <a:p>
          <a:r>
            <a:rPr lang="en-US" sz="1800" b="1" dirty="0"/>
            <a:t>Ethics</a:t>
          </a:r>
        </a:p>
        <a:p>
          <a:r>
            <a:rPr lang="en-US" sz="1800" b="1" dirty="0"/>
            <a:t>(applied morality)</a:t>
          </a:r>
        </a:p>
      </dgm:t>
    </dgm:pt>
    <dgm:pt modelId="{0371BEC8-EAFD-9A49-A144-7152EBB736D8}" type="parTrans" cxnId="{6E8141A9-1E50-2945-B13E-205121358F9D}">
      <dgm:prSet/>
      <dgm:spPr/>
      <dgm:t>
        <a:bodyPr/>
        <a:lstStyle/>
        <a:p>
          <a:endParaRPr lang="en-US"/>
        </a:p>
      </dgm:t>
    </dgm:pt>
    <dgm:pt modelId="{4297D994-E1CD-514A-9B3E-F77977F50CE6}" type="sibTrans" cxnId="{6E8141A9-1E50-2945-B13E-205121358F9D}">
      <dgm:prSet/>
      <dgm:spPr/>
      <dgm:t>
        <a:bodyPr/>
        <a:lstStyle/>
        <a:p>
          <a:endParaRPr lang="en-US"/>
        </a:p>
      </dgm:t>
    </dgm:pt>
    <dgm:pt modelId="{53A0EB12-11A7-644A-B06A-98AF64176C04}" type="pres">
      <dgm:prSet presAssocID="{B36BA6A3-DE52-9D47-A57C-E1EA51F2F39B}" presName="linearFlow" presStyleCnt="0">
        <dgm:presLayoutVars>
          <dgm:dir/>
          <dgm:resizeHandles val="exact"/>
        </dgm:presLayoutVars>
      </dgm:prSet>
      <dgm:spPr/>
    </dgm:pt>
    <dgm:pt modelId="{4D256036-296A-D247-98D5-4A7C2754801C}" type="pres">
      <dgm:prSet presAssocID="{ACE64666-EC3A-CA44-ADEC-AF1886CC32F4}" presName="node" presStyleLbl="node1" presStyleIdx="0" presStyleCnt="3">
        <dgm:presLayoutVars>
          <dgm:bulletEnabled val="1"/>
        </dgm:presLayoutVars>
      </dgm:prSet>
      <dgm:spPr/>
    </dgm:pt>
    <dgm:pt modelId="{6417B9AD-1347-3749-952B-52F54B7CAC86}" type="pres">
      <dgm:prSet presAssocID="{D754A8CD-2972-8A45-BED4-2CDB62DA887B}" presName="spacerL" presStyleCnt="0"/>
      <dgm:spPr/>
    </dgm:pt>
    <dgm:pt modelId="{1D9FBD4C-244C-0A48-8F8F-2E38AB290F1A}" type="pres">
      <dgm:prSet presAssocID="{D754A8CD-2972-8A45-BED4-2CDB62DA887B}" presName="sibTrans" presStyleLbl="sibTrans2D1" presStyleIdx="0" presStyleCnt="2"/>
      <dgm:spPr/>
    </dgm:pt>
    <dgm:pt modelId="{676E8E72-7CD9-A348-A226-5B7AAF015AA3}" type="pres">
      <dgm:prSet presAssocID="{D754A8CD-2972-8A45-BED4-2CDB62DA887B}" presName="spacerR" presStyleCnt="0"/>
      <dgm:spPr/>
    </dgm:pt>
    <dgm:pt modelId="{304B0BE2-EF7D-9044-AC7D-081EA2802F98}" type="pres">
      <dgm:prSet presAssocID="{6291F71E-7130-954F-B5DA-6215DA57FE7D}" presName="node" presStyleLbl="node1" presStyleIdx="1" presStyleCnt="3">
        <dgm:presLayoutVars>
          <dgm:bulletEnabled val="1"/>
        </dgm:presLayoutVars>
      </dgm:prSet>
      <dgm:spPr/>
    </dgm:pt>
    <dgm:pt modelId="{50A1A374-1FBE-C440-88FD-A07BA9D54CE0}" type="pres">
      <dgm:prSet presAssocID="{D4A9EBDB-0CDF-FD45-81AB-E8A59AA790CD}" presName="spacerL" presStyleCnt="0"/>
      <dgm:spPr/>
    </dgm:pt>
    <dgm:pt modelId="{4D6EE7F8-B205-4845-89D2-DBADA5660EDF}" type="pres">
      <dgm:prSet presAssocID="{D4A9EBDB-0CDF-FD45-81AB-E8A59AA790CD}" presName="sibTrans" presStyleLbl="sibTrans2D1" presStyleIdx="1" presStyleCnt="2"/>
      <dgm:spPr/>
    </dgm:pt>
    <dgm:pt modelId="{4F8D2475-EC5B-4A4B-9828-C0D89AB3CE10}" type="pres">
      <dgm:prSet presAssocID="{D4A9EBDB-0CDF-FD45-81AB-E8A59AA790CD}" presName="spacerR" presStyleCnt="0"/>
      <dgm:spPr/>
    </dgm:pt>
    <dgm:pt modelId="{79E97E02-46AC-D44B-8171-082B809A5FFA}" type="pres">
      <dgm:prSet presAssocID="{0ED60499-8407-F54A-94C3-EEC9A12B5B99}" presName="node" presStyleLbl="node1" presStyleIdx="2" presStyleCnt="3">
        <dgm:presLayoutVars>
          <dgm:bulletEnabled val="1"/>
        </dgm:presLayoutVars>
      </dgm:prSet>
      <dgm:spPr/>
    </dgm:pt>
  </dgm:ptLst>
  <dgm:cxnLst>
    <dgm:cxn modelId="{5366830A-F360-9244-B405-BB873FC46019}" type="presOf" srcId="{D4A9EBDB-0CDF-FD45-81AB-E8A59AA790CD}" destId="{4D6EE7F8-B205-4845-89D2-DBADA5660EDF}" srcOrd="0" destOrd="0" presId="urn:microsoft.com/office/officeart/2005/8/layout/equation1"/>
    <dgm:cxn modelId="{5AE32718-23B9-3740-96C2-5FA4C55E5CA1}" type="presOf" srcId="{6291F71E-7130-954F-B5DA-6215DA57FE7D}" destId="{304B0BE2-EF7D-9044-AC7D-081EA2802F98}" srcOrd="0" destOrd="0" presId="urn:microsoft.com/office/officeart/2005/8/layout/equation1"/>
    <dgm:cxn modelId="{9808EF19-C2AA-8C4B-92A8-4A75ED777CDB}" type="presOf" srcId="{B36BA6A3-DE52-9D47-A57C-E1EA51F2F39B}" destId="{53A0EB12-11A7-644A-B06A-98AF64176C04}" srcOrd="0" destOrd="0" presId="urn:microsoft.com/office/officeart/2005/8/layout/equation1"/>
    <dgm:cxn modelId="{CC1A5260-1BEB-274A-8C80-F356CB33CC5E}" type="presOf" srcId="{0ED60499-8407-F54A-94C3-EEC9A12B5B99}" destId="{79E97E02-46AC-D44B-8171-082B809A5FFA}" srcOrd="0" destOrd="0" presId="urn:microsoft.com/office/officeart/2005/8/layout/equation1"/>
    <dgm:cxn modelId="{DE2B106A-8CD4-0C4D-8F31-CBBA6DC9971F}" srcId="{B36BA6A3-DE52-9D47-A57C-E1EA51F2F39B}" destId="{6291F71E-7130-954F-B5DA-6215DA57FE7D}" srcOrd="1" destOrd="0" parTransId="{9E559068-AF7D-3548-B094-8CB50C894E80}" sibTransId="{D4A9EBDB-0CDF-FD45-81AB-E8A59AA790CD}"/>
    <dgm:cxn modelId="{22D23E8B-4904-4D42-98ED-ED913237FE87}" type="presOf" srcId="{D754A8CD-2972-8A45-BED4-2CDB62DA887B}" destId="{1D9FBD4C-244C-0A48-8F8F-2E38AB290F1A}" srcOrd="0" destOrd="0" presId="urn:microsoft.com/office/officeart/2005/8/layout/equation1"/>
    <dgm:cxn modelId="{ED2DD1A5-F938-2A40-AED8-D8786BEFD179}" srcId="{B36BA6A3-DE52-9D47-A57C-E1EA51F2F39B}" destId="{ACE64666-EC3A-CA44-ADEC-AF1886CC32F4}" srcOrd="0" destOrd="0" parTransId="{6A66587E-BE1E-FE48-BB0D-D42FB637BD81}" sibTransId="{D754A8CD-2972-8A45-BED4-2CDB62DA887B}"/>
    <dgm:cxn modelId="{6E8141A9-1E50-2945-B13E-205121358F9D}" srcId="{B36BA6A3-DE52-9D47-A57C-E1EA51F2F39B}" destId="{0ED60499-8407-F54A-94C3-EEC9A12B5B99}" srcOrd="2" destOrd="0" parTransId="{0371BEC8-EAFD-9A49-A144-7152EBB736D8}" sibTransId="{4297D994-E1CD-514A-9B3E-F77977F50CE6}"/>
    <dgm:cxn modelId="{A17BBCE5-DFAE-574C-B3AE-B5E8771D4263}" type="presOf" srcId="{ACE64666-EC3A-CA44-ADEC-AF1886CC32F4}" destId="{4D256036-296A-D247-98D5-4A7C2754801C}" srcOrd="0" destOrd="0" presId="urn:microsoft.com/office/officeart/2005/8/layout/equation1"/>
    <dgm:cxn modelId="{DBFD6CB8-27E7-CB4F-AD6A-CCFC709B853B}" type="presParOf" srcId="{53A0EB12-11A7-644A-B06A-98AF64176C04}" destId="{4D256036-296A-D247-98D5-4A7C2754801C}" srcOrd="0" destOrd="0" presId="urn:microsoft.com/office/officeart/2005/8/layout/equation1"/>
    <dgm:cxn modelId="{92C80B22-FD2D-1742-A36A-DF49FBEB3981}" type="presParOf" srcId="{53A0EB12-11A7-644A-B06A-98AF64176C04}" destId="{6417B9AD-1347-3749-952B-52F54B7CAC86}" srcOrd="1" destOrd="0" presId="urn:microsoft.com/office/officeart/2005/8/layout/equation1"/>
    <dgm:cxn modelId="{EACB377D-B9F3-9449-B6E8-B3D89F0DCCFA}" type="presParOf" srcId="{53A0EB12-11A7-644A-B06A-98AF64176C04}" destId="{1D9FBD4C-244C-0A48-8F8F-2E38AB290F1A}" srcOrd="2" destOrd="0" presId="urn:microsoft.com/office/officeart/2005/8/layout/equation1"/>
    <dgm:cxn modelId="{6E89A2CB-88D9-854C-8826-3DAF00972764}" type="presParOf" srcId="{53A0EB12-11A7-644A-B06A-98AF64176C04}" destId="{676E8E72-7CD9-A348-A226-5B7AAF015AA3}" srcOrd="3" destOrd="0" presId="urn:microsoft.com/office/officeart/2005/8/layout/equation1"/>
    <dgm:cxn modelId="{29FE4072-ED2D-D14B-90C6-AB6E665ADEC5}" type="presParOf" srcId="{53A0EB12-11A7-644A-B06A-98AF64176C04}" destId="{304B0BE2-EF7D-9044-AC7D-081EA2802F98}" srcOrd="4" destOrd="0" presId="urn:microsoft.com/office/officeart/2005/8/layout/equation1"/>
    <dgm:cxn modelId="{51D7D38C-1E25-DB44-AF03-43294C90305B}" type="presParOf" srcId="{53A0EB12-11A7-644A-B06A-98AF64176C04}" destId="{50A1A374-1FBE-C440-88FD-A07BA9D54CE0}" srcOrd="5" destOrd="0" presId="urn:microsoft.com/office/officeart/2005/8/layout/equation1"/>
    <dgm:cxn modelId="{249544ED-01AA-4445-B435-0F76C634D5D0}" type="presParOf" srcId="{53A0EB12-11A7-644A-B06A-98AF64176C04}" destId="{4D6EE7F8-B205-4845-89D2-DBADA5660EDF}" srcOrd="6" destOrd="0" presId="urn:microsoft.com/office/officeart/2005/8/layout/equation1"/>
    <dgm:cxn modelId="{F3F13B34-C5F3-494F-A869-BA716449A6EC}" type="presParOf" srcId="{53A0EB12-11A7-644A-B06A-98AF64176C04}" destId="{4F8D2475-EC5B-4A4B-9828-C0D89AB3CE10}" srcOrd="7" destOrd="0" presId="urn:microsoft.com/office/officeart/2005/8/layout/equation1"/>
    <dgm:cxn modelId="{D5379549-0416-524E-B7E8-7D1DD1BF605E}" type="presParOf" srcId="{53A0EB12-11A7-644A-B06A-98AF64176C04}" destId="{79E97E02-46AC-D44B-8171-082B809A5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56036-296A-D247-98D5-4A7C2754801C}">
      <dsp:nvSpPr>
        <dsp:cNvPr id="0" name=""/>
        <dsp:cNvSpPr/>
      </dsp:nvSpPr>
      <dsp:spPr>
        <a:xfrm>
          <a:off x="1618" y="641762"/>
          <a:ext cx="2145474" cy="21454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Morality</a:t>
          </a:r>
        </a:p>
        <a:p>
          <a:pPr marL="0" lvl="0" indent="0" algn="ctr" defTabSz="1022350">
            <a:lnSpc>
              <a:spcPct val="90000"/>
            </a:lnSpc>
            <a:spcBef>
              <a:spcPct val="0"/>
            </a:spcBef>
            <a:spcAft>
              <a:spcPct val="35000"/>
            </a:spcAft>
            <a:buNone/>
          </a:pPr>
          <a:r>
            <a:rPr lang="en-US" sz="2300" b="1" kern="1200" dirty="0"/>
            <a:t>(Values)</a:t>
          </a:r>
        </a:p>
      </dsp:txBody>
      <dsp:txXfrm>
        <a:off x="315815" y="955959"/>
        <a:ext cx="1517080" cy="1517080"/>
      </dsp:txXfrm>
    </dsp:sp>
    <dsp:sp modelId="{1D9FBD4C-244C-0A48-8F8F-2E38AB290F1A}">
      <dsp:nvSpPr>
        <dsp:cNvPr id="0" name=""/>
        <dsp:cNvSpPr/>
      </dsp:nvSpPr>
      <dsp:spPr>
        <a:xfrm>
          <a:off x="2321306" y="1092311"/>
          <a:ext cx="1244375" cy="1244375"/>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486248" y="1568160"/>
        <a:ext cx="914491" cy="292677"/>
      </dsp:txXfrm>
    </dsp:sp>
    <dsp:sp modelId="{304B0BE2-EF7D-9044-AC7D-081EA2802F98}">
      <dsp:nvSpPr>
        <dsp:cNvPr id="0" name=""/>
        <dsp:cNvSpPr/>
      </dsp:nvSpPr>
      <dsp:spPr>
        <a:xfrm>
          <a:off x="3739894" y="641762"/>
          <a:ext cx="2145474" cy="21454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Reasoned</a:t>
          </a:r>
        </a:p>
        <a:p>
          <a:pPr marL="0" lvl="0" indent="0" algn="ctr" defTabSz="1022350">
            <a:lnSpc>
              <a:spcPct val="90000"/>
            </a:lnSpc>
            <a:spcBef>
              <a:spcPct val="0"/>
            </a:spcBef>
            <a:spcAft>
              <a:spcPct val="35000"/>
            </a:spcAft>
            <a:buNone/>
          </a:pPr>
          <a:r>
            <a:rPr lang="en-US" sz="2300" b="1" kern="1200" dirty="0"/>
            <a:t>Action</a:t>
          </a:r>
        </a:p>
      </dsp:txBody>
      <dsp:txXfrm>
        <a:off x="4054091" y="955959"/>
        <a:ext cx="1517080" cy="1517080"/>
      </dsp:txXfrm>
    </dsp:sp>
    <dsp:sp modelId="{4D6EE7F8-B205-4845-89D2-DBADA5660EDF}">
      <dsp:nvSpPr>
        <dsp:cNvPr id="0" name=""/>
        <dsp:cNvSpPr/>
      </dsp:nvSpPr>
      <dsp:spPr>
        <a:xfrm>
          <a:off x="6059581" y="1092311"/>
          <a:ext cx="1244375" cy="1244375"/>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224523" y="1348652"/>
        <a:ext cx="914491" cy="731693"/>
      </dsp:txXfrm>
    </dsp:sp>
    <dsp:sp modelId="{79E97E02-46AC-D44B-8171-082B809A5FFA}">
      <dsp:nvSpPr>
        <dsp:cNvPr id="0" name=""/>
        <dsp:cNvSpPr/>
      </dsp:nvSpPr>
      <dsp:spPr>
        <a:xfrm>
          <a:off x="7478169" y="641762"/>
          <a:ext cx="2145474" cy="21454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Ethics</a:t>
          </a:r>
        </a:p>
        <a:p>
          <a:pPr marL="0" lvl="0" indent="0" algn="ctr" defTabSz="800100">
            <a:lnSpc>
              <a:spcPct val="90000"/>
            </a:lnSpc>
            <a:spcBef>
              <a:spcPct val="0"/>
            </a:spcBef>
            <a:spcAft>
              <a:spcPct val="35000"/>
            </a:spcAft>
            <a:buNone/>
          </a:pPr>
          <a:r>
            <a:rPr lang="en-US" sz="1800" b="1" kern="1200" dirty="0"/>
            <a:t>(applied morality)</a:t>
          </a:r>
        </a:p>
      </dsp:txBody>
      <dsp:txXfrm>
        <a:off x="7792366" y="955959"/>
        <a:ext cx="1517080" cy="15170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2AACE72-28F3-4994-AB2C-9E35D7FFAF35}" type="datetimeFigureOut">
              <a:rPr lang="en-US" smtClean="0"/>
              <a:t>9/26/2024</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8C0BB7E-DD00-4500-A190-46B24A9BA5E8}" type="slidenum">
              <a:rPr lang="en-US" smtClean="0"/>
              <a:t>‹#›</a:t>
            </a:fld>
            <a:endParaRPr lang="en-US" dirty="0"/>
          </a:p>
        </p:txBody>
      </p:sp>
    </p:spTree>
    <p:extLst>
      <p:ext uri="{BB962C8B-B14F-4D97-AF65-F5344CB8AC3E}">
        <p14:creationId xmlns:p14="http://schemas.microsoft.com/office/powerpoint/2010/main" val="329447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re.assp.org/PersonifyEbusiness/Events/ASSPEducationalEventsCalenda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1</a:t>
            </a:fld>
            <a:endParaRPr lang="en-US" dirty="0"/>
          </a:p>
        </p:txBody>
      </p:sp>
    </p:spTree>
    <p:extLst>
      <p:ext uri="{BB962C8B-B14F-4D97-AF65-F5344CB8AC3E}">
        <p14:creationId xmlns:p14="http://schemas.microsoft.com/office/powerpoint/2010/main" val="394988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8AE53E3-AE34-F075-DC85-8FB65ACE237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1B3748F0-1473-0D4C-4E2F-4F855AB016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about Dylann Roof and the murders at the Charleston, SC church.</a:t>
            </a:r>
          </a:p>
        </p:txBody>
      </p:sp>
      <p:sp>
        <p:nvSpPr>
          <p:cNvPr id="56324" name="Slide Number Placeholder 3">
            <a:extLst>
              <a:ext uri="{FF2B5EF4-FFF2-40B4-BE49-F238E27FC236}">
                <a16:creationId xmlns:a16="http://schemas.microsoft.com/office/drawing/2014/main" id="{BC8A57FC-4BE5-A1F0-5CE6-1063C0E56A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82F364-9439-4A09-B76A-B93E1B042C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CB80109-90A7-5691-25C6-19642874075C}"/>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0BED1591-33E2-C8A5-FB44-1ED94F5C2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other side of Ethics is concerned with the Right vs. Right Cases</a:t>
            </a:r>
          </a:p>
          <a:p>
            <a:pPr>
              <a:spcBef>
                <a:spcPct val="0"/>
              </a:spcBef>
              <a:buFont typeface="Calibri" panose="020F0502020204030204" pitchFamily="34" charset="0"/>
              <a:buAutoNum type="arabicPeriod"/>
            </a:pPr>
            <a:r>
              <a:rPr lang="en-US" altLang="en-US"/>
              <a:t>In truth vs. loyalty cases it may be a situation in which the black and white truth of a data set may be in conflict with loyalty to corporate objectives.  For instance, lets say your organization has decided to implement a new ventilation system for a process.  While that ventilation system is making its way through the final approval process, you collect data for that process that indicates the ventilation system is not warranted.  What do you do?</a:t>
            </a:r>
          </a:p>
          <a:p>
            <a:pPr>
              <a:spcBef>
                <a:spcPct val="0"/>
              </a:spcBef>
              <a:buFont typeface="Calibri" panose="020F0502020204030204" pitchFamily="34" charset="0"/>
              <a:buAutoNum type="arabicPeriod"/>
            </a:pPr>
            <a:r>
              <a:rPr lang="en-US" altLang="en-US"/>
              <a:t>Individual needs vs. Community needs is a quandry in which you are deciding who is served first or better – the individual or the group.</a:t>
            </a:r>
          </a:p>
          <a:p>
            <a:pPr>
              <a:spcBef>
                <a:spcPct val="0"/>
              </a:spcBef>
              <a:buFont typeface="Calibri" panose="020F0502020204030204" pitchFamily="34" charset="0"/>
              <a:buAutoNum type="arabicPeriod"/>
            </a:pPr>
            <a:r>
              <a:rPr lang="en-US" altLang="en-US"/>
              <a:t>The Short and Long term goals and issues seem to always be a factor in decision making, deciding on where the money and resources will go.  It</a:t>
            </a:r>
            <a:r>
              <a:rPr lang="ja-JP" altLang="en-US"/>
              <a:t>’</a:t>
            </a:r>
            <a:r>
              <a:rPr lang="en-US" altLang="ja-JP"/>
              <a:t>s the source of many conference room fights.  It usually warrants communication and compromise.</a:t>
            </a:r>
          </a:p>
          <a:p>
            <a:pPr>
              <a:spcBef>
                <a:spcPct val="0"/>
              </a:spcBef>
              <a:buFont typeface="Calibri" panose="020F0502020204030204" pitchFamily="34" charset="0"/>
              <a:buAutoNum type="arabicPeriod"/>
            </a:pPr>
            <a:r>
              <a:rPr lang="en-US" altLang="en-US"/>
              <a:t>My brother-in-law who</a:t>
            </a:r>
            <a:r>
              <a:rPr lang="ja-JP" altLang="en-US"/>
              <a:t>’</a:t>
            </a:r>
            <a:r>
              <a:rPr lang="en-US" altLang="ja-JP"/>
              <a:t>s an attorney once told me long ago that Justice is not Fair.  Back then, I wondered what the heck he was talking about.  After practicing in a corporate setting I now understand this very well.  Our compassionate side would like to always grant mercy to the individual and make everything all better, but going back to the individual vs. community issue, we often have to allocate resources according to the larger picture of EHS issues because that is the just decision.  Hopefully though we are working hard at coming up with compromises with this one as well.</a:t>
            </a:r>
            <a:endParaRPr lang="en-US" altLang="en-US"/>
          </a:p>
        </p:txBody>
      </p:sp>
      <p:sp>
        <p:nvSpPr>
          <p:cNvPr id="58372" name="Slide Number Placeholder 3">
            <a:extLst>
              <a:ext uri="{FF2B5EF4-FFF2-40B4-BE49-F238E27FC236}">
                <a16:creationId xmlns:a16="http://schemas.microsoft.com/office/drawing/2014/main" id="{73475669-564B-9372-8E11-03E9D59945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FF833E-A8C6-4B94-9D29-AE41DECA2E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F12D244-E315-C4B0-E204-820A704E7664}"/>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E71421D1-36B4-B3AC-4053-558D0C4368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Since I’m talking to a group of IHs, there’s a set of tests cited in much of the references I used to prepare today.  They apply to the Right v. Wrong cases that we’re confronted with.</a:t>
            </a:r>
          </a:p>
          <a:p>
            <a:pPr>
              <a:spcBef>
                <a:spcPct val="0"/>
              </a:spcBef>
            </a:pPr>
            <a:endParaRPr lang="en-US" altLang="en-US"/>
          </a:p>
          <a:p>
            <a:r>
              <a:rPr lang="en-US" altLang="en-US">
                <a:ea typeface="MS PGothic" panose="020B0600070205080204" pitchFamily="34" charset="-128"/>
              </a:rPr>
              <a:t>Ever since an HIV/AIDS patient advocacy group began raising questions last week about why Turing Pharmaceuticals Martin Shrkeli jacked up the price for a medication from $13.50 per pill to $750 overnight, (5000%) anger against the company has been boiling over. The medicine, Daraprim, which has been on the market for 62 years, is the standard of care for a food-borne illness called toxoplasmosis caused by a parasite that can severely affect those with compromised immune systems. Turing purchased the rights to the drug last month and almost immediately raised prices.</a:t>
            </a:r>
          </a:p>
          <a:p>
            <a:pPr>
              <a:spcBef>
                <a:spcPct val="0"/>
              </a:spcBef>
            </a:pPr>
            <a:endParaRPr lang="en-US" altLang="en-US"/>
          </a:p>
        </p:txBody>
      </p:sp>
      <p:sp>
        <p:nvSpPr>
          <p:cNvPr id="66564" name="Slide Number Placeholder 3">
            <a:extLst>
              <a:ext uri="{FF2B5EF4-FFF2-40B4-BE49-F238E27FC236}">
                <a16:creationId xmlns:a16="http://schemas.microsoft.com/office/drawing/2014/main" id="{F57B544C-5C2F-BB50-7174-079CA2B637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5CAF86-4F62-4092-826A-F91A7BB8FF4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FF93A76-1F34-3AF5-6EBF-8A035F55CB7A}"/>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D121B57D-07EC-FF6D-0249-9E4528C9B1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Gather facts carefully, including the context in which the action occurred, and define as clearly as possible the ethical issue.   </a:t>
            </a:r>
          </a:p>
          <a:p>
            <a:r>
              <a:rPr lang="en-US" altLang="en-US"/>
              <a:t>Identify who will be impacted by the decision.</a:t>
            </a:r>
          </a:p>
          <a:p>
            <a:r>
              <a:rPr lang="en-US" altLang="en-US"/>
              <a:t>Refer to the code of ethics, guiding principals and other professional guidelines and relevant laws/regulations for guidance.</a:t>
            </a:r>
          </a:p>
          <a:p>
            <a:r>
              <a:rPr lang="en-US" altLang="en-US"/>
              <a:t>Clarify your personal and professional values as they relate to the situation.</a:t>
            </a:r>
          </a:p>
          <a:p>
            <a:r>
              <a:rPr lang="en-US" altLang="en-US"/>
              <a:t>Formulate alternative courses of action and define the outcomes for parties impacted by the decision.  </a:t>
            </a:r>
          </a:p>
          <a:p>
            <a:r>
              <a:rPr lang="en-US" altLang="en-US"/>
              <a:t>Evaluate the potential courses of action by: (1) reviewing the practical consequences of each action; (2) evaluating the action to determine if it could be universally applied; and (3) evaluating the action against the care-based principle (do what you want others to do to you).</a:t>
            </a:r>
          </a:p>
          <a:p>
            <a:r>
              <a:rPr lang="en-US" altLang="en-US"/>
              <a:t>Make a decision and act accordingly.</a:t>
            </a:r>
          </a:p>
          <a:p>
            <a:endParaRPr lang="en-US" altLang="en-US"/>
          </a:p>
        </p:txBody>
      </p:sp>
      <p:sp>
        <p:nvSpPr>
          <p:cNvPr id="68612" name="Slide Number Placeholder 3">
            <a:extLst>
              <a:ext uri="{FF2B5EF4-FFF2-40B4-BE49-F238E27FC236}">
                <a16:creationId xmlns:a16="http://schemas.microsoft.com/office/drawing/2014/main" id="{5ECDAD66-C53A-23ED-E6E5-6B2AA38695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E5DE49-308C-49BF-AAC2-5E93719941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5A039EE-7D31-E068-FDD0-AD6316A84F15}"/>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92ACD8E-CF8D-4B26-51A6-5A348401C5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Dr. Alice Hamilton. In 1910 wen Dr. Alice Hamilton went, in her own words, “as a pioneer into a new, unexplored field of American medicine, the field of industrial disease, worker exposures to many hazards were so excessive and resulting diseases so acute and obvious, the “evaluation” step required only sight and an understanding of concept of cause and effect. </a:t>
            </a:r>
          </a:p>
          <a:p>
            <a:endParaRPr lang="en-US" altLang="en-US"/>
          </a:p>
          <a:p>
            <a:r>
              <a:rPr lang="en-US" altLang="en-US"/>
              <a:t>Received her MD at the U of MI in 1893. First female faculty member at Harvard University. Never promoted and not allowed to participate in graduation ceremonies. Her article “Lead poisoning in American Industry” was published in the inaugural edition of the Journal of Industrial Hygiene in May 1919. </a:t>
            </a:r>
          </a:p>
          <a:p>
            <a:endParaRPr lang="en-US" altLang="en-US"/>
          </a:p>
          <a:p>
            <a:endParaRPr lang="en-US" altLang="en-US"/>
          </a:p>
        </p:txBody>
      </p:sp>
      <p:sp>
        <p:nvSpPr>
          <p:cNvPr id="72708" name="Slide Number Placeholder 3">
            <a:extLst>
              <a:ext uri="{FF2B5EF4-FFF2-40B4-BE49-F238E27FC236}">
                <a16:creationId xmlns:a16="http://schemas.microsoft.com/office/drawing/2014/main" id="{CC8115C7-B76F-0BB4-B652-FB484FD477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355BDB-D625-47A8-AAC1-2E6051FC0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4B7A304-DF0B-5099-54FF-CC8D0A3CE1D5}"/>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D3E3BC3E-1F4D-DAD8-5FE0-50A866308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1968 AMC AMX-GT</a:t>
            </a:r>
          </a:p>
          <a:p>
            <a:r>
              <a:rPr lang="en-US" altLang="en-US"/>
              <a:t>1978 AMC Gremlin</a:t>
            </a:r>
          </a:p>
          <a:p>
            <a:endParaRPr lang="en-US" altLang="en-US"/>
          </a:p>
        </p:txBody>
      </p:sp>
      <p:sp>
        <p:nvSpPr>
          <p:cNvPr id="75780" name="Slide Number Placeholder 3">
            <a:extLst>
              <a:ext uri="{FF2B5EF4-FFF2-40B4-BE49-F238E27FC236}">
                <a16:creationId xmlns:a16="http://schemas.microsoft.com/office/drawing/2014/main" id="{1EAFBF77-5B9A-CE1F-BECF-4E5DFF28DC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B1399D-A560-47F2-BD65-C550B99B0F5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796D5AB-4AC4-5760-9E3F-72DCC891E2D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29E92CC0-0142-373E-D1C9-F7478928F4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1995 Lincoln Town car</a:t>
            </a:r>
          </a:p>
        </p:txBody>
      </p:sp>
      <p:sp>
        <p:nvSpPr>
          <p:cNvPr id="78852" name="Slide Number Placeholder 3">
            <a:extLst>
              <a:ext uri="{FF2B5EF4-FFF2-40B4-BE49-F238E27FC236}">
                <a16:creationId xmlns:a16="http://schemas.microsoft.com/office/drawing/2014/main" id="{B8814851-7245-8974-550B-D43A7C7812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290FA3-95F9-4BD4-9BB3-16B016682BF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3F0322D-15B5-910D-E66E-B447F45C1CE5}"/>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2C24E810-BD8C-9FF0-627A-CAA5BD6F34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2007 Prius</a:t>
            </a:r>
          </a:p>
        </p:txBody>
      </p:sp>
      <p:sp>
        <p:nvSpPr>
          <p:cNvPr id="81924" name="Slide Number Placeholder 3">
            <a:extLst>
              <a:ext uri="{FF2B5EF4-FFF2-40B4-BE49-F238E27FC236}">
                <a16:creationId xmlns:a16="http://schemas.microsoft.com/office/drawing/2014/main" id="{9D95AB92-B251-20F4-F489-63CFC9FE30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134FEB-C787-40CB-A264-26F9C4B6F5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78A6A07-8D35-2EFC-E7E6-0EF7EBA7E21E}"/>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5C82FDE8-7897-3179-30B3-22F89C57B1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5716" name="Slide Number Placeholder 3">
            <a:extLst>
              <a:ext uri="{FF2B5EF4-FFF2-40B4-BE49-F238E27FC236}">
                <a16:creationId xmlns:a16="http://schemas.microsoft.com/office/drawing/2014/main" id="{5DB1FEB5-B0AC-A5D4-19F0-3D6D3FD10C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813108-1CC6-4C5E-8AA3-0E3FD1D106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F39C2248-6DCD-CD22-10D6-E4226CF14D0D}"/>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09250C66-75E8-CE22-20CB-8B4951850E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t>
            </a:r>
          </a:p>
        </p:txBody>
      </p:sp>
      <p:sp>
        <p:nvSpPr>
          <p:cNvPr id="119812" name="Slide Number Placeholder 3">
            <a:extLst>
              <a:ext uri="{FF2B5EF4-FFF2-40B4-BE49-F238E27FC236}">
                <a16:creationId xmlns:a16="http://schemas.microsoft.com/office/drawing/2014/main" id="{451E6F7A-B21C-8A5E-45DB-7F91FC46BF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EF9C1-C082-423D-938F-DE49EDE7908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2</a:t>
            </a:fld>
            <a:endParaRPr lang="en-US" dirty="0"/>
          </a:p>
        </p:txBody>
      </p:sp>
    </p:spTree>
    <p:extLst>
      <p:ext uri="{BB962C8B-B14F-4D97-AF65-F5344CB8AC3E}">
        <p14:creationId xmlns:p14="http://schemas.microsoft.com/office/powerpoint/2010/main" val="379382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597CBF7D-85C5-79D2-E950-A49077821AAA}"/>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818B2AB6-1562-9433-8911-269220BFDB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
            </a:r>
          </a:p>
        </p:txBody>
      </p:sp>
      <p:sp>
        <p:nvSpPr>
          <p:cNvPr id="121860" name="Slide Number Placeholder 3">
            <a:extLst>
              <a:ext uri="{FF2B5EF4-FFF2-40B4-BE49-F238E27FC236}">
                <a16:creationId xmlns:a16="http://schemas.microsoft.com/office/drawing/2014/main" id="{D5986DD3-9D4A-0949-4ADC-A8FAE1A6E7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367CF0-3111-4A1A-9358-867BC0DAFAD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0BE7401B-99E7-AEBB-6DB2-1355C555A7EE}"/>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D3B62C0D-E49A-D150-22DD-5F56F2390D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t>
            </a:r>
          </a:p>
        </p:txBody>
      </p:sp>
      <p:sp>
        <p:nvSpPr>
          <p:cNvPr id="124932" name="Slide Number Placeholder 3">
            <a:extLst>
              <a:ext uri="{FF2B5EF4-FFF2-40B4-BE49-F238E27FC236}">
                <a16:creationId xmlns:a16="http://schemas.microsoft.com/office/drawing/2014/main" id="{BA7C714E-91BA-17A7-97D4-4976E733FE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77DD7F-FF42-4CA3-A702-9A0947CE26D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0BA96484-1837-E1BD-FAD9-2C013682DA00}"/>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C026CC5F-812A-7B12-F330-C4E6AD018B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&amp; D</a:t>
            </a:r>
          </a:p>
        </p:txBody>
      </p:sp>
      <p:sp>
        <p:nvSpPr>
          <p:cNvPr id="129028" name="Slide Number Placeholder 3">
            <a:extLst>
              <a:ext uri="{FF2B5EF4-FFF2-40B4-BE49-F238E27FC236}">
                <a16:creationId xmlns:a16="http://schemas.microsoft.com/office/drawing/2014/main" id="{E25B3F76-6822-7FF7-7E93-7381653A7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9B5470-036D-40B0-8F62-1682202A36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E569695-CC43-89DB-2FC1-62DC0942C775}"/>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A2F1C5E8-79C3-DCFE-E511-9685C7ED5D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
            </a:r>
          </a:p>
        </p:txBody>
      </p:sp>
      <p:sp>
        <p:nvSpPr>
          <p:cNvPr id="132100" name="Slide Number Placeholder 3">
            <a:extLst>
              <a:ext uri="{FF2B5EF4-FFF2-40B4-BE49-F238E27FC236}">
                <a16:creationId xmlns:a16="http://schemas.microsoft.com/office/drawing/2014/main" id="{50E21C9C-0F98-BD72-A8CF-AF5C55B91E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71F32-82E2-4BD3-AD09-460464DDA6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197294B0-BAF3-7B4F-C109-0FEC4C67D717}"/>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31160024-3747-5AAA-8557-84AFC56DE0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
            </a:r>
          </a:p>
        </p:txBody>
      </p:sp>
      <p:sp>
        <p:nvSpPr>
          <p:cNvPr id="135172" name="Slide Number Placeholder 3">
            <a:extLst>
              <a:ext uri="{FF2B5EF4-FFF2-40B4-BE49-F238E27FC236}">
                <a16:creationId xmlns:a16="http://schemas.microsoft.com/office/drawing/2014/main" id="{433314A8-C23D-77AB-F640-7C38ACA3FF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FD8F52-ABCF-4C45-928A-4EED3C9CF7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8ED03A95-D136-D6A3-C79E-69A4E94809DE}"/>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1656861C-CDB0-47FB-90C3-3A7B55707C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 or D</a:t>
            </a:r>
          </a:p>
        </p:txBody>
      </p:sp>
      <p:sp>
        <p:nvSpPr>
          <p:cNvPr id="138244" name="Slide Number Placeholder 3">
            <a:extLst>
              <a:ext uri="{FF2B5EF4-FFF2-40B4-BE49-F238E27FC236}">
                <a16:creationId xmlns:a16="http://schemas.microsoft.com/office/drawing/2014/main" id="{1C765B7A-CE2F-41D7-9B37-0708B88681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12EA5D-6C33-437F-8961-11BEB5DB35C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4A9582E7-3362-4F6E-4431-8270F1C8C452}"/>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BB17321E-0F65-C1EA-6252-6DDC2CC3FF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a:t>
            </a:r>
          </a:p>
        </p:txBody>
      </p:sp>
      <p:sp>
        <p:nvSpPr>
          <p:cNvPr id="141316" name="Slide Number Placeholder 3">
            <a:extLst>
              <a:ext uri="{FF2B5EF4-FFF2-40B4-BE49-F238E27FC236}">
                <a16:creationId xmlns:a16="http://schemas.microsoft.com/office/drawing/2014/main" id="{E6C94C4E-7FF0-EC7D-5D14-2ADBB408CB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0FCBE3-DABE-4AE3-960C-0B3A5165377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13FB7958-530E-6C3B-0D1D-C7A127D4E979}"/>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723344A5-5885-BC22-73E4-1B55B34756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3364" name="Slide Number Placeholder 3">
            <a:extLst>
              <a:ext uri="{FF2B5EF4-FFF2-40B4-BE49-F238E27FC236}">
                <a16:creationId xmlns:a16="http://schemas.microsoft.com/office/drawing/2014/main" id="{6EC1C1FF-231B-BD44-1DD5-74B98D1AB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F33717-CDE6-44FF-812D-ACC4EBDF9D4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DFC86C88-AC01-5C7A-9BDF-1F3C43748778}"/>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2BC4535B-0A6F-598A-B158-87D323D50A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0CFE6268-1C5B-E893-4CBA-27D834108E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4EC99-CD44-4045-A17B-585377C8BD8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47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8C0BB7E-DD00-4500-A190-46B24A9BA5E8}" type="slidenum">
              <a:rPr lang="en-US" smtClean="0"/>
              <a:t>4</a:t>
            </a:fld>
            <a:endParaRPr lang="en-US" dirty="0"/>
          </a:p>
        </p:txBody>
      </p:sp>
    </p:spTree>
    <p:extLst>
      <p:ext uri="{BB962C8B-B14F-4D97-AF65-F5344CB8AC3E}">
        <p14:creationId xmlns:p14="http://schemas.microsoft.com/office/powerpoint/2010/main" val="2579495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20B44-5603-0B21-6659-46C44736D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F0C59-5237-F0D1-58F5-95DF06310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5E5D7-596B-48E3-CF22-691B4FA27F6D}"/>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1BCBB412-FF1E-8B7A-F772-8070B59407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0BB7E-DD00-4500-A190-46B24A9BA5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2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89</a:t>
            </a:fld>
            <a:endParaRPr lang="en-US" dirty="0"/>
          </a:p>
        </p:txBody>
      </p:sp>
    </p:spTree>
    <p:extLst>
      <p:ext uri="{BB962C8B-B14F-4D97-AF65-F5344CB8AC3E}">
        <p14:creationId xmlns:p14="http://schemas.microsoft.com/office/powerpoint/2010/main" val="319254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90</a:t>
            </a:fld>
            <a:endParaRPr lang="en-US" dirty="0"/>
          </a:p>
        </p:txBody>
      </p:sp>
    </p:spTree>
    <p:extLst>
      <p:ext uri="{BB962C8B-B14F-4D97-AF65-F5344CB8AC3E}">
        <p14:creationId xmlns:p14="http://schemas.microsoft.com/office/powerpoint/2010/main" val="3226455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91</a:t>
            </a:fld>
            <a:endParaRPr lang="en-US" dirty="0"/>
          </a:p>
        </p:txBody>
      </p:sp>
    </p:spTree>
    <p:extLst>
      <p:ext uri="{BB962C8B-B14F-4D97-AF65-F5344CB8AC3E}">
        <p14:creationId xmlns:p14="http://schemas.microsoft.com/office/powerpoint/2010/main" val="197400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92</a:t>
            </a:fld>
            <a:endParaRPr lang="en-US" dirty="0"/>
          </a:p>
        </p:txBody>
      </p:sp>
    </p:spTree>
    <p:extLst>
      <p:ext uri="{BB962C8B-B14F-4D97-AF65-F5344CB8AC3E}">
        <p14:creationId xmlns:p14="http://schemas.microsoft.com/office/powerpoint/2010/main" val="134159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93</a:t>
            </a:fld>
            <a:endParaRPr lang="en-US" dirty="0"/>
          </a:p>
        </p:txBody>
      </p:sp>
    </p:spTree>
    <p:extLst>
      <p:ext uri="{BB962C8B-B14F-4D97-AF65-F5344CB8AC3E}">
        <p14:creationId xmlns:p14="http://schemas.microsoft.com/office/powerpoint/2010/main" val="364156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Education Calendar</a:t>
            </a:r>
          </a:p>
          <a:p>
            <a:r>
              <a:rPr lang="en-US" dirty="0">
                <a:hlinkClick r:id="rId3"/>
              </a:rPr>
              <a:t>ASSP Educational Events Calendar</a:t>
            </a:r>
            <a:endParaRPr lang="en-US" dirty="0"/>
          </a:p>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5</a:t>
            </a:fld>
            <a:endParaRPr lang="en-US" dirty="0"/>
          </a:p>
        </p:txBody>
      </p:sp>
    </p:spTree>
    <p:extLst>
      <p:ext uri="{BB962C8B-B14F-4D97-AF65-F5344CB8AC3E}">
        <p14:creationId xmlns:p14="http://schemas.microsoft.com/office/powerpoint/2010/main" val="54127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79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0BB7E-DD00-4500-A190-46B24A9BA5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7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E2811BE-3A0E-086C-E8DF-A6BA858BE31D}"/>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A2552569-92F0-1732-9131-DEFCE3E48E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Well – many feel compelled to be here because it’s a new ABIH educational requirement.</a:t>
            </a:r>
          </a:p>
          <a:p>
            <a:pPr eaLnBrk="1" hangingPunct="1">
              <a:spcBef>
                <a:spcPct val="0"/>
              </a:spcBef>
            </a:pPr>
            <a:r>
              <a:rPr lang="en-US" altLang="en-US"/>
              <a:t>Hopefully all of you, by the time we’re done today, will realize that Ethics is a topic where what you don’t know that you didn’t know can hurt you.</a:t>
            </a:r>
          </a:p>
          <a:p>
            <a:pPr eaLnBrk="1" hangingPunct="1">
              <a:spcBef>
                <a:spcPct val="0"/>
              </a:spcBef>
            </a:pPr>
            <a:r>
              <a:rPr lang="en-US" altLang="en-US"/>
              <a:t>We must become skilled at recognizing ethical issues.  We cannot plead ignorance.</a:t>
            </a:r>
          </a:p>
        </p:txBody>
      </p:sp>
      <p:sp>
        <p:nvSpPr>
          <p:cNvPr id="48132" name="Slide Number Placeholder 3">
            <a:extLst>
              <a:ext uri="{FF2B5EF4-FFF2-40B4-BE49-F238E27FC236}">
                <a16:creationId xmlns:a16="http://schemas.microsoft.com/office/drawing/2014/main" id="{D09EEF31-2870-F85D-D198-0776C2DC2A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AF8C7-D6E9-42BD-BFCE-3B7997EB025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6DE25E7-B7BA-AE51-F02F-8F9A8BC4E9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BDEE1B-2770-4408-BB8D-9B31C8C1D9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a:extLst>
              <a:ext uri="{FF2B5EF4-FFF2-40B4-BE49-F238E27FC236}">
                <a16:creationId xmlns:a16="http://schemas.microsoft.com/office/drawing/2014/main" id="{D01EE823-0042-635A-B75E-88792F31A94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44AE4D0-3B02-4A63-E3E4-946C2B2EA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4C0A4D9-EEAF-883F-EBF6-3451DF3F9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4538" indent="-285750">
              <a:defRPr sz="4000">
                <a:solidFill>
                  <a:schemeClr val="tx1"/>
                </a:solidFill>
                <a:latin typeface="Times New Roman" panose="02020603050405020304" pitchFamily="18" charset="0"/>
              </a:defRPr>
            </a:lvl2pPr>
            <a:lvl3pPr marL="1144588" indent="-228600">
              <a:defRPr sz="4000">
                <a:solidFill>
                  <a:schemeClr val="tx1"/>
                </a:solidFill>
                <a:latin typeface="Times New Roman" panose="02020603050405020304" pitchFamily="18" charset="0"/>
              </a:defRPr>
            </a:lvl3pPr>
            <a:lvl4pPr marL="1603375" indent="-228600">
              <a:defRPr sz="4000">
                <a:solidFill>
                  <a:schemeClr val="tx1"/>
                </a:solidFill>
                <a:latin typeface="Times New Roman" panose="02020603050405020304" pitchFamily="18" charset="0"/>
              </a:defRPr>
            </a:lvl4pPr>
            <a:lvl5pPr marL="2060575" indent="-228600">
              <a:defRPr sz="4000">
                <a:solidFill>
                  <a:schemeClr val="tx1"/>
                </a:solidFill>
                <a:latin typeface="Times New Roman" panose="02020603050405020304" pitchFamily="18" charset="0"/>
              </a:defRPr>
            </a:lvl5pPr>
            <a:lvl6pPr marL="2517775" indent="-228600" eaLnBrk="0" fontAlgn="base" hangingPunct="0">
              <a:spcBef>
                <a:spcPct val="0"/>
              </a:spcBef>
              <a:spcAft>
                <a:spcPct val="0"/>
              </a:spcAft>
              <a:defRPr sz="4000">
                <a:solidFill>
                  <a:schemeClr val="tx1"/>
                </a:solidFill>
                <a:latin typeface="Times New Roman" panose="02020603050405020304" pitchFamily="18" charset="0"/>
              </a:defRPr>
            </a:lvl6pPr>
            <a:lvl7pPr marL="2974975" indent="-228600" eaLnBrk="0" fontAlgn="base" hangingPunct="0">
              <a:spcBef>
                <a:spcPct val="0"/>
              </a:spcBef>
              <a:spcAft>
                <a:spcPct val="0"/>
              </a:spcAft>
              <a:defRPr sz="4000">
                <a:solidFill>
                  <a:schemeClr val="tx1"/>
                </a:solidFill>
                <a:latin typeface="Times New Roman" panose="02020603050405020304" pitchFamily="18" charset="0"/>
              </a:defRPr>
            </a:lvl7pPr>
            <a:lvl8pPr marL="3432175" indent="-228600" eaLnBrk="0" fontAlgn="base" hangingPunct="0">
              <a:spcBef>
                <a:spcPct val="0"/>
              </a:spcBef>
              <a:spcAft>
                <a:spcPct val="0"/>
              </a:spcAft>
              <a:defRPr sz="4000">
                <a:solidFill>
                  <a:schemeClr val="tx1"/>
                </a:solidFill>
                <a:latin typeface="Times New Roman" panose="02020603050405020304" pitchFamily="18" charset="0"/>
              </a:defRPr>
            </a:lvl8pPr>
            <a:lvl9pPr marL="3889375"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9B0431-CE08-4C1D-918B-CD47FD191EB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5" name="Rectangle 2">
            <a:extLst>
              <a:ext uri="{FF2B5EF4-FFF2-40B4-BE49-F238E27FC236}">
                <a16:creationId xmlns:a16="http://schemas.microsoft.com/office/drawing/2014/main" id="{6A837257-5884-BC5C-F8C9-6CFC6BFE575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903254A-45F6-D3AD-6AC9-5AE9E78A6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Master" Target="../slideMasters/slideMaster5.xml"/><Relationship Id="rId5" Type="http://schemas.openxmlformats.org/officeDocument/2006/relationships/image" Target="../media/image12.wmf"/><Relationship Id="rId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Master" Target="../slideMasters/slideMaster6.xml"/><Relationship Id="rId5" Type="http://schemas.openxmlformats.org/officeDocument/2006/relationships/image" Target="../media/image12.wmf"/><Relationship Id="rId4" Type="http://schemas.openxmlformats.org/officeDocument/2006/relationships/oleObject" Target="../embeddings/oleObject4.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7A0A-C687-4EA6-958C-11E0E5434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D4D4D-2F0C-44CC-B7DC-5A60AC317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098325-8A67-4AC2-A7C2-9D66E2EB620D}"/>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6B929D1F-0DA4-44D9-AAA1-BB6F6014AE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241ABA-CA13-43EF-B5CA-2DDCE2C5DB3B}"/>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49904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44F3-3EDE-4BF0-BF0C-8071CF1DF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225CB-19D8-4A16-B32C-088F7914F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E9091-A046-467A-BF24-DD7570A6261E}"/>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495AC425-4E7E-4015-9066-EEF35F04F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0BEDB6-C125-46EA-A36C-8DD866B022B3}"/>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34249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AB72-3D6B-4644-9E30-EF6DD3015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1D8476-3FD1-4AA3-8422-F42BF3A8B5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DF8C5-4B55-45CF-88CF-A3841FAA9296}"/>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740E421A-93BB-4962-8ADF-2CD2260DC4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68E531-71A0-4803-8782-A4036853DFB1}"/>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139638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20681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277997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dirty="0"/>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86131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A6B3-0D92-4D13-B3FB-33759B1FF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2FFB2-0B3B-490C-999C-7D883BFD9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ECB24-76DF-4ADF-9BCF-23B4A0093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52DF5-8E73-4B1D-93F1-AABD20026B20}"/>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6" name="Footer Placeholder 5">
            <a:extLst>
              <a:ext uri="{FF2B5EF4-FFF2-40B4-BE49-F238E27FC236}">
                <a16:creationId xmlns:a16="http://schemas.microsoft.com/office/drawing/2014/main" id="{9E0B3251-916E-4948-9806-A3D152C592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DBA3AF-2FFB-4DFC-A026-9D90FBB5FAC2}"/>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90586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DFB0-89B0-4672-B892-48F41832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821F6-FDFD-4B8E-96FC-B8EF8219C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1B857-7113-475B-92E2-D1056C91C9DF}"/>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3B67A3EC-CC3F-47DC-B94F-9A44752698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35168C-C919-45CC-B62F-67044F97A307}"/>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102789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546705" y="2239242"/>
            <a:ext cx="1928139" cy="201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546706" y="2657345"/>
            <a:ext cx="4555337" cy="1192065"/>
          </a:xfrm>
        </p:spPr>
        <p:txBody>
          <a:bodyPr anchor="t" anchorCtr="0">
            <a:normAutofit/>
          </a:bodyPr>
          <a:lstStyle>
            <a:lvl1pPr algn="l">
              <a:lnSpc>
                <a:spcPct val="90000"/>
              </a:lnSpc>
              <a:defRPr sz="2700">
                <a:solidFill>
                  <a:schemeClr val="accent1"/>
                </a:solidFill>
              </a:defRPr>
            </a:lvl1pPr>
          </a:lstStyle>
          <a:p>
            <a:r>
              <a:rPr lang="en-US" dirty="0"/>
              <a:t>Click to edit Master title style</a:t>
            </a:r>
            <a:endParaRPr dirty="0"/>
          </a:p>
        </p:txBody>
      </p:sp>
      <p:sp>
        <p:nvSpPr>
          <p:cNvPr id="3" name="Subtitle 2"/>
          <p:cNvSpPr>
            <a:spLocks noGrp="1"/>
          </p:cNvSpPr>
          <p:nvPr>
            <p:ph type="subTitle" idx="1"/>
          </p:nvPr>
        </p:nvSpPr>
        <p:spPr>
          <a:xfrm>
            <a:off x="546704" y="3870558"/>
            <a:ext cx="4846320" cy="448056"/>
          </a:xfrm>
          <a:prstGeom prst="rect">
            <a:avLst/>
          </a:prstGeom>
        </p:spPr>
        <p:txBody>
          <a:bodyPr>
            <a:normAutofit/>
          </a:bodyPr>
          <a:lstStyle>
            <a:lvl1pPr marL="0" indent="0" algn="l">
              <a:spcBef>
                <a:spcPts val="0"/>
              </a:spcBef>
              <a:buNone/>
              <a:defRPr sz="135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12667" y="2057400"/>
            <a:ext cx="1490472" cy="3886200"/>
          </a:xfrm>
          <a:prstGeom prst="rect">
            <a:avLst/>
          </a:prstGeom>
        </p:spPr>
      </p:pic>
      <p:pic>
        <p:nvPicPr>
          <p:cNvPr id="10" name="Picture 9" descr="Small flat leaves"/>
          <p:cNvPicPr>
            <a:picLocks noChangeAspect="1"/>
          </p:cNvPicPr>
          <p:nvPr/>
        </p:nvPicPr>
        <p:blipFill rotWithShape="1">
          <a:blip r:embed="rId3" cstate="print">
            <a:extLst>
              <a:ext uri="{28A0092B-C50C-407E-A947-70E740481C1C}">
                <a14:useLocalDpi xmlns:a14="http://schemas.microsoft.com/office/drawing/2010/main" val="0"/>
              </a:ext>
            </a:extLst>
          </a:blip>
          <a:srcRect r="56308"/>
          <a:stretch/>
        </p:blipFill>
        <p:spPr>
          <a:xfrm>
            <a:off x="4807519" y="2057400"/>
            <a:ext cx="2536556"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l="1" r="1902"/>
          <a:stretch/>
        </p:blipFill>
        <p:spPr>
          <a:xfrm>
            <a:off x="8971731" y="2057400"/>
            <a:ext cx="3220271" cy="3886200"/>
          </a:xfrm>
          <a:prstGeom prst="rect">
            <a:avLst/>
          </a:prstGeom>
        </p:spPr>
      </p:pic>
      <p:pic>
        <p:nvPicPr>
          <p:cNvPr id="12" name="Picture 11">
            <a:extLst>
              <a:ext uri="{FF2B5EF4-FFF2-40B4-BE49-F238E27FC236}">
                <a16:creationId xmlns:a16="http://schemas.microsoft.com/office/drawing/2014/main" id="{A9974CFC-5155-4841-8657-6E6E770DAD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2479"/>
          <a:stretch/>
        </p:blipFill>
        <p:spPr>
          <a:xfrm>
            <a:off x="9194780" y="459786"/>
            <a:ext cx="2577873" cy="909228"/>
          </a:xfrm>
          <a:prstGeom prst="rect">
            <a:avLst/>
          </a:prstGeom>
        </p:spPr>
      </p:pic>
    </p:spTree>
    <p:extLst>
      <p:ext uri="{BB962C8B-B14F-4D97-AF65-F5344CB8AC3E}">
        <p14:creationId xmlns:p14="http://schemas.microsoft.com/office/powerpoint/2010/main" val="117707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597" y="404782"/>
            <a:ext cx="8660731" cy="847197"/>
          </a:xfrm>
        </p:spPr>
        <p:txBody>
          <a:bodyPr anchor="ctr" anchorCtr="0"/>
          <a:lstStyle/>
          <a:p>
            <a:r>
              <a:rPr lang="en-US" dirty="0"/>
              <a:t>Click to edit Master title style</a:t>
            </a:r>
            <a:endParaRPr dirty="0"/>
          </a:p>
        </p:txBody>
      </p:sp>
      <p:sp>
        <p:nvSpPr>
          <p:cNvPr id="3" name="Content Placeholder 2"/>
          <p:cNvSpPr>
            <a:spLocks noGrp="1"/>
          </p:cNvSpPr>
          <p:nvPr>
            <p:ph idx="1"/>
          </p:nvPr>
        </p:nvSpPr>
        <p:spPr>
          <a:xfrm>
            <a:off x="533389" y="1410527"/>
            <a:ext cx="11427371" cy="4620682"/>
          </a:xfrm>
          <a:prstGeom prst="rect">
            <a:avLst/>
          </a:prstGeom>
        </p:spPr>
        <p:txBody>
          <a:bodyPr/>
          <a:lstStyle>
            <a:lvl1pPr marL="259556" indent="-259556">
              <a:buFont typeface="Wingdings" panose="05000000000000000000" pitchFamily="2" charset="2"/>
              <a:buChar char="§"/>
              <a:defRPr/>
            </a:lvl1pPr>
            <a:lvl2pPr marL="426244" indent="-213122">
              <a:buFont typeface="Corbel" panose="020B0503020204020204" pitchFamily="34" charset="0"/>
              <a:buChar char="–"/>
              <a:defRPr/>
            </a:lvl2pPr>
            <a:lvl3pPr marL="556022" indent="-164306">
              <a:buSzPct val="90000"/>
              <a:buFont typeface="Corbel" panose="020B0503020204020204" pitchFamily="34" charset="0"/>
              <a:buChar char="»"/>
              <a:defRPr/>
            </a:lvl3pPr>
            <a:lvl4pPr marL="732235" indent="-169069">
              <a:defRPr/>
            </a:lvl4pPr>
            <a:lvl5pPr marL="898922" indent="-16430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lvl1pPr>
              <a:defRPr spc="0"/>
            </a:lvl1pPr>
          </a:lstStyle>
          <a:p>
            <a:r>
              <a:rPr lang="en-US"/>
              <a:t>PAGE </a:t>
            </a:r>
            <a:fld id="{9CD8D479-8942-46E8-A226-A4E01F7A105C}" type="slidenum">
              <a:rPr lang="en-US" smtClean="0"/>
              <a:pPr/>
              <a:t>‹#›</a:t>
            </a:fld>
            <a:endParaRPr lang="en-US" dirty="0"/>
          </a:p>
        </p:txBody>
      </p:sp>
    </p:spTree>
    <p:extLst>
      <p:ext uri="{BB962C8B-B14F-4D97-AF65-F5344CB8AC3E}">
        <p14:creationId xmlns:p14="http://schemas.microsoft.com/office/powerpoint/2010/main" val="2029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751777" y="2263917"/>
            <a:ext cx="6949440" cy="3143393"/>
          </a:xfrm>
        </p:spPr>
        <p:txBody>
          <a:bodyPr anchor="b"/>
          <a:lstStyle>
            <a:lvl1pPr>
              <a:defRPr sz="45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7"/>
            <a:ext cx="6949440" cy="449523"/>
          </a:xfrm>
          <a:prstGeom prst="rect">
            <a:avLst/>
          </a:prstGeom>
        </p:spPr>
        <p:txBody>
          <a:bodyPr/>
          <a:lstStyle>
            <a:lvl1pPr marL="0" indent="0">
              <a:spcBef>
                <a:spcPts val="0"/>
              </a:spcBef>
              <a:buNone/>
              <a:defRPr sz="18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1102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7BEA-087A-4274-BFA5-687158244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CE53C-014A-4F57-8293-398511CDC0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49A3-60F3-4591-BA2F-0F06FDCDB0C1}"/>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AE640830-0DDE-4023-AB93-01BD5D6CCD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53C7C3-6284-4391-83E4-9AFD8B1D4506}"/>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211745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1" y="1556281"/>
            <a:ext cx="4610099" cy="4620682"/>
          </a:xfrm>
          <a:prstGeom prst="rect">
            <a:avLst/>
          </a:prstGeo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3" y="1556281"/>
            <a:ext cx="4609775" cy="4620682"/>
          </a:xfrm>
          <a:prstGeom prst="rect">
            <a:avLst/>
          </a:prstGeo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r>
              <a:rPr lang="en-US" dirty="0"/>
              <a:t>PAGE </a:t>
            </a:r>
            <a:fld id="{9CD8D479-8942-46E8-A226-A4E01F7A105C}" type="slidenum">
              <a:rPr lang="en-US" smtClean="0"/>
              <a:pPr/>
              <a:t>‹#›</a:t>
            </a:fld>
            <a:endParaRPr lang="en-US" dirty="0"/>
          </a:p>
        </p:txBody>
      </p:sp>
    </p:spTree>
    <p:extLst>
      <p:ext uri="{BB962C8B-B14F-4D97-AF65-F5344CB8AC3E}">
        <p14:creationId xmlns:p14="http://schemas.microsoft.com/office/powerpoint/2010/main" val="34558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a:prstGeom prst="rect">
            <a:avLst/>
          </a:prstGeo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09699" y="2434151"/>
            <a:ext cx="4608576" cy="3811271"/>
          </a:xfrm>
          <a:prstGeom prst="rect">
            <a:avLst/>
          </a:prstGeo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2" y="1554480"/>
            <a:ext cx="4610100" cy="823912"/>
          </a:xfrm>
          <a:prstGeom prst="rect">
            <a:avLst/>
          </a:prstGeo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434151"/>
            <a:ext cx="4610100" cy="3811271"/>
          </a:xfrm>
          <a:prstGeom prst="rect">
            <a:avLst/>
          </a:prstGeo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r>
              <a:rPr lang="en-US" dirty="0"/>
              <a:t>PAGE </a:t>
            </a:r>
            <a:fld id="{9CD8D479-8942-46E8-A226-A4E01F7A105C}" type="slidenum">
              <a:rPr lang="en-US" smtClean="0"/>
              <a:pPr/>
              <a:t>‹#›</a:t>
            </a:fld>
            <a:endParaRPr lang="en-US" dirty="0"/>
          </a:p>
        </p:txBody>
      </p:sp>
    </p:spTree>
    <p:extLst>
      <p:ext uri="{BB962C8B-B14F-4D97-AF65-F5344CB8AC3E}">
        <p14:creationId xmlns:p14="http://schemas.microsoft.com/office/powerpoint/2010/main" val="37679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r>
              <a:rPr lang="en-US" dirty="0"/>
              <a:t>PAGE </a:t>
            </a:r>
            <a:fld id="{9CD8D479-8942-46E8-A226-A4E01F7A105C}" type="slidenum">
              <a:rPr lang="en-US" smtClean="0"/>
              <a:pPr/>
              <a:t>‹#›</a:t>
            </a:fld>
            <a:endParaRPr lang="en-US" dirty="0"/>
          </a:p>
        </p:txBody>
      </p:sp>
    </p:spTree>
    <p:extLst>
      <p:ext uri="{BB962C8B-B14F-4D97-AF65-F5344CB8AC3E}">
        <p14:creationId xmlns:p14="http://schemas.microsoft.com/office/powerpoint/2010/main" val="25240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PAGE </a:t>
            </a:r>
            <a:fld id="{9CD8D479-8942-46E8-A226-A4E01F7A105C}" type="slidenum">
              <a:rPr lang="en-US" smtClean="0"/>
              <a:pPr/>
              <a:t>‹#›</a:t>
            </a:fld>
            <a:endParaRPr lang="en-US" dirty="0"/>
          </a:p>
        </p:txBody>
      </p:sp>
    </p:spTree>
    <p:extLst>
      <p:ext uri="{BB962C8B-B14F-4D97-AF65-F5344CB8AC3E}">
        <p14:creationId xmlns:p14="http://schemas.microsoft.com/office/powerpoint/2010/main" val="5230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3" cy="2532888"/>
          </a:xfrm>
        </p:spPr>
        <p:txBody>
          <a:bodyPr anchor="b"/>
          <a:lstStyle>
            <a:lvl1pPr>
              <a:defRPr sz="2400"/>
            </a:lvl1pPr>
          </a:lstStyle>
          <a:p>
            <a:r>
              <a:rPr lang="en-US"/>
              <a:t>Click to edit Master title style</a:t>
            </a:r>
            <a:endParaRPr/>
          </a:p>
        </p:txBody>
      </p:sp>
      <p:sp>
        <p:nvSpPr>
          <p:cNvPr id="3" name="Content Placeholder 2"/>
          <p:cNvSpPr>
            <a:spLocks noGrp="1"/>
          </p:cNvSpPr>
          <p:nvPr>
            <p:ph idx="1"/>
          </p:nvPr>
        </p:nvSpPr>
        <p:spPr>
          <a:xfrm>
            <a:off x="1409701" y="915923"/>
            <a:ext cx="5216979" cy="5065776"/>
          </a:xfrm>
          <a:prstGeom prst="rect">
            <a:avLst/>
          </a:prstGeo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5" y="3502152"/>
            <a:ext cx="4155623" cy="2479548"/>
          </a:xfrm>
          <a:prstGeom prst="rect">
            <a:avLst/>
          </a:prstGeo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3536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7" y="919616"/>
            <a:ext cx="4155623" cy="2532888"/>
          </a:xfrm>
        </p:spPr>
        <p:txBody>
          <a:bodyPr anchor="b"/>
          <a:lstStyle>
            <a:lvl1pPr>
              <a:defRPr sz="24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a:prstGeom prst="rect">
            <a:avLst/>
          </a:prstGeom>
        </p:spPr>
        <p:txBody>
          <a:bodyPr tIns="1371600">
            <a:normAutofit/>
          </a:bodyPr>
          <a:lstStyle>
            <a:lvl1pPr marL="0" indent="0" algn="ctr">
              <a:spcBef>
                <a:spcPts val="0"/>
              </a:spcBef>
              <a:buNone/>
              <a:defRPr sz="16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682437" y="3502156"/>
            <a:ext cx="4155623" cy="2479547"/>
          </a:xfrm>
          <a:prstGeom prst="rect">
            <a:avLst/>
          </a:prstGeo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a:xfrm>
            <a:off x="453405" y="6629400"/>
            <a:ext cx="1000663" cy="228600"/>
          </a:xfrm>
          <a:prstGeom prst="rect">
            <a:avLst/>
          </a:prstGeom>
        </p:spPr>
        <p:txBody>
          <a:bodyPr/>
          <a:lstStyle/>
          <a:p>
            <a:endParaRPr lang="en-US" dirty="0"/>
          </a:p>
        </p:txBody>
      </p:sp>
      <p:sp>
        <p:nvSpPr>
          <p:cNvPr id="6" name="Footer Placeholder 5"/>
          <p:cNvSpPr>
            <a:spLocks noGrp="1"/>
          </p:cNvSpPr>
          <p:nvPr>
            <p:ph type="ftr" sz="quarter" idx="11"/>
          </p:nvPr>
        </p:nvSpPr>
        <p:spPr>
          <a:xfrm>
            <a:off x="1637717" y="6629400"/>
            <a:ext cx="9144259" cy="2286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69144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373315" y="1599159"/>
            <a:ext cx="11483119" cy="462068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a:xfrm>
            <a:off x="453405" y="6629400"/>
            <a:ext cx="1000663" cy="228600"/>
          </a:xfrm>
          <a:prstGeom prst="rect">
            <a:avLst/>
          </a:prstGeom>
        </p:spPr>
        <p:txBody>
          <a:bodyPr/>
          <a:lstStyle/>
          <a:p>
            <a:endParaRPr lang="en-US" dirty="0"/>
          </a:p>
        </p:txBody>
      </p:sp>
      <p:sp>
        <p:nvSpPr>
          <p:cNvPr id="5" name="Footer Placeholder 4"/>
          <p:cNvSpPr>
            <a:spLocks noGrp="1"/>
          </p:cNvSpPr>
          <p:nvPr>
            <p:ph type="ftr" sz="quarter" idx="11"/>
          </p:nvPr>
        </p:nvSpPr>
        <p:spPr>
          <a:xfrm>
            <a:off x="1637717" y="6629400"/>
            <a:ext cx="9144259" cy="2286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93462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4"/>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2" y="190504"/>
            <a:ext cx="7734300" cy="59864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2449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30">
            <a:extLst>
              <a:ext uri="{FF2B5EF4-FFF2-40B4-BE49-F238E27FC236}">
                <a16:creationId xmlns:a16="http://schemas.microsoft.com/office/drawing/2014/main" id="{DD5E28F0-A85F-7066-B48E-DF58EC98A973}"/>
              </a:ext>
            </a:extLst>
          </p:cNvPr>
          <p:cNvSpPr>
            <a:spLocks noChangeShapeType="1"/>
          </p:cNvSpPr>
          <p:nvPr userDrawn="1"/>
        </p:nvSpPr>
        <p:spPr bwMode="auto">
          <a:xfrm flipV="1">
            <a:off x="914401" y="304800"/>
            <a:ext cx="10352617" cy="79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3" name="Line 23">
            <a:extLst>
              <a:ext uri="{FF2B5EF4-FFF2-40B4-BE49-F238E27FC236}">
                <a16:creationId xmlns:a16="http://schemas.microsoft.com/office/drawing/2014/main" id="{5107F40B-DC23-FB89-CB7A-126F3923E383}"/>
              </a:ext>
            </a:extLst>
          </p:cNvPr>
          <p:cNvSpPr>
            <a:spLocks noChangeShapeType="1"/>
          </p:cNvSpPr>
          <p:nvPr userDrawn="1"/>
        </p:nvSpPr>
        <p:spPr bwMode="auto">
          <a:xfrm flipV="1">
            <a:off x="914401" y="381000"/>
            <a:ext cx="10352617" cy="79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31758" name="Rectangle 14"/>
          <p:cNvSpPr>
            <a:spLocks noGrp="1" noChangeArrowheads="1"/>
          </p:cNvSpPr>
          <p:nvPr>
            <p:ph type="ctrTitle" sz="quarter"/>
          </p:nvPr>
        </p:nvSpPr>
        <p:spPr>
          <a:xfrm>
            <a:off x="3048000" y="1981200"/>
            <a:ext cx="8229600" cy="1143000"/>
          </a:xfrm>
        </p:spPr>
        <p:txBody>
          <a:bodyPr anchor="ctr"/>
          <a:lstStyle>
            <a:lvl1pPr algn="ctr">
              <a:defRPr sz="4000">
                <a:solidFill>
                  <a:schemeClr val="tx1"/>
                </a:solidFill>
              </a:defRPr>
            </a:lvl1pPr>
          </a:lstStyle>
          <a:p>
            <a:r>
              <a:rPr lang="en-US"/>
              <a:t>Click to edit Master title style</a:t>
            </a:r>
          </a:p>
        </p:txBody>
      </p:sp>
      <p:sp>
        <p:nvSpPr>
          <p:cNvPr id="31759" name="Rectangle 15"/>
          <p:cNvSpPr>
            <a:spLocks noGrp="1" noChangeArrowheads="1"/>
          </p:cNvSpPr>
          <p:nvPr>
            <p:ph type="subTitle" sz="quarter" idx="1"/>
          </p:nvPr>
        </p:nvSpPr>
        <p:spPr>
          <a:xfrm>
            <a:off x="1828800" y="3886200"/>
            <a:ext cx="8534400" cy="1752600"/>
          </a:xfrm>
        </p:spPr>
        <p:txBody>
          <a:bodyPr/>
          <a:lstStyle>
            <a:lvl1pPr marL="0" indent="0" algn="ctr">
              <a:buFontTx/>
              <a:buNone/>
              <a:defRPr sz="2800"/>
            </a:lvl1pPr>
          </a:lstStyle>
          <a:p>
            <a:r>
              <a:rPr lang="en-US"/>
              <a:t>Click to edit Master subtitle style</a:t>
            </a:r>
          </a:p>
        </p:txBody>
      </p:sp>
      <p:sp>
        <p:nvSpPr>
          <p:cNvPr id="4" name="Rectangle 16">
            <a:extLst>
              <a:ext uri="{FF2B5EF4-FFF2-40B4-BE49-F238E27FC236}">
                <a16:creationId xmlns:a16="http://schemas.microsoft.com/office/drawing/2014/main" id="{4ED7CC99-531D-A849-0EF6-D60D6E7FD498}"/>
              </a:ext>
            </a:extLst>
          </p:cNvPr>
          <p:cNvSpPr>
            <a:spLocks noGrp="1" noChangeArrowheads="1"/>
          </p:cNvSpPr>
          <p:nvPr>
            <p:ph type="dt" sz="quarter" idx="10"/>
          </p:nvPr>
        </p:nvSpPr>
        <p:spPr>
          <a:xfrm>
            <a:off x="586317" y="5989638"/>
            <a:ext cx="2540000" cy="457200"/>
          </a:xfrm>
        </p:spPr>
        <p:txBody>
          <a:bodyPr/>
          <a:lstStyle>
            <a:lvl1pPr>
              <a:defRPr/>
            </a:lvl1pPr>
          </a:lstStyle>
          <a:p>
            <a:pPr>
              <a:defRPr/>
            </a:pPr>
            <a:endParaRPr lang="en-US"/>
          </a:p>
        </p:txBody>
      </p:sp>
      <p:sp>
        <p:nvSpPr>
          <p:cNvPr id="5" name="Rectangle 17">
            <a:extLst>
              <a:ext uri="{FF2B5EF4-FFF2-40B4-BE49-F238E27FC236}">
                <a16:creationId xmlns:a16="http://schemas.microsoft.com/office/drawing/2014/main" id="{1895EF00-8874-29E6-DF31-33235F719268}"/>
              </a:ext>
            </a:extLst>
          </p:cNvPr>
          <p:cNvSpPr>
            <a:spLocks noGrp="1" noChangeArrowheads="1"/>
          </p:cNvSpPr>
          <p:nvPr>
            <p:ph type="ftr" sz="quarter" idx="11"/>
          </p:nvPr>
        </p:nvSpPr>
        <p:spPr>
          <a:xfrm>
            <a:off x="3352800" y="5943600"/>
            <a:ext cx="5573184" cy="457200"/>
          </a:xfrm>
        </p:spPr>
        <p:txBody>
          <a:bodyPr/>
          <a:lstStyle>
            <a:lvl1pPr>
              <a:defRPr sz="1800">
                <a:latin typeface="Times New Roman MT Extra Bold" pitchFamily="18" charset="0"/>
              </a:defRPr>
            </a:lvl1pPr>
          </a:lstStyle>
          <a:p>
            <a:pPr>
              <a:defRPr/>
            </a:pPr>
            <a:endParaRPr lang="en-US"/>
          </a:p>
        </p:txBody>
      </p:sp>
      <p:sp>
        <p:nvSpPr>
          <p:cNvPr id="6" name="Rectangle 18">
            <a:extLst>
              <a:ext uri="{FF2B5EF4-FFF2-40B4-BE49-F238E27FC236}">
                <a16:creationId xmlns:a16="http://schemas.microsoft.com/office/drawing/2014/main" id="{A97AE682-1886-08EB-8529-AEC27CA16B49}"/>
              </a:ext>
            </a:extLst>
          </p:cNvPr>
          <p:cNvSpPr>
            <a:spLocks noGrp="1" noChangeArrowheads="1"/>
          </p:cNvSpPr>
          <p:nvPr>
            <p:ph type="sldNum" sz="quarter" idx="12"/>
          </p:nvPr>
        </p:nvSpPr>
        <p:spPr>
          <a:xfrm>
            <a:off x="9067800" y="5978525"/>
            <a:ext cx="2540000" cy="457200"/>
          </a:xfrm>
        </p:spPr>
        <p:txBody>
          <a:bodyPr/>
          <a:lstStyle>
            <a:lvl1pPr>
              <a:defRPr/>
            </a:lvl1pPr>
          </a:lstStyle>
          <a:p>
            <a:pPr>
              <a:defRPr/>
            </a:pPr>
            <a:fld id="{968A26BC-C3FE-46C8-A663-06C5F865A2EE}" type="slidenum">
              <a:rPr lang="en-US" altLang="en-US"/>
              <a:pPr>
                <a:defRPr/>
              </a:pPr>
              <a:t>‹#›</a:t>
            </a:fld>
            <a:endParaRPr lang="en-US" altLang="en-US" dirty="0"/>
          </a:p>
        </p:txBody>
      </p:sp>
    </p:spTree>
    <p:extLst>
      <p:ext uri="{BB962C8B-B14F-4D97-AF65-F5344CB8AC3E}">
        <p14:creationId xmlns:p14="http://schemas.microsoft.com/office/powerpoint/2010/main" val="16428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a:extLst>
              <a:ext uri="{FF2B5EF4-FFF2-40B4-BE49-F238E27FC236}">
                <a16:creationId xmlns:a16="http://schemas.microsoft.com/office/drawing/2014/main" id="{56990FF2-699F-310F-DD82-38B58F88E1B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82FDB6CA-DBCF-4EA6-4AE5-8811CA51326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6ED898E3-5A45-5401-5731-7356B6ADEEF5}"/>
              </a:ext>
            </a:extLst>
          </p:cNvPr>
          <p:cNvSpPr>
            <a:spLocks noGrp="1" noChangeArrowheads="1"/>
          </p:cNvSpPr>
          <p:nvPr>
            <p:ph type="sldNum" sz="quarter" idx="12"/>
          </p:nvPr>
        </p:nvSpPr>
        <p:spPr/>
        <p:txBody>
          <a:bodyPr/>
          <a:lstStyle>
            <a:lvl1pPr>
              <a:defRPr/>
            </a:lvl1pPr>
          </a:lstStyle>
          <a:p>
            <a:pPr>
              <a:defRPr/>
            </a:pPr>
            <a:fld id="{EB626D6B-A8D9-4C12-B55F-6F095BB53C7F}" type="slidenum">
              <a:rPr lang="en-US" altLang="en-US"/>
              <a:pPr>
                <a:defRPr/>
              </a:pPr>
              <a:t>‹#›</a:t>
            </a:fld>
            <a:endParaRPr lang="en-US" altLang="en-US" dirty="0"/>
          </a:p>
        </p:txBody>
      </p:sp>
    </p:spTree>
    <p:extLst>
      <p:ext uri="{BB962C8B-B14F-4D97-AF65-F5344CB8AC3E}">
        <p14:creationId xmlns:p14="http://schemas.microsoft.com/office/powerpoint/2010/main" val="35501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DFB0-89B0-4672-B892-48F41832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821F6-FDFD-4B8E-96FC-B8EF8219C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1B857-7113-475B-92E2-D1056C91C9DF}"/>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3B67A3EC-CC3F-47DC-B94F-9A44752698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35168C-C919-45CC-B62F-67044F97A307}"/>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1482347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2F462975-71BA-7924-A0ED-83B2DF29DF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68AAE523-1C0A-3F86-CB5B-7CB3C4DC187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EB20BA5B-9282-FCCE-6CD8-FE4037507E9F}"/>
              </a:ext>
            </a:extLst>
          </p:cNvPr>
          <p:cNvSpPr>
            <a:spLocks noGrp="1" noChangeArrowheads="1"/>
          </p:cNvSpPr>
          <p:nvPr>
            <p:ph type="sldNum" sz="quarter" idx="12"/>
          </p:nvPr>
        </p:nvSpPr>
        <p:spPr/>
        <p:txBody>
          <a:bodyPr/>
          <a:lstStyle>
            <a:lvl1pPr>
              <a:defRPr/>
            </a:lvl1pPr>
          </a:lstStyle>
          <a:p>
            <a:pPr>
              <a:defRPr/>
            </a:pPr>
            <a:fld id="{FF1E05F2-A924-4B77-8BCE-8F6A955BEB5E}" type="slidenum">
              <a:rPr lang="en-US" altLang="en-US"/>
              <a:pPr>
                <a:defRPr/>
              </a:pPr>
              <a:t>‹#›</a:t>
            </a:fld>
            <a:endParaRPr lang="en-US" altLang="en-US" dirty="0"/>
          </a:p>
        </p:txBody>
      </p:sp>
    </p:spTree>
    <p:extLst>
      <p:ext uri="{BB962C8B-B14F-4D97-AF65-F5344CB8AC3E}">
        <p14:creationId xmlns:p14="http://schemas.microsoft.com/office/powerpoint/2010/main" val="1999553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2C85D203-B462-E415-9EFC-3988F20C42B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98813A3D-1863-A81E-930D-8906027384E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6436C502-D8C3-EC50-8378-F36AB999DDB2}"/>
              </a:ext>
            </a:extLst>
          </p:cNvPr>
          <p:cNvSpPr>
            <a:spLocks noGrp="1" noChangeArrowheads="1"/>
          </p:cNvSpPr>
          <p:nvPr>
            <p:ph type="sldNum" sz="quarter" idx="12"/>
          </p:nvPr>
        </p:nvSpPr>
        <p:spPr/>
        <p:txBody>
          <a:bodyPr/>
          <a:lstStyle>
            <a:lvl1pPr>
              <a:defRPr/>
            </a:lvl1pPr>
          </a:lstStyle>
          <a:p>
            <a:pPr>
              <a:defRPr/>
            </a:pPr>
            <a:fld id="{F61AE9F4-9C5D-4F9B-B5F6-E6DC7C7D0D05}" type="slidenum">
              <a:rPr lang="en-US" altLang="en-US"/>
              <a:pPr>
                <a:defRPr/>
              </a:pPr>
              <a:t>‹#›</a:t>
            </a:fld>
            <a:endParaRPr lang="en-US" altLang="en-US" dirty="0"/>
          </a:p>
        </p:txBody>
      </p:sp>
    </p:spTree>
    <p:extLst>
      <p:ext uri="{BB962C8B-B14F-4D97-AF65-F5344CB8AC3E}">
        <p14:creationId xmlns:p14="http://schemas.microsoft.com/office/powerpoint/2010/main" val="422522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FC60FAFE-9C6D-5016-26AB-F32756E571F7}"/>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52B39107-59BB-97E0-A705-B09B81C3EB3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3E53C763-7DF1-F080-2348-9DDA2EE2649A}"/>
              </a:ext>
            </a:extLst>
          </p:cNvPr>
          <p:cNvSpPr>
            <a:spLocks noGrp="1" noChangeArrowheads="1"/>
          </p:cNvSpPr>
          <p:nvPr>
            <p:ph type="sldNum" sz="quarter" idx="12"/>
          </p:nvPr>
        </p:nvSpPr>
        <p:spPr/>
        <p:txBody>
          <a:bodyPr/>
          <a:lstStyle>
            <a:lvl1pPr>
              <a:defRPr/>
            </a:lvl1pPr>
          </a:lstStyle>
          <a:p>
            <a:pPr>
              <a:defRPr/>
            </a:pPr>
            <a:fld id="{2B56E464-041F-435B-90A0-847C51E609E8}" type="slidenum">
              <a:rPr lang="en-US" altLang="en-US"/>
              <a:pPr>
                <a:defRPr/>
              </a:pPr>
              <a:t>‹#›</a:t>
            </a:fld>
            <a:endParaRPr lang="en-US" altLang="en-US" dirty="0"/>
          </a:p>
        </p:txBody>
      </p:sp>
    </p:spTree>
    <p:extLst>
      <p:ext uri="{BB962C8B-B14F-4D97-AF65-F5344CB8AC3E}">
        <p14:creationId xmlns:p14="http://schemas.microsoft.com/office/powerpoint/2010/main" val="2155712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27769EA2-2168-2C07-B4D0-148679BB0C6E}"/>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F29E17C6-C188-FDFE-58D9-476A39A8FE3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170ED569-2C1B-3141-9E21-7B1B23EFF2EE}"/>
              </a:ext>
            </a:extLst>
          </p:cNvPr>
          <p:cNvSpPr>
            <a:spLocks noGrp="1" noChangeArrowheads="1"/>
          </p:cNvSpPr>
          <p:nvPr>
            <p:ph type="sldNum" sz="quarter" idx="12"/>
          </p:nvPr>
        </p:nvSpPr>
        <p:spPr/>
        <p:txBody>
          <a:bodyPr/>
          <a:lstStyle>
            <a:lvl1pPr>
              <a:defRPr/>
            </a:lvl1pPr>
          </a:lstStyle>
          <a:p>
            <a:pPr>
              <a:defRPr/>
            </a:pPr>
            <a:fld id="{3425D1FD-CC88-4D43-9213-A23698689492}" type="slidenum">
              <a:rPr lang="en-US" altLang="en-US"/>
              <a:pPr>
                <a:defRPr/>
              </a:pPr>
              <a:t>‹#›</a:t>
            </a:fld>
            <a:endParaRPr lang="en-US" altLang="en-US" dirty="0"/>
          </a:p>
        </p:txBody>
      </p:sp>
    </p:spTree>
    <p:extLst>
      <p:ext uri="{BB962C8B-B14F-4D97-AF65-F5344CB8AC3E}">
        <p14:creationId xmlns:p14="http://schemas.microsoft.com/office/powerpoint/2010/main" val="98310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516D4175-5F2B-1D6E-CFE2-06A54944EF0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D9E094E9-4069-7039-078D-4ADE33E9757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DF2D408B-8EF0-CA4C-C5BE-8F0BE43AB871}"/>
              </a:ext>
            </a:extLst>
          </p:cNvPr>
          <p:cNvSpPr>
            <a:spLocks noGrp="1" noChangeArrowheads="1"/>
          </p:cNvSpPr>
          <p:nvPr>
            <p:ph type="sldNum" sz="quarter" idx="12"/>
          </p:nvPr>
        </p:nvSpPr>
        <p:spPr/>
        <p:txBody>
          <a:bodyPr/>
          <a:lstStyle>
            <a:lvl1pPr>
              <a:defRPr/>
            </a:lvl1pPr>
          </a:lstStyle>
          <a:p>
            <a:pPr>
              <a:defRPr/>
            </a:pPr>
            <a:fld id="{499F699F-02CE-4776-BB60-9F26A57DB2C4}" type="slidenum">
              <a:rPr lang="en-US" altLang="en-US"/>
              <a:pPr>
                <a:defRPr/>
              </a:pPr>
              <a:t>‹#›</a:t>
            </a:fld>
            <a:endParaRPr lang="en-US" altLang="en-US" dirty="0"/>
          </a:p>
        </p:txBody>
      </p:sp>
    </p:spTree>
    <p:extLst>
      <p:ext uri="{BB962C8B-B14F-4D97-AF65-F5344CB8AC3E}">
        <p14:creationId xmlns:p14="http://schemas.microsoft.com/office/powerpoint/2010/main" val="4171283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68414289-AD95-55B4-8116-AB4EC77A7A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0A1FB70-91E9-FD8A-FAB0-669B6896194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0CDBB65C-81B5-A413-2A75-112EAD1D706F}"/>
              </a:ext>
            </a:extLst>
          </p:cNvPr>
          <p:cNvSpPr>
            <a:spLocks noGrp="1" noChangeArrowheads="1"/>
          </p:cNvSpPr>
          <p:nvPr>
            <p:ph type="sldNum" sz="quarter" idx="12"/>
          </p:nvPr>
        </p:nvSpPr>
        <p:spPr/>
        <p:txBody>
          <a:bodyPr/>
          <a:lstStyle>
            <a:lvl1pPr>
              <a:defRPr/>
            </a:lvl1pPr>
          </a:lstStyle>
          <a:p>
            <a:pPr>
              <a:defRPr/>
            </a:pPr>
            <a:fld id="{2468EDA2-915B-44D4-AADF-104E44D4661B}" type="slidenum">
              <a:rPr lang="en-US" altLang="en-US"/>
              <a:pPr>
                <a:defRPr/>
              </a:pPr>
              <a:t>‹#›</a:t>
            </a:fld>
            <a:endParaRPr lang="en-US" altLang="en-US" dirty="0"/>
          </a:p>
        </p:txBody>
      </p:sp>
    </p:spTree>
    <p:extLst>
      <p:ext uri="{BB962C8B-B14F-4D97-AF65-F5344CB8AC3E}">
        <p14:creationId xmlns:p14="http://schemas.microsoft.com/office/powerpoint/2010/main" val="1737038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39308896-66F6-249C-4FC0-CDE2DAE2CBE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DD9F4A2B-E5C4-0181-B578-BDF6A49EB7B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BAFAF059-53D9-1FE5-819B-47D6523E6CA0}"/>
              </a:ext>
            </a:extLst>
          </p:cNvPr>
          <p:cNvSpPr>
            <a:spLocks noGrp="1" noChangeArrowheads="1"/>
          </p:cNvSpPr>
          <p:nvPr>
            <p:ph type="sldNum" sz="quarter" idx="12"/>
          </p:nvPr>
        </p:nvSpPr>
        <p:spPr/>
        <p:txBody>
          <a:bodyPr/>
          <a:lstStyle>
            <a:lvl1pPr>
              <a:defRPr/>
            </a:lvl1pPr>
          </a:lstStyle>
          <a:p>
            <a:pPr>
              <a:defRPr/>
            </a:pPr>
            <a:fld id="{C99AEF07-06F0-4FA5-A601-DBE7E7EADBCC}" type="slidenum">
              <a:rPr lang="en-US" altLang="en-US"/>
              <a:pPr>
                <a:defRPr/>
              </a:pPr>
              <a:t>‹#›</a:t>
            </a:fld>
            <a:endParaRPr lang="en-US" altLang="en-US" dirty="0"/>
          </a:p>
        </p:txBody>
      </p:sp>
    </p:spTree>
    <p:extLst>
      <p:ext uri="{BB962C8B-B14F-4D97-AF65-F5344CB8AC3E}">
        <p14:creationId xmlns:p14="http://schemas.microsoft.com/office/powerpoint/2010/main" val="3031842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4179E9F1-8CE9-F328-1D9A-291A2B7A74D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FFDFB6D-0FD8-F67C-A003-D0458C2B470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A335F5F7-6AD7-FC42-3D17-B5133FF1425F}"/>
              </a:ext>
            </a:extLst>
          </p:cNvPr>
          <p:cNvSpPr>
            <a:spLocks noGrp="1" noChangeArrowheads="1"/>
          </p:cNvSpPr>
          <p:nvPr>
            <p:ph type="sldNum" sz="quarter" idx="12"/>
          </p:nvPr>
        </p:nvSpPr>
        <p:spPr/>
        <p:txBody>
          <a:bodyPr/>
          <a:lstStyle>
            <a:lvl1pPr>
              <a:defRPr/>
            </a:lvl1pPr>
          </a:lstStyle>
          <a:p>
            <a:pPr>
              <a:defRPr/>
            </a:pPr>
            <a:fld id="{A7210EB8-E1B4-4A07-B57B-52F3989E09A8}" type="slidenum">
              <a:rPr lang="en-US" altLang="en-US"/>
              <a:pPr>
                <a:defRPr/>
              </a:pPr>
              <a:t>‹#›</a:t>
            </a:fld>
            <a:endParaRPr lang="en-US" altLang="en-US" dirty="0"/>
          </a:p>
        </p:txBody>
      </p:sp>
    </p:spTree>
    <p:extLst>
      <p:ext uri="{BB962C8B-B14F-4D97-AF65-F5344CB8AC3E}">
        <p14:creationId xmlns:p14="http://schemas.microsoft.com/office/powerpoint/2010/main" val="3130479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7A1D455D-75A5-4F56-21E9-3BB71A08300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DC90283-44AA-9A4A-151A-57EDB4DE00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4CFDA43-605D-9A3D-1E33-6F1AB3BA2733}"/>
              </a:ext>
            </a:extLst>
          </p:cNvPr>
          <p:cNvSpPr>
            <a:spLocks noGrp="1" noChangeArrowheads="1"/>
          </p:cNvSpPr>
          <p:nvPr>
            <p:ph type="sldNum" sz="quarter" idx="12"/>
          </p:nvPr>
        </p:nvSpPr>
        <p:spPr/>
        <p:txBody>
          <a:bodyPr/>
          <a:lstStyle>
            <a:lvl1pPr>
              <a:defRPr/>
            </a:lvl1pPr>
          </a:lstStyle>
          <a:p>
            <a:pPr>
              <a:defRPr/>
            </a:pPr>
            <a:fld id="{A22CE6AF-9E6B-451C-84F2-86E4F5A8E0AA}" type="slidenum">
              <a:rPr lang="en-US" altLang="en-US"/>
              <a:pPr>
                <a:defRPr/>
              </a:pPr>
              <a:t>‹#›</a:t>
            </a:fld>
            <a:endParaRPr lang="en-US" altLang="en-US" dirty="0"/>
          </a:p>
        </p:txBody>
      </p:sp>
    </p:spTree>
    <p:extLst>
      <p:ext uri="{BB962C8B-B14F-4D97-AF65-F5344CB8AC3E}">
        <p14:creationId xmlns:p14="http://schemas.microsoft.com/office/powerpoint/2010/main" val="3499722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758" name="Rectangle 14"/>
          <p:cNvSpPr>
            <a:spLocks noGrp="1" noChangeArrowheads="1"/>
          </p:cNvSpPr>
          <p:nvPr>
            <p:ph type="ctrTitle" sz="quarter"/>
          </p:nvPr>
        </p:nvSpPr>
        <p:spPr>
          <a:xfrm>
            <a:off x="3048000" y="1981200"/>
            <a:ext cx="8229600" cy="1143000"/>
          </a:xfrm>
        </p:spPr>
        <p:txBody>
          <a:bodyPr anchor="ctr"/>
          <a:lstStyle>
            <a:lvl1pPr algn="ctr">
              <a:defRPr sz="4000">
                <a:solidFill>
                  <a:srgbClr val="000090"/>
                </a:solidFill>
              </a:defRPr>
            </a:lvl1pPr>
          </a:lstStyle>
          <a:p>
            <a:r>
              <a:rPr lang="en-US"/>
              <a:t>Click to edit Master title style</a:t>
            </a:r>
          </a:p>
        </p:txBody>
      </p:sp>
      <p:sp>
        <p:nvSpPr>
          <p:cNvPr id="31759" name="Rectangle 15"/>
          <p:cNvSpPr>
            <a:spLocks noGrp="1" noChangeArrowheads="1"/>
          </p:cNvSpPr>
          <p:nvPr>
            <p:ph type="subTitle" sz="quarter" idx="1"/>
          </p:nvPr>
        </p:nvSpPr>
        <p:spPr>
          <a:xfrm>
            <a:off x="1828800" y="3886200"/>
            <a:ext cx="8534400" cy="1752600"/>
          </a:xfrm>
        </p:spPr>
        <p:txBody>
          <a:bodyPr/>
          <a:lstStyle>
            <a:lvl1pPr marL="0" indent="0" algn="ctr">
              <a:buFontTx/>
              <a:buNone/>
              <a:defRPr sz="2800"/>
            </a:lvl1pPr>
          </a:lstStyle>
          <a:p>
            <a:r>
              <a:rPr lang="en-US"/>
              <a:t>Click to edit Master subtitle style</a:t>
            </a:r>
          </a:p>
        </p:txBody>
      </p:sp>
      <p:sp>
        <p:nvSpPr>
          <p:cNvPr id="2" name="Rectangle 16">
            <a:extLst>
              <a:ext uri="{FF2B5EF4-FFF2-40B4-BE49-F238E27FC236}">
                <a16:creationId xmlns:a16="http://schemas.microsoft.com/office/drawing/2014/main" id="{2DBADC1C-78AF-148B-047D-EBA89142E19D}"/>
              </a:ext>
            </a:extLst>
          </p:cNvPr>
          <p:cNvSpPr>
            <a:spLocks noGrp="1" noChangeArrowheads="1"/>
          </p:cNvSpPr>
          <p:nvPr>
            <p:ph type="dt" sz="quarter" idx="10"/>
          </p:nvPr>
        </p:nvSpPr>
        <p:spPr>
          <a:xfrm>
            <a:off x="586317" y="5989638"/>
            <a:ext cx="2540000" cy="457200"/>
          </a:xfrm>
        </p:spPr>
        <p:txBody>
          <a:bodyPr/>
          <a:lstStyle>
            <a:lvl1pPr>
              <a:defRPr/>
            </a:lvl1pPr>
          </a:lstStyle>
          <a:p>
            <a:pPr>
              <a:defRPr/>
            </a:pPr>
            <a:endParaRPr lang="en-US"/>
          </a:p>
        </p:txBody>
      </p:sp>
      <p:sp>
        <p:nvSpPr>
          <p:cNvPr id="3" name="Rectangle 17">
            <a:extLst>
              <a:ext uri="{FF2B5EF4-FFF2-40B4-BE49-F238E27FC236}">
                <a16:creationId xmlns:a16="http://schemas.microsoft.com/office/drawing/2014/main" id="{6AA2828F-9E55-5EDD-6409-5A1C8445937F}"/>
              </a:ext>
            </a:extLst>
          </p:cNvPr>
          <p:cNvSpPr>
            <a:spLocks noGrp="1" noChangeArrowheads="1"/>
          </p:cNvSpPr>
          <p:nvPr>
            <p:ph type="ftr" sz="quarter" idx="11"/>
          </p:nvPr>
        </p:nvSpPr>
        <p:spPr>
          <a:xfrm>
            <a:off x="3352800" y="5943600"/>
            <a:ext cx="5573184" cy="457200"/>
          </a:xfrm>
        </p:spPr>
        <p:txBody>
          <a:bodyPr/>
          <a:lstStyle>
            <a:lvl1pPr>
              <a:defRPr sz="1800">
                <a:latin typeface="Times New Roman MT Extra Bold" pitchFamily="18" charset="0"/>
              </a:defRPr>
            </a:lvl1pPr>
          </a:lstStyle>
          <a:p>
            <a:pPr>
              <a:defRPr/>
            </a:pPr>
            <a:endParaRPr lang="en-US"/>
          </a:p>
        </p:txBody>
      </p:sp>
      <p:sp>
        <p:nvSpPr>
          <p:cNvPr id="4" name="Rectangle 18">
            <a:extLst>
              <a:ext uri="{FF2B5EF4-FFF2-40B4-BE49-F238E27FC236}">
                <a16:creationId xmlns:a16="http://schemas.microsoft.com/office/drawing/2014/main" id="{D57CB910-83C1-90E8-36E5-14CDA01CCC97}"/>
              </a:ext>
            </a:extLst>
          </p:cNvPr>
          <p:cNvSpPr>
            <a:spLocks noGrp="1" noChangeArrowheads="1"/>
          </p:cNvSpPr>
          <p:nvPr>
            <p:ph type="sldNum" sz="quarter" idx="12"/>
          </p:nvPr>
        </p:nvSpPr>
        <p:spPr>
          <a:xfrm>
            <a:off x="9067800" y="5978525"/>
            <a:ext cx="2540000" cy="457200"/>
          </a:xfrm>
        </p:spPr>
        <p:txBody>
          <a:bodyPr/>
          <a:lstStyle>
            <a:lvl1pPr>
              <a:defRPr/>
            </a:lvl1pPr>
          </a:lstStyle>
          <a:p>
            <a:pPr>
              <a:defRPr/>
            </a:pPr>
            <a:fld id="{F9EF403F-A0F1-4871-B95E-3684B855E37C}" type="slidenum">
              <a:rPr lang="en-US" altLang="en-US"/>
              <a:pPr>
                <a:defRPr/>
              </a:pPr>
              <a:t>‹#›</a:t>
            </a:fld>
            <a:endParaRPr lang="en-US" altLang="en-US" dirty="0"/>
          </a:p>
        </p:txBody>
      </p:sp>
    </p:spTree>
    <p:extLst>
      <p:ext uri="{BB962C8B-B14F-4D97-AF65-F5344CB8AC3E}">
        <p14:creationId xmlns:p14="http://schemas.microsoft.com/office/powerpoint/2010/main" val="237520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A6B3-0D92-4D13-B3FB-33759B1FF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2FFB2-0B3B-490C-999C-7D883BFD9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ECB24-76DF-4ADF-9BCF-23B4A0093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52DF5-8E73-4B1D-93F1-AABD20026B20}"/>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6" name="Footer Placeholder 5">
            <a:extLst>
              <a:ext uri="{FF2B5EF4-FFF2-40B4-BE49-F238E27FC236}">
                <a16:creationId xmlns:a16="http://schemas.microsoft.com/office/drawing/2014/main" id="{9E0B3251-916E-4948-9806-A3D152C592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DBA3AF-2FFB-4DFC-A026-9D90FBB5FAC2}"/>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3771791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009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a:extLst>
              <a:ext uri="{FF2B5EF4-FFF2-40B4-BE49-F238E27FC236}">
                <a16:creationId xmlns:a16="http://schemas.microsoft.com/office/drawing/2014/main" id="{17CBBACC-BF71-2FBC-587E-DB848A82EA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4F574E6B-6033-86BB-251C-6EA22D8C6D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4A9AAC0-B2DC-AD33-959E-9F18C818CD4F}"/>
              </a:ext>
            </a:extLst>
          </p:cNvPr>
          <p:cNvSpPr>
            <a:spLocks noGrp="1" noChangeArrowheads="1"/>
          </p:cNvSpPr>
          <p:nvPr>
            <p:ph type="sldNum" sz="quarter" idx="12"/>
          </p:nvPr>
        </p:nvSpPr>
        <p:spPr>
          <a:ln/>
        </p:spPr>
        <p:txBody>
          <a:bodyPr/>
          <a:lstStyle>
            <a:lvl1pPr>
              <a:defRPr/>
            </a:lvl1pPr>
          </a:lstStyle>
          <a:p>
            <a:pPr>
              <a:defRPr/>
            </a:pPr>
            <a:fld id="{3F5A567B-A542-4652-B959-C3C2E1D4EEE3}" type="slidenum">
              <a:rPr lang="en-US" altLang="en-US"/>
              <a:pPr>
                <a:defRPr/>
              </a:pPr>
              <a:t>‹#›</a:t>
            </a:fld>
            <a:endParaRPr lang="en-US" altLang="en-US" dirty="0"/>
          </a:p>
        </p:txBody>
      </p:sp>
    </p:spTree>
    <p:extLst>
      <p:ext uri="{BB962C8B-B14F-4D97-AF65-F5344CB8AC3E}">
        <p14:creationId xmlns:p14="http://schemas.microsoft.com/office/powerpoint/2010/main" val="363426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478DAF75-DF68-298B-356A-6665B1CAC4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76F58AB2-F97A-20CB-8B59-B3FC85A792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6B64E1DD-7061-65F6-CBB1-E608623E0950}"/>
              </a:ext>
            </a:extLst>
          </p:cNvPr>
          <p:cNvSpPr>
            <a:spLocks noGrp="1" noChangeArrowheads="1"/>
          </p:cNvSpPr>
          <p:nvPr>
            <p:ph type="sldNum" sz="quarter" idx="12"/>
          </p:nvPr>
        </p:nvSpPr>
        <p:spPr>
          <a:ln/>
        </p:spPr>
        <p:txBody>
          <a:bodyPr/>
          <a:lstStyle>
            <a:lvl1pPr>
              <a:defRPr/>
            </a:lvl1pPr>
          </a:lstStyle>
          <a:p>
            <a:pPr>
              <a:defRPr/>
            </a:pPr>
            <a:fld id="{0B0B8261-1272-460D-900D-8C3D2371FEE2}" type="slidenum">
              <a:rPr lang="en-US" altLang="en-US"/>
              <a:pPr>
                <a:defRPr/>
              </a:pPr>
              <a:t>‹#›</a:t>
            </a:fld>
            <a:endParaRPr lang="en-US" altLang="en-US" dirty="0"/>
          </a:p>
        </p:txBody>
      </p:sp>
    </p:spTree>
    <p:extLst>
      <p:ext uri="{BB962C8B-B14F-4D97-AF65-F5344CB8AC3E}">
        <p14:creationId xmlns:p14="http://schemas.microsoft.com/office/powerpoint/2010/main" val="1398554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89E5610F-7589-D833-ACA8-0A59B07AD6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D5B8E143-F806-60A4-1FD9-5875F171BE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ED12875-17C7-FBF9-BAAD-E745B416486E}"/>
              </a:ext>
            </a:extLst>
          </p:cNvPr>
          <p:cNvSpPr>
            <a:spLocks noGrp="1" noChangeArrowheads="1"/>
          </p:cNvSpPr>
          <p:nvPr>
            <p:ph type="sldNum" sz="quarter" idx="12"/>
          </p:nvPr>
        </p:nvSpPr>
        <p:spPr>
          <a:ln/>
        </p:spPr>
        <p:txBody>
          <a:bodyPr/>
          <a:lstStyle>
            <a:lvl1pPr>
              <a:defRPr/>
            </a:lvl1pPr>
          </a:lstStyle>
          <a:p>
            <a:pPr>
              <a:defRPr/>
            </a:pPr>
            <a:fld id="{AF454079-D103-457F-B00B-A7F8EF471093}" type="slidenum">
              <a:rPr lang="en-US" altLang="en-US"/>
              <a:pPr>
                <a:defRPr/>
              </a:pPr>
              <a:t>‹#›</a:t>
            </a:fld>
            <a:endParaRPr lang="en-US" altLang="en-US" dirty="0"/>
          </a:p>
        </p:txBody>
      </p:sp>
    </p:spTree>
    <p:extLst>
      <p:ext uri="{BB962C8B-B14F-4D97-AF65-F5344CB8AC3E}">
        <p14:creationId xmlns:p14="http://schemas.microsoft.com/office/powerpoint/2010/main" val="1030926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C5B8F424-61F7-31C9-F6F7-5AB835D6E6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ADF203D0-402D-4EEE-F510-6C477059DF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ACC3DA7E-5BFA-ACC8-0C2D-073A2475243D}"/>
              </a:ext>
            </a:extLst>
          </p:cNvPr>
          <p:cNvSpPr>
            <a:spLocks noGrp="1" noChangeArrowheads="1"/>
          </p:cNvSpPr>
          <p:nvPr>
            <p:ph type="sldNum" sz="quarter" idx="12"/>
          </p:nvPr>
        </p:nvSpPr>
        <p:spPr>
          <a:ln/>
        </p:spPr>
        <p:txBody>
          <a:bodyPr/>
          <a:lstStyle>
            <a:lvl1pPr>
              <a:defRPr/>
            </a:lvl1pPr>
          </a:lstStyle>
          <a:p>
            <a:pPr>
              <a:defRPr/>
            </a:pPr>
            <a:fld id="{6F43BF51-1E2F-41C1-83B6-AE54C4CF2FAA}" type="slidenum">
              <a:rPr lang="en-US" altLang="en-US"/>
              <a:pPr>
                <a:defRPr/>
              </a:pPr>
              <a:t>‹#›</a:t>
            </a:fld>
            <a:endParaRPr lang="en-US" altLang="en-US" dirty="0"/>
          </a:p>
        </p:txBody>
      </p:sp>
    </p:spTree>
    <p:extLst>
      <p:ext uri="{BB962C8B-B14F-4D97-AF65-F5344CB8AC3E}">
        <p14:creationId xmlns:p14="http://schemas.microsoft.com/office/powerpoint/2010/main" val="3520453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AD539690-BA75-BDB6-ACB5-8E913ED16E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2F0B706D-4408-6E4C-C763-14E44D5DEB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8FBB7F45-CDA4-166B-3AF4-F4FBA8353823}"/>
              </a:ext>
            </a:extLst>
          </p:cNvPr>
          <p:cNvSpPr>
            <a:spLocks noGrp="1" noChangeArrowheads="1"/>
          </p:cNvSpPr>
          <p:nvPr>
            <p:ph type="sldNum" sz="quarter" idx="12"/>
          </p:nvPr>
        </p:nvSpPr>
        <p:spPr>
          <a:ln/>
        </p:spPr>
        <p:txBody>
          <a:bodyPr/>
          <a:lstStyle>
            <a:lvl1pPr>
              <a:defRPr/>
            </a:lvl1pPr>
          </a:lstStyle>
          <a:p>
            <a:pPr>
              <a:defRPr/>
            </a:pPr>
            <a:fld id="{6C3D2A78-1038-4250-A163-92519EF43E31}" type="slidenum">
              <a:rPr lang="en-US" altLang="en-US"/>
              <a:pPr>
                <a:defRPr/>
              </a:pPr>
              <a:t>‹#›</a:t>
            </a:fld>
            <a:endParaRPr lang="en-US" altLang="en-US" dirty="0"/>
          </a:p>
        </p:txBody>
      </p:sp>
    </p:spTree>
    <p:extLst>
      <p:ext uri="{BB962C8B-B14F-4D97-AF65-F5344CB8AC3E}">
        <p14:creationId xmlns:p14="http://schemas.microsoft.com/office/powerpoint/2010/main" val="2995792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F9D57AC1-BDE4-BF16-04F9-4D8227BEDA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632BD15F-4A7F-81D9-CA1F-93B38EF6E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3A4E5770-CF1F-A24C-DB56-8B8D867C3548}"/>
              </a:ext>
            </a:extLst>
          </p:cNvPr>
          <p:cNvSpPr>
            <a:spLocks noGrp="1" noChangeArrowheads="1"/>
          </p:cNvSpPr>
          <p:nvPr>
            <p:ph type="sldNum" sz="quarter" idx="12"/>
          </p:nvPr>
        </p:nvSpPr>
        <p:spPr>
          <a:ln/>
        </p:spPr>
        <p:txBody>
          <a:bodyPr/>
          <a:lstStyle>
            <a:lvl1pPr>
              <a:defRPr/>
            </a:lvl1pPr>
          </a:lstStyle>
          <a:p>
            <a:pPr>
              <a:defRPr/>
            </a:pPr>
            <a:fld id="{5053D0FD-E957-4369-B7D3-93FCB839AA8A}" type="slidenum">
              <a:rPr lang="en-US" altLang="en-US"/>
              <a:pPr>
                <a:defRPr/>
              </a:pPr>
              <a:t>‹#›</a:t>
            </a:fld>
            <a:endParaRPr lang="en-US" altLang="en-US" dirty="0"/>
          </a:p>
        </p:txBody>
      </p:sp>
    </p:spTree>
    <p:extLst>
      <p:ext uri="{BB962C8B-B14F-4D97-AF65-F5344CB8AC3E}">
        <p14:creationId xmlns:p14="http://schemas.microsoft.com/office/powerpoint/2010/main" val="2671022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AA89BE01-D319-BCA9-77A3-4C6B052640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9E139752-2A2B-0870-5BD7-8465C7370E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26D3605-DE3C-2A40-AE84-5580C08A6A9F}"/>
              </a:ext>
            </a:extLst>
          </p:cNvPr>
          <p:cNvSpPr>
            <a:spLocks noGrp="1" noChangeArrowheads="1"/>
          </p:cNvSpPr>
          <p:nvPr>
            <p:ph type="sldNum" sz="quarter" idx="12"/>
          </p:nvPr>
        </p:nvSpPr>
        <p:spPr>
          <a:ln/>
        </p:spPr>
        <p:txBody>
          <a:bodyPr/>
          <a:lstStyle>
            <a:lvl1pPr>
              <a:defRPr/>
            </a:lvl1pPr>
          </a:lstStyle>
          <a:p>
            <a:pPr>
              <a:defRPr/>
            </a:pPr>
            <a:fld id="{70BD6A54-8E53-43DB-B8C7-201B5E6E95A2}" type="slidenum">
              <a:rPr lang="en-US" altLang="en-US"/>
              <a:pPr>
                <a:defRPr/>
              </a:pPr>
              <a:t>‹#›</a:t>
            </a:fld>
            <a:endParaRPr lang="en-US" altLang="en-US" dirty="0"/>
          </a:p>
        </p:txBody>
      </p:sp>
    </p:spTree>
    <p:extLst>
      <p:ext uri="{BB962C8B-B14F-4D97-AF65-F5344CB8AC3E}">
        <p14:creationId xmlns:p14="http://schemas.microsoft.com/office/powerpoint/2010/main" val="1212844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FBEAA6F2-B3D3-EDDE-390F-0803BEF0DF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E96F89E1-8149-F324-3C22-DFD8462C4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D2D30E64-E313-18CA-FE27-5D40D1CC0D52}"/>
              </a:ext>
            </a:extLst>
          </p:cNvPr>
          <p:cNvSpPr>
            <a:spLocks noGrp="1" noChangeArrowheads="1"/>
          </p:cNvSpPr>
          <p:nvPr>
            <p:ph type="sldNum" sz="quarter" idx="12"/>
          </p:nvPr>
        </p:nvSpPr>
        <p:spPr>
          <a:ln/>
        </p:spPr>
        <p:txBody>
          <a:bodyPr/>
          <a:lstStyle>
            <a:lvl1pPr>
              <a:defRPr/>
            </a:lvl1pPr>
          </a:lstStyle>
          <a:p>
            <a:pPr>
              <a:defRPr/>
            </a:pPr>
            <a:fld id="{D7A6BD91-A6ED-4C4D-9251-CFC965167415}" type="slidenum">
              <a:rPr lang="en-US" altLang="en-US"/>
              <a:pPr>
                <a:defRPr/>
              </a:pPr>
              <a:t>‹#›</a:t>
            </a:fld>
            <a:endParaRPr lang="en-US" altLang="en-US" dirty="0"/>
          </a:p>
        </p:txBody>
      </p:sp>
    </p:spTree>
    <p:extLst>
      <p:ext uri="{BB962C8B-B14F-4D97-AF65-F5344CB8AC3E}">
        <p14:creationId xmlns:p14="http://schemas.microsoft.com/office/powerpoint/2010/main" val="771475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3A8B09A7-471C-F31D-B5E2-22ED9EAA2C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25734002-D9CC-F876-7C2E-29E737D936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DDBDC4DB-0EA9-75E8-D168-577266D1C408}"/>
              </a:ext>
            </a:extLst>
          </p:cNvPr>
          <p:cNvSpPr>
            <a:spLocks noGrp="1" noChangeArrowheads="1"/>
          </p:cNvSpPr>
          <p:nvPr>
            <p:ph type="sldNum" sz="quarter" idx="12"/>
          </p:nvPr>
        </p:nvSpPr>
        <p:spPr>
          <a:ln/>
        </p:spPr>
        <p:txBody>
          <a:bodyPr/>
          <a:lstStyle>
            <a:lvl1pPr>
              <a:defRPr/>
            </a:lvl1pPr>
          </a:lstStyle>
          <a:p>
            <a:pPr>
              <a:defRPr/>
            </a:pPr>
            <a:fld id="{1BDDE0EC-9A5F-48BE-9DA1-793696526651}" type="slidenum">
              <a:rPr lang="en-US" altLang="en-US"/>
              <a:pPr>
                <a:defRPr/>
              </a:pPr>
              <a:t>‹#›</a:t>
            </a:fld>
            <a:endParaRPr lang="en-US" altLang="en-US" dirty="0"/>
          </a:p>
        </p:txBody>
      </p:sp>
    </p:spTree>
    <p:extLst>
      <p:ext uri="{BB962C8B-B14F-4D97-AF65-F5344CB8AC3E}">
        <p14:creationId xmlns:p14="http://schemas.microsoft.com/office/powerpoint/2010/main" val="90941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3E55D27-23DE-BE92-ED9B-31A6B2A7D7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82AE063C-BC7D-73DC-EC6B-798C100AA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60934629-33C8-BD22-9A66-97410D73297F}"/>
              </a:ext>
            </a:extLst>
          </p:cNvPr>
          <p:cNvSpPr>
            <a:spLocks noGrp="1" noChangeArrowheads="1"/>
          </p:cNvSpPr>
          <p:nvPr>
            <p:ph type="sldNum" sz="quarter" idx="12"/>
          </p:nvPr>
        </p:nvSpPr>
        <p:spPr>
          <a:ln/>
        </p:spPr>
        <p:txBody>
          <a:bodyPr/>
          <a:lstStyle>
            <a:lvl1pPr>
              <a:defRPr/>
            </a:lvl1pPr>
          </a:lstStyle>
          <a:p>
            <a:pPr>
              <a:defRPr/>
            </a:pPr>
            <a:fld id="{CEB7EB31-6542-4B6D-A656-3C57B231622D}" type="slidenum">
              <a:rPr lang="en-US" altLang="en-US"/>
              <a:pPr>
                <a:defRPr/>
              </a:pPr>
              <a:t>‹#›</a:t>
            </a:fld>
            <a:endParaRPr lang="en-US" altLang="en-US" dirty="0"/>
          </a:p>
        </p:txBody>
      </p:sp>
    </p:spTree>
    <p:extLst>
      <p:ext uri="{BB962C8B-B14F-4D97-AF65-F5344CB8AC3E}">
        <p14:creationId xmlns:p14="http://schemas.microsoft.com/office/powerpoint/2010/main" val="364085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3500-36A7-494E-A37E-2A2D2C6E31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C113B4-3363-4329-9991-85D47C2F8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5CCA5-B886-4BB3-83C7-A5E817B97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98941-A8B6-455F-9676-99BE68A8E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C72F5-4E1A-4713-8669-5E504F26B3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1E210-F16A-4EB9-8884-211260BB47DE}"/>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8" name="Footer Placeholder 7">
            <a:extLst>
              <a:ext uri="{FF2B5EF4-FFF2-40B4-BE49-F238E27FC236}">
                <a16:creationId xmlns:a16="http://schemas.microsoft.com/office/drawing/2014/main" id="{4889BB1E-BD3B-4E0A-926D-B37E5D22D8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059A3D-1051-46B9-A8B0-7B712138BB96}"/>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3030448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Line 30">
            <a:extLst>
              <a:ext uri="{FF2B5EF4-FFF2-40B4-BE49-F238E27FC236}">
                <a16:creationId xmlns:a16="http://schemas.microsoft.com/office/drawing/2014/main" id="{0B9BB57A-1812-55D2-65AA-E855126B625B}"/>
              </a:ext>
            </a:extLst>
          </p:cNvPr>
          <p:cNvSpPr>
            <a:spLocks noChangeShapeType="1"/>
          </p:cNvSpPr>
          <p:nvPr userDrawn="1"/>
        </p:nvSpPr>
        <p:spPr bwMode="auto">
          <a:xfrm flipV="1">
            <a:off x="914401" y="304800"/>
            <a:ext cx="10352617" cy="79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graphicFrame>
        <p:nvGraphicFramePr>
          <p:cNvPr id="4" name="Object 9">
            <a:extLst>
              <a:ext uri="{FF2B5EF4-FFF2-40B4-BE49-F238E27FC236}">
                <a16:creationId xmlns:a16="http://schemas.microsoft.com/office/drawing/2014/main" id="{01871EB0-A8CA-D539-6860-B9CD958C207B}"/>
              </a:ext>
            </a:extLst>
          </p:cNvPr>
          <p:cNvGraphicFramePr>
            <a:graphicFrameLocks noChangeAspect="1"/>
          </p:cNvGraphicFramePr>
          <p:nvPr/>
        </p:nvGraphicFramePr>
        <p:xfrm>
          <a:off x="1" y="6553200"/>
          <a:ext cx="1358900" cy="304800"/>
        </p:xfrm>
        <a:graphic>
          <a:graphicData uri="http://schemas.openxmlformats.org/presentationml/2006/ole">
            <mc:AlternateContent xmlns:mc="http://schemas.openxmlformats.org/markup-compatibility/2006">
              <mc:Choice xmlns:v="urn:schemas-microsoft-com:vml" Requires="v">
                <p:oleObj name="Drawing" r:id="rId2" imgW="1018095" imgH="311085" progId="">
                  <p:embed/>
                </p:oleObj>
              </mc:Choice>
              <mc:Fallback>
                <p:oleObj name="Drawing" r:id="rId2" imgW="1018095" imgH="311085" progId="">
                  <p:embed/>
                  <p:pic>
                    <p:nvPicPr>
                      <p:cNvPr id="4" name="Object 9">
                        <a:extLst>
                          <a:ext uri="{FF2B5EF4-FFF2-40B4-BE49-F238E27FC236}">
                            <a16:creationId xmlns:a16="http://schemas.microsoft.com/office/drawing/2014/main" id="{01871EB0-A8CA-D539-6860-B9CD958C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53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1">
            <a:extLst>
              <a:ext uri="{FF2B5EF4-FFF2-40B4-BE49-F238E27FC236}">
                <a16:creationId xmlns:a16="http://schemas.microsoft.com/office/drawing/2014/main" id="{09A2DC66-DBE6-F628-CB9D-14A710258AD2}"/>
              </a:ext>
            </a:extLst>
          </p:cNvPr>
          <p:cNvGraphicFramePr>
            <a:graphicFrameLocks noChangeAspect="1"/>
          </p:cNvGraphicFramePr>
          <p:nvPr/>
        </p:nvGraphicFramePr>
        <p:xfrm>
          <a:off x="11074400" y="6515100"/>
          <a:ext cx="1371600" cy="342900"/>
        </p:xfrm>
        <a:graphic>
          <a:graphicData uri="http://schemas.openxmlformats.org/presentationml/2006/ole">
            <mc:AlternateContent xmlns:mc="http://schemas.openxmlformats.org/markup-compatibility/2006">
              <mc:Choice xmlns:v="urn:schemas-microsoft-com:vml" Requires="v">
                <p:oleObj name="Drawing" r:id="rId4" imgW="1027522" imgH="348792" progId="">
                  <p:embed/>
                </p:oleObj>
              </mc:Choice>
              <mc:Fallback>
                <p:oleObj name="Drawing" r:id="rId4" imgW="1027522" imgH="348792" progId="">
                  <p:embed/>
                  <p:pic>
                    <p:nvPicPr>
                      <p:cNvPr id="5" name="Object 11">
                        <a:extLst>
                          <a:ext uri="{FF2B5EF4-FFF2-40B4-BE49-F238E27FC236}">
                            <a16:creationId xmlns:a16="http://schemas.microsoft.com/office/drawing/2014/main" id="{09A2DC66-DBE6-F628-CB9D-14A710258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4400" y="6515100"/>
                        <a:ext cx="1371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687CA9F3-7998-AA13-5EB1-B490DD448914}"/>
              </a:ext>
            </a:extLst>
          </p:cNvPr>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7" name="Footer Placeholder 3">
            <a:extLst>
              <a:ext uri="{FF2B5EF4-FFF2-40B4-BE49-F238E27FC236}">
                <a16:creationId xmlns:a16="http://schemas.microsoft.com/office/drawing/2014/main" id="{49007E9E-11FB-0887-873C-1F7926BB03CF}"/>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8B691F23-3A96-9EDC-117D-C7EF43D9E388}"/>
              </a:ext>
            </a:extLst>
          </p:cNvPr>
          <p:cNvSpPr>
            <a:spLocks noGrp="1"/>
          </p:cNvSpPr>
          <p:nvPr>
            <p:ph type="sldNum" sz="quarter" idx="12"/>
          </p:nvPr>
        </p:nvSpPr>
        <p:spPr>
          <a:xfrm>
            <a:off x="8737600" y="6243638"/>
            <a:ext cx="2844800" cy="457200"/>
          </a:xfrm>
        </p:spPr>
        <p:txBody>
          <a:bodyPr/>
          <a:lstStyle>
            <a:lvl1pPr>
              <a:defRPr/>
            </a:lvl1pPr>
          </a:lstStyle>
          <a:p>
            <a:pPr>
              <a:defRPr/>
            </a:pPr>
            <a:fld id="{0AFA1678-56E5-4C73-9A25-7535BBFD62FA}" type="slidenum">
              <a:rPr lang="en-US" altLang="en-US"/>
              <a:pPr>
                <a:defRPr/>
              </a:pPr>
              <a:t>‹#›</a:t>
            </a:fld>
            <a:endParaRPr lang="en-US" altLang="en-US" dirty="0"/>
          </a:p>
        </p:txBody>
      </p:sp>
    </p:spTree>
    <p:extLst>
      <p:ext uri="{BB962C8B-B14F-4D97-AF65-F5344CB8AC3E}">
        <p14:creationId xmlns:p14="http://schemas.microsoft.com/office/powerpoint/2010/main" val="3763953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Tree>
    <p:extLst>
      <p:ext uri="{BB962C8B-B14F-4D97-AF65-F5344CB8AC3E}">
        <p14:creationId xmlns:p14="http://schemas.microsoft.com/office/powerpoint/2010/main" val="1834659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58" name="Rectangle 14"/>
          <p:cNvSpPr>
            <a:spLocks noGrp="1" noChangeArrowheads="1"/>
          </p:cNvSpPr>
          <p:nvPr>
            <p:ph type="ctrTitle" sz="quarter"/>
          </p:nvPr>
        </p:nvSpPr>
        <p:spPr>
          <a:xfrm>
            <a:off x="3048000" y="1981200"/>
            <a:ext cx="8229600" cy="1143000"/>
          </a:xfrm>
        </p:spPr>
        <p:txBody>
          <a:bodyPr anchor="ctr"/>
          <a:lstStyle>
            <a:lvl1pPr algn="ctr">
              <a:defRPr sz="4000">
                <a:solidFill>
                  <a:srgbClr val="000090"/>
                </a:solidFill>
              </a:defRPr>
            </a:lvl1pPr>
          </a:lstStyle>
          <a:p>
            <a:r>
              <a:rPr lang="en-US"/>
              <a:t>Click to edit Master title style</a:t>
            </a:r>
          </a:p>
        </p:txBody>
      </p:sp>
      <p:sp>
        <p:nvSpPr>
          <p:cNvPr id="31759" name="Rectangle 15"/>
          <p:cNvSpPr>
            <a:spLocks noGrp="1" noChangeArrowheads="1"/>
          </p:cNvSpPr>
          <p:nvPr>
            <p:ph type="subTitle" sz="quarter" idx="1"/>
          </p:nvPr>
        </p:nvSpPr>
        <p:spPr>
          <a:xfrm>
            <a:off x="1828800" y="3886200"/>
            <a:ext cx="8534400" cy="1752600"/>
          </a:xfrm>
        </p:spPr>
        <p:txBody>
          <a:bodyPr/>
          <a:lstStyle>
            <a:lvl1pPr marL="0" indent="0" algn="ctr">
              <a:buFontTx/>
              <a:buNone/>
              <a:defRPr sz="2800"/>
            </a:lvl1pPr>
          </a:lstStyle>
          <a:p>
            <a:r>
              <a:rPr lang="en-US"/>
              <a:t>Click to edit Master subtitle style</a:t>
            </a:r>
          </a:p>
        </p:txBody>
      </p:sp>
      <p:sp>
        <p:nvSpPr>
          <p:cNvPr id="2" name="Rectangle 16">
            <a:extLst>
              <a:ext uri="{FF2B5EF4-FFF2-40B4-BE49-F238E27FC236}">
                <a16:creationId xmlns:a16="http://schemas.microsoft.com/office/drawing/2014/main" id="{CA6C8FE6-D37E-A127-8E9B-697409EC225D}"/>
              </a:ext>
            </a:extLst>
          </p:cNvPr>
          <p:cNvSpPr>
            <a:spLocks noGrp="1" noChangeArrowheads="1"/>
          </p:cNvSpPr>
          <p:nvPr>
            <p:ph type="dt" sz="quarter" idx="10"/>
          </p:nvPr>
        </p:nvSpPr>
        <p:spPr>
          <a:xfrm>
            <a:off x="586317" y="5989638"/>
            <a:ext cx="2540000" cy="457200"/>
          </a:xfrm>
        </p:spPr>
        <p:txBody>
          <a:bodyPr/>
          <a:lstStyle>
            <a:lvl1pPr>
              <a:defRPr/>
            </a:lvl1pPr>
          </a:lstStyle>
          <a:p>
            <a:pPr>
              <a:defRPr/>
            </a:pPr>
            <a:endParaRPr lang="en-US"/>
          </a:p>
        </p:txBody>
      </p:sp>
      <p:sp>
        <p:nvSpPr>
          <p:cNvPr id="3" name="Rectangle 17">
            <a:extLst>
              <a:ext uri="{FF2B5EF4-FFF2-40B4-BE49-F238E27FC236}">
                <a16:creationId xmlns:a16="http://schemas.microsoft.com/office/drawing/2014/main" id="{3E70F6CC-97A5-65D7-8426-613B3D18CCD8}"/>
              </a:ext>
            </a:extLst>
          </p:cNvPr>
          <p:cNvSpPr>
            <a:spLocks noGrp="1" noChangeArrowheads="1"/>
          </p:cNvSpPr>
          <p:nvPr>
            <p:ph type="ftr" sz="quarter" idx="11"/>
          </p:nvPr>
        </p:nvSpPr>
        <p:spPr>
          <a:xfrm>
            <a:off x="3352800" y="5943600"/>
            <a:ext cx="5573184" cy="457200"/>
          </a:xfrm>
        </p:spPr>
        <p:txBody>
          <a:bodyPr/>
          <a:lstStyle>
            <a:lvl1pPr>
              <a:defRPr sz="1800">
                <a:latin typeface="Times New Roman MT Extra Bold" pitchFamily="18" charset="0"/>
              </a:defRPr>
            </a:lvl1pPr>
          </a:lstStyle>
          <a:p>
            <a:pPr>
              <a:defRPr/>
            </a:pPr>
            <a:endParaRPr lang="en-US"/>
          </a:p>
        </p:txBody>
      </p:sp>
      <p:sp>
        <p:nvSpPr>
          <p:cNvPr id="4" name="Rectangle 18">
            <a:extLst>
              <a:ext uri="{FF2B5EF4-FFF2-40B4-BE49-F238E27FC236}">
                <a16:creationId xmlns:a16="http://schemas.microsoft.com/office/drawing/2014/main" id="{96BBC53F-5917-5610-C340-7E9238E9A3E7}"/>
              </a:ext>
            </a:extLst>
          </p:cNvPr>
          <p:cNvSpPr>
            <a:spLocks noGrp="1" noChangeArrowheads="1"/>
          </p:cNvSpPr>
          <p:nvPr>
            <p:ph type="sldNum" sz="quarter" idx="12"/>
          </p:nvPr>
        </p:nvSpPr>
        <p:spPr>
          <a:xfrm>
            <a:off x="9067800" y="5978525"/>
            <a:ext cx="2540000" cy="457200"/>
          </a:xfrm>
        </p:spPr>
        <p:txBody>
          <a:bodyPr/>
          <a:lstStyle>
            <a:lvl1pPr>
              <a:defRPr/>
            </a:lvl1pPr>
          </a:lstStyle>
          <a:p>
            <a:pPr>
              <a:defRPr/>
            </a:pPr>
            <a:fld id="{DE8AFE8C-88FB-42F0-85C9-95C23403DDB6}" type="slidenum">
              <a:rPr lang="en-US" altLang="en-US"/>
              <a:pPr>
                <a:defRPr/>
              </a:pPr>
              <a:t>‹#›</a:t>
            </a:fld>
            <a:endParaRPr lang="en-US" altLang="en-US" dirty="0"/>
          </a:p>
        </p:txBody>
      </p:sp>
    </p:spTree>
    <p:extLst>
      <p:ext uri="{BB962C8B-B14F-4D97-AF65-F5344CB8AC3E}">
        <p14:creationId xmlns:p14="http://schemas.microsoft.com/office/powerpoint/2010/main" val="3823138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009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a:extLst>
              <a:ext uri="{FF2B5EF4-FFF2-40B4-BE49-F238E27FC236}">
                <a16:creationId xmlns:a16="http://schemas.microsoft.com/office/drawing/2014/main" id="{F3FF7AE1-439D-ACE1-5047-3C60C2587D0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7536864-E80A-DA85-9DC2-387C17309C9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9AAC27A5-8A2E-B5BF-A55E-956167C78AD4}"/>
              </a:ext>
            </a:extLst>
          </p:cNvPr>
          <p:cNvSpPr>
            <a:spLocks noGrp="1" noChangeArrowheads="1"/>
          </p:cNvSpPr>
          <p:nvPr>
            <p:ph type="sldNum" sz="quarter" idx="12"/>
          </p:nvPr>
        </p:nvSpPr>
        <p:spPr/>
        <p:txBody>
          <a:bodyPr/>
          <a:lstStyle>
            <a:lvl1pPr>
              <a:defRPr/>
            </a:lvl1pPr>
          </a:lstStyle>
          <a:p>
            <a:pPr>
              <a:defRPr/>
            </a:pPr>
            <a:fld id="{C547BD54-B315-44BA-99E5-FD1AE6669260}" type="slidenum">
              <a:rPr lang="en-US" altLang="en-US"/>
              <a:pPr>
                <a:defRPr/>
              </a:pPr>
              <a:t>‹#›</a:t>
            </a:fld>
            <a:endParaRPr lang="en-US" altLang="en-US" dirty="0"/>
          </a:p>
        </p:txBody>
      </p:sp>
    </p:spTree>
    <p:extLst>
      <p:ext uri="{BB962C8B-B14F-4D97-AF65-F5344CB8AC3E}">
        <p14:creationId xmlns:p14="http://schemas.microsoft.com/office/powerpoint/2010/main" val="3246105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843BC33B-F601-791E-2E6A-4006A84B729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89609C8-7F20-9294-62B8-7C785118A81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D39F4581-4A08-1E6B-C839-894BF5C9F6A1}"/>
              </a:ext>
            </a:extLst>
          </p:cNvPr>
          <p:cNvSpPr>
            <a:spLocks noGrp="1" noChangeArrowheads="1"/>
          </p:cNvSpPr>
          <p:nvPr>
            <p:ph type="sldNum" sz="quarter" idx="12"/>
          </p:nvPr>
        </p:nvSpPr>
        <p:spPr/>
        <p:txBody>
          <a:bodyPr/>
          <a:lstStyle>
            <a:lvl1pPr>
              <a:defRPr/>
            </a:lvl1pPr>
          </a:lstStyle>
          <a:p>
            <a:pPr>
              <a:defRPr/>
            </a:pPr>
            <a:fld id="{3739F8EE-1E51-4674-96E3-3A493569DCE8}" type="slidenum">
              <a:rPr lang="en-US" altLang="en-US"/>
              <a:pPr>
                <a:defRPr/>
              </a:pPr>
              <a:t>‹#›</a:t>
            </a:fld>
            <a:endParaRPr lang="en-US" altLang="en-US" dirty="0"/>
          </a:p>
        </p:txBody>
      </p:sp>
    </p:spTree>
    <p:extLst>
      <p:ext uri="{BB962C8B-B14F-4D97-AF65-F5344CB8AC3E}">
        <p14:creationId xmlns:p14="http://schemas.microsoft.com/office/powerpoint/2010/main" val="2709769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73CFFD4F-7587-B467-3F8B-ABEC23D83D9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B50FDAA4-6DC1-EA57-EE84-689CD950800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F2C0C347-63F7-148A-E78C-E9F48E150F4D}"/>
              </a:ext>
            </a:extLst>
          </p:cNvPr>
          <p:cNvSpPr>
            <a:spLocks noGrp="1" noChangeArrowheads="1"/>
          </p:cNvSpPr>
          <p:nvPr>
            <p:ph type="sldNum" sz="quarter" idx="12"/>
          </p:nvPr>
        </p:nvSpPr>
        <p:spPr/>
        <p:txBody>
          <a:bodyPr/>
          <a:lstStyle>
            <a:lvl1pPr>
              <a:defRPr/>
            </a:lvl1pPr>
          </a:lstStyle>
          <a:p>
            <a:pPr>
              <a:defRPr/>
            </a:pPr>
            <a:fld id="{7B86A1D5-F975-410F-90D5-94DB79A6CBC5}" type="slidenum">
              <a:rPr lang="en-US" altLang="en-US"/>
              <a:pPr>
                <a:defRPr/>
              </a:pPr>
              <a:t>‹#›</a:t>
            </a:fld>
            <a:endParaRPr lang="en-US" altLang="en-US" dirty="0"/>
          </a:p>
        </p:txBody>
      </p:sp>
    </p:spTree>
    <p:extLst>
      <p:ext uri="{BB962C8B-B14F-4D97-AF65-F5344CB8AC3E}">
        <p14:creationId xmlns:p14="http://schemas.microsoft.com/office/powerpoint/2010/main" val="1328134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354DDC55-4A86-0B44-E854-FF4C9C2A572A}"/>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BC701847-B8A0-32F6-E0CE-7021DD347A4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0BAD57B7-F349-99E3-707F-C95993AFEAA1}"/>
              </a:ext>
            </a:extLst>
          </p:cNvPr>
          <p:cNvSpPr>
            <a:spLocks noGrp="1" noChangeArrowheads="1"/>
          </p:cNvSpPr>
          <p:nvPr>
            <p:ph type="sldNum" sz="quarter" idx="12"/>
          </p:nvPr>
        </p:nvSpPr>
        <p:spPr/>
        <p:txBody>
          <a:bodyPr/>
          <a:lstStyle>
            <a:lvl1pPr>
              <a:defRPr/>
            </a:lvl1pPr>
          </a:lstStyle>
          <a:p>
            <a:pPr>
              <a:defRPr/>
            </a:pPr>
            <a:fld id="{CBFFD4BF-57B0-4652-A62C-4F32AEBB9E41}" type="slidenum">
              <a:rPr lang="en-US" altLang="en-US"/>
              <a:pPr>
                <a:defRPr/>
              </a:pPr>
              <a:t>‹#›</a:t>
            </a:fld>
            <a:endParaRPr lang="en-US" altLang="en-US" dirty="0"/>
          </a:p>
        </p:txBody>
      </p:sp>
    </p:spTree>
    <p:extLst>
      <p:ext uri="{BB962C8B-B14F-4D97-AF65-F5344CB8AC3E}">
        <p14:creationId xmlns:p14="http://schemas.microsoft.com/office/powerpoint/2010/main" val="3191730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717FE61D-8CF8-A6A4-CD8D-F304825AACE1}"/>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F05AD3E0-3C11-F8D3-4C46-3C7B83A8FA1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42901BCA-D703-3AFE-C007-1ABBD1BB7718}"/>
              </a:ext>
            </a:extLst>
          </p:cNvPr>
          <p:cNvSpPr>
            <a:spLocks noGrp="1" noChangeArrowheads="1"/>
          </p:cNvSpPr>
          <p:nvPr>
            <p:ph type="sldNum" sz="quarter" idx="12"/>
          </p:nvPr>
        </p:nvSpPr>
        <p:spPr/>
        <p:txBody>
          <a:bodyPr/>
          <a:lstStyle>
            <a:lvl1pPr>
              <a:defRPr/>
            </a:lvl1pPr>
          </a:lstStyle>
          <a:p>
            <a:pPr>
              <a:defRPr/>
            </a:pPr>
            <a:fld id="{96F014B9-FB41-4383-B16A-BD90D8D5735B}" type="slidenum">
              <a:rPr lang="en-US" altLang="en-US"/>
              <a:pPr>
                <a:defRPr/>
              </a:pPr>
              <a:t>‹#›</a:t>
            </a:fld>
            <a:endParaRPr lang="en-US" altLang="en-US" dirty="0"/>
          </a:p>
        </p:txBody>
      </p:sp>
    </p:spTree>
    <p:extLst>
      <p:ext uri="{BB962C8B-B14F-4D97-AF65-F5344CB8AC3E}">
        <p14:creationId xmlns:p14="http://schemas.microsoft.com/office/powerpoint/2010/main" val="897086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601945E-0441-9D54-3D72-FFA1934F0DC4}"/>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7375B1BF-CFB2-CCFA-ABE3-C4C8FF42B4F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8D8ABE8A-4E11-E7AA-28C3-F7ACB4E8974B}"/>
              </a:ext>
            </a:extLst>
          </p:cNvPr>
          <p:cNvSpPr>
            <a:spLocks noGrp="1" noChangeArrowheads="1"/>
          </p:cNvSpPr>
          <p:nvPr>
            <p:ph type="sldNum" sz="quarter" idx="12"/>
          </p:nvPr>
        </p:nvSpPr>
        <p:spPr/>
        <p:txBody>
          <a:bodyPr/>
          <a:lstStyle>
            <a:lvl1pPr>
              <a:defRPr/>
            </a:lvl1pPr>
          </a:lstStyle>
          <a:p>
            <a:pPr>
              <a:defRPr/>
            </a:pPr>
            <a:fld id="{D05DC636-B11E-41DD-BB6F-4DD289581E01}" type="slidenum">
              <a:rPr lang="en-US" altLang="en-US"/>
              <a:pPr>
                <a:defRPr/>
              </a:pPr>
              <a:t>‹#›</a:t>
            </a:fld>
            <a:endParaRPr lang="en-US" altLang="en-US" dirty="0"/>
          </a:p>
        </p:txBody>
      </p:sp>
    </p:spTree>
    <p:extLst>
      <p:ext uri="{BB962C8B-B14F-4D97-AF65-F5344CB8AC3E}">
        <p14:creationId xmlns:p14="http://schemas.microsoft.com/office/powerpoint/2010/main" val="3758103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DC49CD69-B82C-1A0D-7E63-B5DEC1D44F9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4946959-E7DE-1E66-907B-B9148889B9E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D5D7443-D545-B6FF-A2E6-0AA7E5FFF9E7}"/>
              </a:ext>
            </a:extLst>
          </p:cNvPr>
          <p:cNvSpPr>
            <a:spLocks noGrp="1" noChangeArrowheads="1"/>
          </p:cNvSpPr>
          <p:nvPr>
            <p:ph type="sldNum" sz="quarter" idx="12"/>
          </p:nvPr>
        </p:nvSpPr>
        <p:spPr/>
        <p:txBody>
          <a:bodyPr/>
          <a:lstStyle>
            <a:lvl1pPr>
              <a:defRPr/>
            </a:lvl1pPr>
          </a:lstStyle>
          <a:p>
            <a:pPr>
              <a:defRPr/>
            </a:pPr>
            <a:fld id="{5559D856-7C45-452B-89A6-57FD1B6EF882}" type="slidenum">
              <a:rPr lang="en-US" altLang="en-US"/>
              <a:pPr>
                <a:defRPr/>
              </a:pPr>
              <a:t>‹#›</a:t>
            </a:fld>
            <a:endParaRPr lang="en-US" altLang="en-US" dirty="0"/>
          </a:p>
        </p:txBody>
      </p:sp>
    </p:spTree>
    <p:extLst>
      <p:ext uri="{BB962C8B-B14F-4D97-AF65-F5344CB8AC3E}">
        <p14:creationId xmlns:p14="http://schemas.microsoft.com/office/powerpoint/2010/main" val="247851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38A8-65CB-4226-A6CD-C0953F0A83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B5F92-3779-40F2-8943-F7FC2AA891FF}"/>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4" name="Footer Placeholder 3">
            <a:extLst>
              <a:ext uri="{FF2B5EF4-FFF2-40B4-BE49-F238E27FC236}">
                <a16:creationId xmlns:a16="http://schemas.microsoft.com/office/drawing/2014/main" id="{37E94EB7-832D-4519-BC5E-9E04CA6D95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194024-DA8C-4564-843D-FCD9CA6D4536}"/>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2668629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CF8CD47C-3768-3F46-60F2-57A303B8223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40A246F6-9D3C-3007-B931-6EAA362B643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9BDCA3D7-35B5-74BB-3B64-8891A8D1B31F}"/>
              </a:ext>
            </a:extLst>
          </p:cNvPr>
          <p:cNvSpPr>
            <a:spLocks noGrp="1" noChangeArrowheads="1"/>
          </p:cNvSpPr>
          <p:nvPr>
            <p:ph type="sldNum" sz="quarter" idx="12"/>
          </p:nvPr>
        </p:nvSpPr>
        <p:spPr/>
        <p:txBody>
          <a:bodyPr/>
          <a:lstStyle>
            <a:lvl1pPr>
              <a:defRPr/>
            </a:lvl1pPr>
          </a:lstStyle>
          <a:p>
            <a:pPr>
              <a:defRPr/>
            </a:pPr>
            <a:fld id="{102FFCC9-61B1-4718-82CF-5D25E127FC1D}" type="slidenum">
              <a:rPr lang="en-US" altLang="en-US"/>
              <a:pPr>
                <a:defRPr/>
              </a:pPr>
              <a:t>‹#›</a:t>
            </a:fld>
            <a:endParaRPr lang="en-US" altLang="en-US" dirty="0"/>
          </a:p>
        </p:txBody>
      </p:sp>
    </p:spTree>
    <p:extLst>
      <p:ext uri="{BB962C8B-B14F-4D97-AF65-F5344CB8AC3E}">
        <p14:creationId xmlns:p14="http://schemas.microsoft.com/office/powerpoint/2010/main" val="679372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1882A8ED-9B95-F658-4425-ACEBBAC81BB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27115DE4-A52E-5BFB-3203-66554CA18A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0453DE0-1B06-3862-D360-F98C9BD149A3}"/>
              </a:ext>
            </a:extLst>
          </p:cNvPr>
          <p:cNvSpPr>
            <a:spLocks noGrp="1" noChangeArrowheads="1"/>
          </p:cNvSpPr>
          <p:nvPr>
            <p:ph type="sldNum" sz="quarter" idx="12"/>
          </p:nvPr>
        </p:nvSpPr>
        <p:spPr/>
        <p:txBody>
          <a:bodyPr/>
          <a:lstStyle>
            <a:lvl1pPr>
              <a:defRPr/>
            </a:lvl1pPr>
          </a:lstStyle>
          <a:p>
            <a:pPr>
              <a:defRPr/>
            </a:pPr>
            <a:fld id="{76C689E2-C6DE-4AFC-B45F-8C286617630E}" type="slidenum">
              <a:rPr lang="en-US" altLang="en-US"/>
              <a:pPr>
                <a:defRPr/>
              </a:pPr>
              <a:t>‹#›</a:t>
            </a:fld>
            <a:endParaRPr lang="en-US" altLang="en-US" dirty="0"/>
          </a:p>
        </p:txBody>
      </p:sp>
    </p:spTree>
    <p:extLst>
      <p:ext uri="{BB962C8B-B14F-4D97-AF65-F5344CB8AC3E}">
        <p14:creationId xmlns:p14="http://schemas.microsoft.com/office/powerpoint/2010/main" val="1929369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AEC52A4-764B-DAEC-319D-12E0E2FCCC2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95954F4-C2FF-3FC8-F0A6-BA6CAF1DBE1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F31E199F-3ADE-12A0-BCE3-234AAE813555}"/>
              </a:ext>
            </a:extLst>
          </p:cNvPr>
          <p:cNvSpPr>
            <a:spLocks noGrp="1" noChangeArrowheads="1"/>
          </p:cNvSpPr>
          <p:nvPr>
            <p:ph type="sldNum" sz="quarter" idx="12"/>
          </p:nvPr>
        </p:nvSpPr>
        <p:spPr/>
        <p:txBody>
          <a:bodyPr/>
          <a:lstStyle>
            <a:lvl1pPr>
              <a:defRPr/>
            </a:lvl1pPr>
          </a:lstStyle>
          <a:p>
            <a:pPr>
              <a:defRPr/>
            </a:pPr>
            <a:fld id="{C93D286B-C226-44B0-B394-FA5406CBAA8D}" type="slidenum">
              <a:rPr lang="en-US" altLang="en-US"/>
              <a:pPr>
                <a:defRPr/>
              </a:pPr>
              <a:t>‹#›</a:t>
            </a:fld>
            <a:endParaRPr lang="en-US" altLang="en-US" dirty="0"/>
          </a:p>
        </p:txBody>
      </p:sp>
    </p:spTree>
    <p:extLst>
      <p:ext uri="{BB962C8B-B14F-4D97-AF65-F5344CB8AC3E}">
        <p14:creationId xmlns:p14="http://schemas.microsoft.com/office/powerpoint/2010/main" val="4090798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Line 30">
            <a:extLst>
              <a:ext uri="{FF2B5EF4-FFF2-40B4-BE49-F238E27FC236}">
                <a16:creationId xmlns:a16="http://schemas.microsoft.com/office/drawing/2014/main" id="{390F7781-4043-C0B6-4128-355D3DC3B0B9}"/>
              </a:ext>
            </a:extLst>
          </p:cNvPr>
          <p:cNvSpPr>
            <a:spLocks noChangeShapeType="1"/>
          </p:cNvSpPr>
          <p:nvPr userDrawn="1"/>
        </p:nvSpPr>
        <p:spPr bwMode="auto">
          <a:xfrm flipV="1">
            <a:off x="914401" y="304800"/>
            <a:ext cx="10352617" cy="79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graphicFrame>
        <p:nvGraphicFramePr>
          <p:cNvPr id="4" name="Object 9">
            <a:extLst>
              <a:ext uri="{FF2B5EF4-FFF2-40B4-BE49-F238E27FC236}">
                <a16:creationId xmlns:a16="http://schemas.microsoft.com/office/drawing/2014/main" id="{423A5078-B17F-0A85-F133-23A1483BACAC}"/>
              </a:ext>
            </a:extLst>
          </p:cNvPr>
          <p:cNvGraphicFramePr>
            <a:graphicFrameLocks noChangeAspect="1"/>
          </p:cNvGraphicFramePr>
          <p:nvPr/>
        </p:nvGraphicFramePr>
        <p:xfrm>
          <a:off x="1" y="6553200"/>
          <a:ext cx="1358900" cy="304800"/>
        </p:xfrm>
        <a:graphic>
          <a:graphicData uri="http://schemas.openxmlformats.org/presentationml/2006/ole">
            <mc:AlternateContent xmlns:mc="http://schemas.openxmlformats.org/markup-compatibility/2006">
              <mc:Choice xmlns:v="urn:schemas-microsoft-com:vml" Requires="v">
                <p:oleObj name="Drawing" r:id="rId2" imgW="1018095" imgH="311085" progId="">
                  <p:embed/>
                </p:oleObj>
              </mc:Choice>
              <mc:Fallback>
                <p:oleObj name="Drawing" r:id="rId2" imgW="1018095" imgH="311085" progId="">
                  <p:embed/>
                  <p:pic>
                    <p:nvPicPr>
                      <p:cNvPr id="4" name="Object 9">
                        <a:extLst>
                          <a:ext uri="{FF2B5EF4-FFF2-40B4-BE49-F238E27FC236}">
                            <a16:creationId xmlns:a16="http://schemas.microsoft.com/office/drawing/2014/main" id="{423A5078-B17F-0A85-F133-23A1483BA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53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1">
            <a:extLst>
              <a:ext uri="{FF2B5EF4-FFF2-40B4-BE49-F238E27FC236}">
                <a16:creationId xmlns:a16="http://schemas.microsoft.com/office/drawing/2014/main" id="{52C0E93F-4371-4140-C91A-12F654528E35}"/>
              </a:ext>
            </a:extLst>
          </p:cNvPr>
          <p:cNvGraphicFramePr>
            <a:graphicFrameLocks noChangeAspect="1"/>
          </p:cNvGraphicFramePr>
          <p:nvPr/>
        </p:nvGraphicFramePr>
        <p:xfrm>
          <a:off x="11074400" y="6515100"/>
          <a:ext cx="1371600" cy="342900"/>
        </p:xfrm>
        <a:graphic>
          <a:graphicData uri="http://schemas.openxmlformats.org/presentationml/2006/ole">
            <mc:AlternateContent xmlns:mc="http://schemas.openxmlformats.org/markup-compatibility/2006">
              <mc:Choice xmlns:v="urn:schemas-microsoft-com:vml" Requires="v">
                <p:oleObj name="Drawing" r:id="rId4" imgW="1027522" imgH="348792" progId="">
                  <p:embed/>
                </p:oleObj>
              </mc:Choice>
              <mc:Fallback>
                <p:oleObj name="Drawing" r:id="rId4" imgW="1027522" imgH="348792" progId="">
                  <p:embed/>
                  <p:pic>
                    <p:nvPicPr>
                      <p:cNvPr id="5" name="Object 11">
                        <a:extLst>
                          <a:ext uri="{FF2B5EF4-FFF2-40B4-BE49-F238E27FC236}">
                            <a16:creationId xmlns:a16="http://schemas.microsoft.com/office/drawing/2014/main" id="{52C0E93F-4371-4140-C91A-12F654528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4400" y="6515100"/>
                        <a:ext cx="1371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823BA2EA-F05C-5A63-E0EF-DE4358F72145}"/>
              </a:ext>
            </a:extLst>
          </p:cNvPr>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7" name="Footer Placeholder 3">
            <a:extLst>
              <a:ext uri="{FF2B5EF4-FFF2-40B4-BE49-F238E27FC236}">
                <a16:creationId xmlns:a16="http://schemas.microsoft.com/office/drawing/2014/main" id="{2CA2E980-E60B-DB27-3C21-E873B4084860}"/>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EAE4EAC6-7193-72D8-A1D8-9A0BD661EF62}"/>
              </a:ext>
            </a:extLst>
          </p:cNvPr>
          <p:cNvSpPr>
            <a:spLocks noGrp="1"/>
          </p:cNvSpPr>
          <p:nvPr>
            <p:ph type="sldNum" sz="quarter" idx="12"/>
          </p:nvPr>
        </p:nvSpPr>
        <p:spPr>
          <a:xfrm>
            <a:off x="8737600" y="6243638"/>
            <a:ext cx="2844800" cy="457200"/>
          </a:xfrm>
        </p:spPr>
        <p:txBody>
          <a:bodyPr/>
          <a:lstStyle>
            <a:lvl1pPr>
              <a:defRPr/>
            </a:lvl1pPr>
          </a:lstStyle>
          <a:p>
            <a:pPr>
              <a:defRPr/>
            </a:pPr>
            <a:fld id="{09F93D6F-3A79-4C73-88F5-4CA343B2D287}" type="slidenum">
              <a:rPr lang="en-US" altLang="en-US"/>
              <a:pPr>
                <a:defRPr/>
              </a:pPr>
              <a:t>‹#›</a:t>
            </a:fld>
            <a:endParaRPr lang="en-US" altLang="en-US" dirty="0"/>
          </a:p>
        </p:txBody>
      </p:sp>
    </p:spTree>
    <p:extLst>
      <p:ext uri="{BB962C8B-B14F-4D97-AF65-F5344CB8AC3E}">
        <p14:creationId xmlns:p14="http://schemas.microsoft.com/office/powerpoint/2010/main" val="2380807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Tree>
    <p:extLst>
      <p:ext uri="{BB962C8B-B14F-4D97-AF65-F5344CB8AC3E}">
        <p14:creationId xmlns:p14="http://schemas.microsoft.com/office/powerpoint/2010/main" val="2890010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67CEC1-0B58-1C65-7D08-E54B7ECCD6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617BBF-9AF9-BB3F-406E-FC450043DB99}"/>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6" name="Rectangle 6">
            <a:extLst>
              <a:ext uri="{FF2B5EF4-FFF2-40B4-BE49-F238E27FC236}">
                <a16:creationId xmlns:a16="http://schemas.microsoft.com/office/drawing/2014/main" id="{CA7D89A4-850C-9868-2AF4-235BFADDD1C6}"/>
              </a:ext>
            </a:extLst>
          </p:cNvPr>
          <p:cNvSpPr>
            <a:spLocks noGrp="1" noChangeArrowheads="1"/>
          </p:cNvSpPr>
          <p:nvPr>
            <p:ph type="sldNum" sz="quarter" idx="12"/>
          </p:nvPr>
        </p:nvSpPr>
        <p:spPr/>
        <p:txBody>
          <a:bodyPr/>
          <a:lstStyle>
            <a:lvl1pPr>
              <a:defRPr/>
            </a:lvl1pPr>
          </a:lstStyle>
          <a:p>
            <a:pPr>
              <a:defRPr/>
            </a:pPr>
            <a:fld id="{69A778CF-760D-4F61-AFDA-F8B675D109FA}" type="slidenum">
              <a:rPr lang="en-US" altLang="en-US"/>
              <a:pPr>
                <a:defRPr/>
              </a:pPr>
              <a:t>‹#›</a:t>
            </a:fld>
            <a:endParaRPr lang="en-US" altLang="en-US" dirty="0"/>
          </a:p>
        </p:txBody>
      </p:sp>
    </p:spTree>
    <p:extLst>
      <p:ext uri="{BB962C8B-B14F-4D97-AF65-F5344CB8AC3E}">
        <p14:creationId xmlns:p14="http://schemas.microsoft.com/office/powerpoint/2010/main" val="1835925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C6D2D2-D8F3-CBF1-3C8E-274AF3A0737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EC8B9E-84C9-6C84-4B8D-3733A20B6932}"/>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6" name="Rectangle 6">
            <a:extLst>
              <a:ext uri="{FF2B5EF4-FFF2-40B4-BE49-F238E27FC236}">
                <a16:creationId xmlns:a16="http://schemas.microsoft.com/office/drawing/2014/main" id="{D826665E-FF5D-BE09-C1D1-BF1D5896C477}"/>
              </a:ext>
            </a:extLst>
          </p:cNvPr>
          <p:cNvSpPr>
            <a:spLocks noGrp="1" noChangeArrowheads="1"/>
          </p:cNvSpPr>
          <p:nvPr>
            <p:ph type="sldNum" sz="quarter" idx="12"/>
          </p:nvPr>
        </p:nvSpPr>
        <p:spPr/>
        <p:txBody>
          <a:bodyPr/>
          <a:lstStyle>
            <a:lvl1pPr>
              <a:defRPr/>
            </a:lvl1pPr>
          </a:lstStyle>
          <a:p>
            <a:pPr>
              <a:defRPr/>
            </a:pPr>
            <a:fld id="{251DE26E-52A8-49B6-BD3D-EEBF2D25581F}" type="slidenum">
              <a:rPr lang="en-US" altLang="en-US"/>
              <a:pPr>
                <a:defRPr/>
              </a:pPr>
              <a:t>‹#›</a:t>
            </a:fld>
            <a:endParaRPr lang="en-US" altLang="en-US" dirty="0"/>
          </a:p>
        </p:txBody>
      </p:sp>
    </p:spTree>
    <p:extLst>
      <p:ext uri="{BB962C8B-B14F-4D97-AF65-F5344CB8AC3E}">
        <p14:creationId xmlns:p14="http://schemas.microsoft.com/office/powerpoint/2010/main" val="1863834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97902E-9412-66DC-DA48-E36ECF5D86C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9B215E-7FEE-B66D-BF85-DD68DB4D8732}"/>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6" name="Rectangle 6">
            <a:extLst>
              <a:ext uri="{FF2B5EF4-FFF2-40B4-BE49-F238E27FC236}">
                <a16:creationId xmlns:a16="http://schemas.microsoft.com/office/drawing/2014/main" id="{68BE2677-E76A-8767-663F-04D08CFC5CDE}"/>
              </a:ext>
            </a:extLst>
          </p:cNvPr>
          <p:cNvSpPr>
            <a:spLocks noGrp="1" noChangeArrowheads="1"/>
          </p:cNvSpPr>
          <p:nvPr>
            <p:ph type="sldNum" sz="quarter" idx="12"/>
          </p:nvPr>
        </p:nvSpPr>
        <p:spPr/>
        <p:txBody>
          <a:bodyPr/>
          <a:lstStyle>
            <a:lvl1pPr>
              <a:defRPr/>
            </a:lvl1pPr>
          </a:lstStyle>
          <a:p>
            <a:pPr>
              <a:defRPr/>
            </a:pPr>
            <a:fld id="{6D00D677-DA39-46AE-8251-F92DFCD3776F}" type="slidenum">
              <a:rPr lang="en-US" altLang="en-US"/>
              <a:pPr>
                <a:defRPr/>
              </a:pPr>
              <a:t>‹#›</a:t>
            </a:fld>
            <a:endParaRPr lang="en-US" altLang="en-US" dirty="0"/>
          </a:p>
        </p:txBody>
      </p:sp>
    </p:spTree>
    <p:extLst>
      <p:ext uri="{BB962C8B-B14F-4D97-AF65-F5344CB8AC3E}">
        <p14:creationId xmlns:p14="http://schemas.microsoft.com/office/powerpoint/2010/main" val="26207474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69454383-FFF5-5738-A8AC-573166FF2F90}"/>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62B39F7E-713D-2DE2-7998-6C9B58ECDD84}"/>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7" name="Slide Number Placeholder 9">
            <a:extLst>
              <a:ext uri="{FF2B5EF4-FFF2-40B4-BE49-F238E27FC236}">
                <a16:creationId xmlns:a16="http://schemas.microsoft.com/office/drawing/2014/main" id="{4019F31C-B99C-D186-6C8F-B4E6FEBFAB91}"/>
              </a:ext>
            </a:extLst>
          </p:cNvPr>
          <p:cNvSpPr>
            <a:spLocks noGrp="1" noChangeArrowheads="1"/>
          </p:cNvSpPr>
          <p:nvPr>
            <p:ph type="sldNum" sz="quarter" idx="12"/>
          </p:nvPr>
        </p:nvSpPr>
        <p:spPr/>
        <p:txBody>
          <a:bodyPr/>
          <a:lstStyle>
            <a:lvl1pPr>
              <a:defRPr/>
            </a:lvl1pPr>
          </a:lstStyle>
          <a:p>
            <a:pPr>
              <a:defRPr/>
            </a:pPr>
            <a:fld id="{026D4DAB-DFEB-46EB-A202-97E4F76BD475}" type="slidenum">
              <a:rPr lang="en-US" altLang="en-US"/>
              <a:pPr>
                <a:defRPr/>
              </a:pPr>
              <a:t>‹#›</a:t>
            </a:fld>
            <a:endParaRPr lang="en-US" altLang="en-US" dirty="0"/>
          </a:p>
        </p:txBody>
      </p:sp>
    </p:spTree>
    <p:extLst>
      <p:ext uri="{BB962C8B-B14F-4D97-AF65-F5344CB8AC3E}">
        <p14:creationId xmlns:p14="http://schemas.microsoft.com/office/powerpoint/2010/main" val="39728810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44E095-FF8E-EF29-1554-484F170FB08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3F5D22-BD13-FD45-9111-80D8FB40BE7B}"/>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9" name="Rectangle 6">
            <a:extLst>
              <a:ext uri="{FF2B5EF4-FFF2-40B4-BE49-F238E27FC236}">
                <a16:creationId xmlns:a16="http://schemas.microsoft.com/office/drawing/2014/main" id="{4C67BC04-F5CC-7AC0-C1B4-4E5082CBC273}"/>
              </a:ext>
            </a:extLst>
          </p:cNvPr>
          <p:cNvSpPr>
            <a:spLocks noGrp="1" noChangeArrowheads="1"/>
          </p:cNvSpPr>
          <p:nvPr>
            <p:ph type="sldNum" sz="quarter" idx="12"/>
          </p:nvPr>
        </p:nvSpPr>
        <p:spPr/>
        <p:txBody>
          <a:bodyPr/>
          <a:lstStyle>
            <a:lvl1pPr>
              <a:defRPr/>
            </a:lvl1pPr>
          </a:lstStyle>
          <a:p>
            <a:pPr>
              <a:defRPr/>
            </a:pPr>
            <a:fld id="{11D4BC69-3D88-4BC8-B852-EE84C40912E0}" type="slidenum">
              <a:rPr lang="en-US" altLang="en-US"/>
              <a:pPr>
                <a:defRPr/>
              </a:pPr>
              <a:t>‹#›</a:t>
            </a:fld>
            <a:endParaRPr lang="en-US" altLang="en-US" dirty="0"/>
          </a:p>
        </p:txBody>
      </p:sp>
    </p:spTree>
    <p:extLst>
      <p:ext uri="{BB962C8B-B14F-4D97-AF65-F5344CB8AC3E}">
        <p14:creationId xmlns:p14="http://schemas.microsoft.com/office/powerpoint/2010/main" val="321023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EE0A0-FD44-43B3-BA31-1058724D1DD4}"/>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3" name="Footer Placeholder 2">
            <a:extLst>
              <a:ext uri="{FF2B5EF4-FFF2-40B4-BE49-F238E27FC236}">
                <a16:creationId xmlns:a16="http://schemas.microsoft.com/office/drawing/2014/main" id="{EB2E3509-5647-4B8B-A85D-66BD8B791E0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CFFB12-99D0-4DE5-87AC-6FF386D1B2BA}"/>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3345572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56F0FF-126D-B2E7-097F-8C613E8AA6C4}"/>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EAA3543-2E73-E9A8-E36D-27A11774C148}"/>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5" name="Rectangle 6">
            <a:extLst>
              <a:ext uri="{FF2B5EF4-FFF2-40B4-BE49-F238E27FC236}">
                <a16:creationId xmlns:a16="http://schemas.microsoft.com/office/drawing/2014/main" id="{A21E3F2C-24AE-4E00-C81F-5045B0570896}"/>
              </a:ext>
            </a:extLst>
          </p:cNvPr>
          <p:cNvSpPr>
            <a:spLocks noGrp="1" noChangeArrowheads="1"/>
          </p:cNvSpPr>
          <p:nvPr>
            <p:ph type="sldNum" sz="quarter" idx="12"/>
          </p:nvPr>
        </p:nvSpPr>
        <p:spPr/>
        <p:txBody>
          <a:bodyPr/>
          <a:lstStyle>
            <a:lvl1pPr>
              <a:defRPr/>
            </a:lvl1pPr>
          </a:lstStyle>
          <a:p>
            <a:pPr>
              <a:defRPr/>
            </a:pPr>
            <a:fld id="{E14D88EB-ED03-4810-9BAB-FE6BE1ACB9FF}" type="slidenum">
              <a:rPr lang="en-US" altLang="en-US"/>
              <a:pPr>
                <a:defRPr/>
              </a:pPr>
              <a:t>‹#›</a:t>
            </a:fld>
            <a:endParaRPr lang="en-US" altLang="en-US" dirty="0"/>
          </a:p>
        </p:txBody>
      </p:sp>
    </p:spTree>
    <p:extLst>
      <p:ext uri="{BB962C8B-B14F-4D97-AF65-F5344CB8AC3E}">
        <p14:creationId xmlns:p14="http://schemas.microsoft.com/office/powerpoint/2010/main" val="36077053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3F47AD-3F29-543C-CE56-BB7A5B9E44D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52A708-43B4-5B16-0B48-A0C4D13AE5C3}"/>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4" name="Rectangle 6">
            <a:extLst>
              <a:ext uri="{FF2B5EF4-FFF2-40B4-BE49-F238E27FC236}">
                <a16:creationId xmlns:a16="http://schemas.microsoft.com/office/drawing/2014/main" id="{B7054B5B-29EE-3192-DEBE-267AC450FBAD}"/>
              </a:ext>
            </a:extLst>
          </p:cNvPr>
          <p:cNvSpPr>
            <a:spLocks noGrp="1" noChangeArrowheads="1"/>
          </p:cNvSpPr>
          <p:nvPr>
            <p:ph type="sldNum" sz="quarter" idx="12"/>
          </p:nvPr>
        </p:nvSpPr>
        <p:spPr/>
        <p:txBody>
          <a:bodyPr/>
          <a:lstStyle>
            <a:lvl1pPr>
              <a:defRPr/>
            </a:lvl1pPr>
          </a:lstStyle>
          <a:p>
            <a:pPr>
              <a:defRPr/>
            </a:pPr>
            <a:fld id="{CB308CAD-4F5A-4FFA-8CC8-C5212BBFF349}" type="slidenum">
              <a:rPr lang="en-US" altLang="en-US"/>
              <a:pPr>
                <a:defRPr/>
              </a:pPr>
              <a:t>‹#›</a:t>
            </a:fld>
            <a:endParaRPr lang="en-US" altLang="en-US" dirty="0"/>
          </a:p>
        </p:txBody>
      </p:sp>
    </p:spTree>
    <p:extLst>
      <p:ext uri="{BB962C8B-B14F-4D97-AF65-F5344CB8AC3E}">
        <p14:creationId xmlns:p14="http://schemas.microsoft.com/office/powerpoint/2010/main" val="507065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id="{926AC838-45AE-D378-16AC-CEA303F12C0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FCA67106-5F28-F1C7-20EC-068A7FE86637}"/>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7" name="Slide Number Placeholder 9">
            <a:extLst>
              <a:ext uri="{FF2B5EF4-FFF2-40B4-BE49-F238E27FC236}">
                <a16:creationId xmlns:a16="http://schemas.microsoft.com/office/drawing/2014/main" id="{FB6C0FE4-9B13-E826-914F-E5A8974DA8D0}"/>
              </a:ext>
            </a:extLst>
          </p:cNvPr>
          <p:cNvSpPr>
            <a:spLocks noGrp="1" noChangeArrowheads="1"/>
          </p:cNvSpPr>
          <p:nvPr>
            <p:ph type="sldNum" sz="quarter" idx="12"/>
          </p:nvPr>
        </p:nvSpPr>
        <p:spPr/>
        <p:txBody>
          <a:bodyPr/>
          <a:lstStyle>
            <a:lvl1pPr>
              <a:defRPr/>
            </a:lvl1pPr>
          </a:lstStyle>
          <a:p>
            <a:pPr>
              <a:defRPr/>
            </a:pPr>
            <a:fld id="{75CD7DE6-93DD-48D0-9186-0CBE54E28E26}" type="slidenum">
              <a:rPr lang="en-US" altLang="en-US"/>
              <a:pPr>
                <a:defRPr/>
              </a:pPr>
              <a:t>‹#›</a:t>
            </a:fld>
            <a:endParaRPr lang="en-US" altLang="en-US" dirty="0"/>
          </a:p>
        </p:txBody>
      </p:sp>
    </p:spTree>
    <p:extLst>
      <p:ext uri="{BB962C8B-B14F-4D97-AF65-F5344CB8AC3E}">
        <p14:creationId xmlns:p14="http://schemas.microsoft.com/office/powerpoint/2010/main" val="731799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id="{6B49AD54-1854-1CBD-7C0B-B79CAD56C4F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D20F1872-9C12-C83D-443A-86D5EBB5C68B}"/>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7" name="Slide Number Placeholder 9">
            <a:extLst>
              <a:ext uri="{FF2B5EF4-FFF2-40B4-BE49-F238E27FC236}">
                <a16:creationId xmlns:a16="http://schemas.microsoft.com/office/drawing/2014/main" id="{831DB192-962C-07D1-41B8-AD14965B5BE8}"/>
              </a:ext>
            </a:extLst>
          </p:cNvPr>
          <p:cNvSpPr>
            <a:spLocks noGrp="1" noChangeArrowheads="1"/>
          </p:cNvSpPr>
          <p:nvPr>
            <p:ph type="sldNum" sz="quarter" idx="12"/>
          </p:nvPr>
        </p:nvSpPr>
        <p:spPr/>
        <p:txBody>
          <a:bodyPr/>
          <a:lstStyle>
            <a:lvl1pPr>
              <a:defRPr/>
            </a:lvl1pPr>
          </a:lstStyle>
          <a:p>
            <a:pPr>
              <a:defRPr/>
            </a:pPr>
            <a:fld id="{F6EDEBA6-FFE6-43FE-9740-60378CA011F4}" type="slidenum">
              <a:rPr lang="en-US" altLang="en-US"/>
              <a:pPr>
                <a:defRPr/>
              </a:pPr>
              <a:t>‹#›</a:t>
            </a:fld>
            <a:endParaRPr lang="en-US" altLang="en-US" dirty="0"/>
          </a:p>
        </p:txBody>
      </p:sp>
    </p:spTree>
    <p:extLst>
      <p:ext uri="{BB962C8B-B14F-4D97-AF65-F5344CB8AC3E}">
        <p14:creationId xmlns:p14="http://schemas.microsoft.com/office/powerpoint/2010/main" val="3005453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4E0AFF-6C09-2092-2908-32D6C774ECE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3BFF6E-D3C7-E52E-5A2B-423C73D7D149}"/>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6" name="Rectangle 6">
            <a:extLst>
              <a:ext uri="{FF2B5EF4-FFF2-40B4-BE49-F238E27FC236}">
                <a16:creationId xmlns:a16="http://schemas.microsoft.com/office/drawing/2014/main" id="{8471A378-267B-6DBD-EC98-A53B9BD7E86B}"/>
              </a:ext>
            </a:extLst>
          </p:cNvPr>
          <p:cNvSpPr>
            <a:spLocks noGrp="1" noChangeArrowheads="1"/>
          </p:cNvSpPr>
          <p:nvPr>
            <p:ph type="sldNum" sz="quarter" idx="12"/>
          </p:nvPr>
        </p:nvSpPr>
        <p:spPr/>
        <p:txBody>
          <a:bodyPr/>
          <a:lstStyle>
            <a:lvl1pPr>
              <a:defRPr/>
            </a:lvl1pPr>
          </a:lstStyle>
          <a:p>
            <a:pPr>
              <a:defRPr/>
            </a:pPr>
            <a:fld id="{9DE43E04-EBAF-45CC-9A12-09CF4BB9B580}" type="slidenum">
              <a:rPr lang="en-US" altLang="en-US"/>
              <a:pPr>
                <a:defRPr/>
              </a:pPr>
              <a:t>‹#›</a:t>
            </a:fld>
            <a:endParaRPr lang="en-US" altLang="en-US" dirty="0"/>
          </a:p>
        </p:txBody>
      </p:sp>
    </p:spTree>
    <p:extLst>
      <p:ext uri="{BB962C8B-B14F-4D97-AF65-F5344CB8AC3E}">
        <p14:creationId xmlns:p14="http://schemas.microsoft.com/office/powerpoint/2010/main" val="820043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9C424D-AE06-C080-C88D-F865915E3FF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50A319-022E-8C0D-179F-FDDCEC693534}"/>
              </a:ext>
            </a:extLst>
          </p:cNvPr>
          <p:cNvSpPr>
            <a:spLocks noGrp="1" noChangeArrowheads="1"/>
          </p:cNvSpPr>
          <p:nvPr>
            <p:ph type="ftr" sz="quarter" idx="11"/>
          </p:nvPr>
        </p:nvSpPr>
        <p:spPr/>
        <p:txBody>
          <a:bodyPr/>
          <a:lstStyle>
            <a:lvl1pPr>
              <a:defRPr/>
            </a:lvl1pPr>
          </a:lstStyle>
          <a:p>
            <a:pPr>
              <a:defRPr/>
            </a:pPr>
            <a:r>
              <a:rPr lang="en-US"/>
              <a:t>Perspectives From the Future Leaders Institute</a:t>
            </a:r>
          </a:p>
        </p:txBody>
      </p:sp>
      <p:sp>
        <p:nvSpPr>
          <p:cNvPr id="6" name="Rectangle 6">
            <a:extLst>
              <a:ext uri="{FF2B5EF4-FFF2-40B4-BE49-F238E27FC236}">
                <a16:creationId xmlns:a16="http://schemas.microsoft.com/office/drawing/2014/main" id="{910D30BD-65D3-12AB-9E62-4ACED5D9DFE5}"/>
              </a:ext>
            </a:extLst>
          </p:cNvPr>
          <p:cNvSpPr>
            <a:spLocks noGrp="1" noChangeArrowheads="1"/>
          </p:cNvSpPr>
          <p:nvPr>
            <p:ph type="sldNum" sz="quarter" idx="12"/>
          </p:nvPr>
        </p:nvSpPr>
        <p:spPr/>
        <p:txBody>
          <a:bodyPr/>
          <a:lstStyle>
            <a:lvl1pPr>
              <a:defRPr/>
            </a:lvl1pPr>
          </a:lstStyle>
          <a:p>
            <a:pPr>
              <a:defRPr/>
            </a:pPr>
            <a:fld id="{7DEACFE1-4D7B-453A-A0E5-BD3B67182271}" type="slidenum">
              <a:rPr lang="en-US" altLang="en-US"/>
              <a:pPr>
                <a:defRPr/>
              </a:pPr>
              <a:t>‹#›</a:t>
            </a:fld>
            <a:endParaRPr lang="en-US" altLang="en-US" dirty="0"/>
          </a:p>
        </p:txBody>
      </p:sp>
    </p:spTree>
    <p:extLst>
      <p:ext uri="{BB962C8B-B14F-4D97-AF65-F5344CB8AC3E}">
        <p14:creationId xmlns:p14="http://schemas.microsoft.com/office/powerpoint/2010/main" val="6685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87-A901-4365-B409-0E23574E8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C469E-2E47-41EE-A510-2B6972F8C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814CF-CB03-4EB2-975A-5AFD9F8DD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5B5BD-A532-40A4-987E-DEEDF9C6A826}"/>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6" name="Footer Placeholder 5">
            <a:extLst>
              <a:ext uri="{FF2B5EF4-FFF2-40B4-BE49-F238E27FC236}">
                <a16:creationId xmlns:a16="http://schemas.microsoft.com/office/drawing/2014/main" id="{5AD74535-0DD0-418F-B944-21345413AA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23E5DF-7484-49B2-8A65-18A31401AA83}"/>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152206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8B54-BF2F-44D6-97A5-1DFF796B6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78E4DD-50FF-4744-960F-2A74BEB0F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1B025A-0452-482A-9765-659B40C92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38C2A-CA51-4001-AD04-C2B783E19BB6}"/>
              </a:ext>
            </a:extLst>
          </p:cNvPr>
          <p:cNvSpPr>
            <a:spLocks noGrp="1"/>
          </p:cNvSpPr>
          <p:nvPr>
            <p:ph type="dt" sz="half" idx="10"/>
          </p:nvPr>
        </p:nvSpPr>
        <p:spPr/>
        <p:txBody>
          <a:bodyPr/>
          <a:lstStyle/>
          <a:p>
            <a:fld id="{D842F022-E50A-43AD-A52B-CB735CCA3C3D}" type="datetimeFigureOut">
              <a:rPr lang="en-US" smtClean="0"/>
              <a:t>9/26/2024</a:t>
            </a:fld>
            <a:endParaRPr lang="en-US" dirty="0"/>
          </a:p>
        </p:txBody>
      </p:sp>
      <p:sp>
        <p:nvSpPr>
          <p:cNvPr id="6" name="Footer Placeholder 5">
            <a:extLst>
              <a:ext uri="{FF2B5EF4-FFF2-40B4-BE49-F238E27FC236}">
                <a16:creationId xmlns:a16="http://schemas.microsoft.com/office/drawing/2014/main" id="{61CCD966-D697-4F56-A696-36934E342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EE5A16-87A0-4250-A791-89DC3F3A4EC7}"/>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355675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3.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4.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9F1FD-478E-4A88-9A39-5FCAFF2F3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FA5138-C231-4F13-BF31-3F1342270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1E845-320D-4D52-B2EC-6F9BD2951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2F022-E50A-43AD-A52B-CB735CCA3C3D}" type="datetimeFigureOut">
              <a:rPr lang="en-US" smtClean="0"/>
              <a:t>9/26/2024</a:t>
            </a:fld>
            <a:endParaRPr lang="en-US" dirty="0"/>
          </a:p>
        </p:txBody>
      </p:sp>
      <p:sp>
        <p:nvSpPr>
          <p:cNvPr id="5" name="Footer Placeholder 4">
            <a:extLst>
              <a:ext uri="{FF2B5EF4-FFF2-40B4-BE49-F238E27FC236}">
                <a16:creationId xmlns:a16="http://schemas.microsoft.com/office/drawing/2014/main" id="{58D30DC4-B0D7-4A40-83F6-FC6FC2FA4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67D086-5AA2-4A52-B632-C8F824716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5126D-F021-48B0-8ACB-F335842525B1}" type="slidenum">
              <a:rPr lang="en-US" smtClean="0"/>
              <a:t>‹#›</a:t>
            </a:fld>
            <a:endParaRPr lang="en-US" dirty="0"/>
          </a:p>
        </p:txBody>
      </p:sp>
    </p:spTree>
    <p:extLst>
      <p:ext uri="{BB962C8B-B14F-4D97-AF65-F5344CB8AC3E}">
        <p14:creationId xmlns:p14="http://schemas.microsoft.com/office/powerpoint/2010/main" val="2941108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dirty="0"/>
          </a:p>
        </p:txBody>
      </p:sp>
    </p:spTree>
    <p:extLst>
      <p:ext uri="{BB962C8B-B14F-4D97-AF65-F5344CB8AC3E}">
        <p14:creationId xmlns:p14="http://schemas.microsoft.com/office/powerpoint/2010/main" val="23123035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98" r:id="rId4"/>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6032" y="430156"/>
            <a:ext cx="9371949" cy="847197"/>
          </a:xfrm>
          <a:prstGeom prst="rect">
            <a:avLst/>
          </a:prstGeom>
        </p:spPr>
        <p:txBody>
          <a:bodyPr vert="horz" lIns="91440" tIns="45720" rIns="91440" bIns="45720"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546035" y="1599159"/>
            <a:ext cx="11483119" cy="4620682"/>
          </a:xfrm>
          <a:prstGeom prst="rect">
            <a:avLst/>
          </a:prstGeom>
        </p:spPr>
        <p:txBody>
          <a:bodyPr vert="horz" lIns="91440" tIns="45720" rIns="91440" bIns="45720" rtlCol="0">
            <a:normAutofit/>
          </a:bodyPr>
          <a:lstStyle/>
          <a:p>
            <a:pPr marL="157734" marR="0" lvl="0" indent="-157734" algn="l" defTabSz="685800" rtl="0" eaLnBrk="1" fontAlgn="auto" latinLnBrk="0" hangingPunct="1">
              <a:lnSpc>
                <a:spcPct val="90000"/>
              </a:lnSpc>
              <a:spcBef>
                <a:spcPts val="825"/>
              </a:spcBef>
              <a:spcAft>
                <a:spcPts val="0"/>
              </a:spcAft>
              <a:buClrTx/>
              <a:buSzTx/>
              <a:buFont typeface="Corbel" panose="020B0503020204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Click to edit Master text styles</a:t>
            </a:r>
          </a:p>
          <a:p>
            <a:pPr marL="426244" marR="0" lvl="1" indent="-213122" algn="l" defTabSz="685800" rtl="0" eaLnBrk="1" fontAlgn="auto" latinLnBrk="0" hangingPunct="1">
              <a:lnSpc>
                <a:spcPct val="90000"/>
              </a:lnSpc>
              <a:spcBef>
                <a:spcPts val="300"/>
              </a:spcBef>
              <a:spcAft>
                <a:spcPts val="0"/>
              </a:spcAft>
              <a:buClrTx/>
              <a:buSzTx/>
              <a:buFont typeface="Corbel" panose="020B0503020204020204" pitchFamily="34" charset="0"/>
              <a:buChar char="»"/>
              <a:tabLst/>
              <a:defRPr/>
            </a:pPr>
            <a:r>
              <a:rPr kumimoji="0" lang="en-US" sz="2100" b="0" i="0" u="none" strike="noStrike" kern="1200" cap="none" spc="0" normalizeH="0" baseline="0" noProof="0" dirty="0">
                <a:ln>
                  <a:noFill/>
                </a:ln>
                <a:solidFill>
                  <a:srgbClr val="4D3E2F"/>
                </a:solidFill>
                <a:effectLst/>
                <a:uLnTx/>
                <a:uFillTx/>
                <a:latin typeface="Corbel" panose="020B0503020204020204"/>
                <a:ea typeface="+mn-ea"/>
                <a:cs typeface="+mn-cs"/>
              </a:rPr>
              <a:t>Second level</a:t>
            </a:r>
          </a:p>
          <a:p>
            <a:pPr marL="556022" marR="0" lvl="2" indent="-164306" algn="l" defTabSz="685800" rtl="0" eaLnBrk="1" fontAlgn="auto" latinLnBrk="0" hangingPunct="1">
              <a:lnSpc>
                <a:spcPct val="90000"/>
              </a:lnSpc>
              <a:spcBef>
                <a:spcPts val="300"/>
              </a:spcBef>
              <a:spcAft>
                <a:spcPts val="0"/>
              </a:spcAft>
              <a:buClrTx/>
              <a:buSzTx/>
              <a:buFont typeface="Corbel" panose="020B0503020204020204" pitchFamily="34" charset="0"/>
              <a:buChar char="–"/>
              <a:tabLst/>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Third level</a:t>
            </a:r>
          </a:p>
          <a:p>
            <a:pPr marL="732235" marR="0" lvl="3" indent="-169069" algn="l" defTabSz="6858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Fourth level</a:t>
            </a:r>
          </a:p>
          <a:p>
            <a:pPr marL="898922" marR="0" lvl="4" indent="-164306" algn="l" defTabSz="6858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Fifth level</a:t>
            </a:r>
          </a:p>
        </p:txBody>
      </p:sp>
      <p:sp>
        <p:nvSpPr>
          <p:cNvPr id="6" name="Slide Number Placeholder 5"/>
          <p:cNvSpPr>
            <a:spLocks noGrp="1"/>
          </p:cNvSpPr>
          <p:nvPr>
            <p:ph type="sldNum" sz="quarter" idx="4"/>
          </p:nvPr>
        </p:nvSpPr>
        <p:spPr>
          <a:xfrm>
            <a:off x="-1" y="6629400"/>
            <a:ext cx="1309817" cy="228600"/>
          </a:xfrm>
          <a:prstGeom prst="rect">
            <a:avLst/>
          </a:prstGeom>
        </p:spPr>
        <p:txBody>
          <a:bodyPr vert="horz" lIns="91440" tIns="45720" rIns="91440" bIns="45720" rtlCol="0" anchor="ctr"/>
          <a:lstStyle>
            <a:lvl1pPr algn="l">
              <a:defRPr sz="900" spc="225">
                <a:solidFill>
                  <a:schemeClr val="accent1">
                    <a:lumMod val="50000"/>
                  </a:schemeClr>
                </a:solidFill>
              </a:defRPr>
            </a:lvl1pPr>
          </a:lstStyle>
          <a:p>
            <a:r>
              <a:rPr lang="en-US" dirty="0"/>
              <a:t>PAGE </a:t>
            </a:r>
            <a:fld id="{9CD8D479-8942-46E8-A226-A4E01F7A105C}" type="slidenum">
              <a:rPr lang="en-US" smtClean="0"/>
              <a:pPr/>
              <a:t>‹#›</a:t>
            </a:fld>
            <a:endParaRPr lang="en-US" dirty="0"/>
          </a:p>
        </p:txBody>
      </p:sp>
      <p:pic>
        <p:nvPicPr>
          <p:cNvPr id="7" name="Picture 6">
            <a:extLst>
              <a:ext uri="{FF2B5EF4-FFF2-40B4-BE49-F238E27FC236}">
                <a16:creationId xmlns:a16="http://schemas.microsoft.com/office/drawing/2014/main" id="{C1D2369D-B383-4AE0-9722-8C32C4A0055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12479"/>
          <a:stretch/>
        </p:blipFill>
        <p:spPr>
          <a:xfrm>
            <a:off x="10678083" y="138084"/>
            <a:ext cx="1417840" cy="500079"/>
          </a:xfrm>
          <a:prstGeom prst="rect">
            <a:avLst/>
          </a:prstGeom>
        </p:spPr>
      </p:pic>
      <p:sp>
        <p:nvSpPr>
          <p:cNvPr id="8" name="Rectangle 7">
            <a:extLst>
              <a:ext uri="{FF2B5EF4-FFF2-40B4-BE49-F238E27FC236}">
                <a16:creationId xmlns:a16="http://schemas.microsoft.com/office/drawing/2014/main" id="{910BE358-9395-4A58-A65B-20B26EE1B25D}"/>
              </a:ext>
            </a:extLst>
          </p:cNvPr>
          <p:cNvSpPr/>
          <p:nvPr userDrawn="1"/>
        </p:nvSpPr>
        <p:spPr>
          <a:xfrm rot="5400000" flipV="1">
            <a:off x="114306" y="610999"/>
            <a:ext cx="228601" cy="45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Tree>
    <p:extLst>
      <p:ext uri="{BB962C8B-B14F-4D97-AF65-F5344CB8AC3E}">
        <p14:creationId xmlns:p14="http://schemas.microsoft.com/office/powerpoint/2010/main" val="33260988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157734" indent="-157734" algn="l" defTabSz="685800" rtl="0" eaLnBrk="1" latinLnBrk="0" hangingPunct="1">
        <a:lnSpc>
          <a:spcPct val="90000"/>
        </a:lnSpc>
        <a:spcBef>
          <a:spcPts val="825"/>
        </a:spcBef>
        <a:buFont typeface="Wingdings" panose="05000000000000000000" pitchFamily="2" charset="2"/>
        <a:buChar char="§"/>
        <a:defRPr sz="2400" kern="1200">
          <a:solidFill>
            <a:schemeClr val="tx1"/>
          </a:solidFill>
          <a:latin typeface="+mn-lt"/>
          <a:ea typeface="+mn-ea"/>
          <a:cs typeface="+mn-cs"/>
        </a:defRPr>
      </a:lvl1pPr>
      <a:lvl2pPr marL="556022" indent="-342900" algn="l" defTabSz="685800" rtl="0" eaLnBrk="1" latinLnBrk="0" hangingPunct="1">
        <a:lnSpc>
          <a:spcPct val="90000"/>
        </a:lnSpc>
        <a:spcBef>
          <a:spcPts val="300"/>
        </a:spcBef>
        <a:buFont typeface="Wingdings" panose="05000000000000000000" pitchFamily="2" charset="2"/>
        <a:buChar char="§"/>
        <a:defRPr lang="en-US" sz="2100" kern="1200" noProof="0" dirty="0" smtClean="0">
          <a:solidFill>
            <a:schemeClr val="tx1"/>
          </a:solidFill>
          <a:latin typeface="+mn-lt"/>
          <a:ea typeface="+mn-ea"/>
          <a:cs typeface="+mn-cs"/>
        </a:defRPr>
      </a:lvl2pPr>
      <a:lvl3pPr marL="648891" indent="-257175" algn="l" defTabSz="685800" rtl="0" eaLnBrk="1" latinLnBrk="0" hangingPunct="1">
        <a:lnSpc>
          <a:spcPct val="90000"/>
        </a:lnSpc>
        <a:spcBef>
          <a:spcPts val="300"/>
        </a:spcBef>
        <a:buFont typeface="Arial" panose="020B0604020202020204" pitchFamily="34" charset="0"/>
        <a:buChar char="•"/>
        <a:defRPr lang="en-US" sz="1800" kern="1200" noProof="0" dirty="0" smtClean="0">
          <a:solidFill>
            <a:schemeClr val="tx1"/>
          </a:solidFill>
          <a:latin typeface="+mn-lt"/>
          <a:ea typeface="+mn-ea"/>
          <a:cs typeface="+mn-cs"/>
        </a:defRPr>
      </a:lvl3pPr>
      <a:lvl4pPr marL="820341" indent="-257175" algn="l" defTabSz="685800" rtl="0" eaLnBrk="1" latinLnBrk="0" hangingPunct="1">
        <a:lnSpc>
          <a:spcPct val="90000"/>
        </a:lnSpc>
        <a:spcBef>
          <a:spcPts val="300"/>
        </a:spcBef>
        <a:buFont typeface="Arial" panose="020B0604020202020204" pitchFamily="34" charset="0"/>
        <a:buChar char="•"/>
        <a:defRPr lang="en-US" sz="1800" kern="1200" noProof="0" dirty="0" smtClean="0">
          <a:solidFill>
            <a:schemeClr val="tx1"/>
          </a:solidFill>
          <a:latin typeface="+mn-lt"/>
          <a:ea typeface="+mn-ea"/>
          <a:cs typeface="+mn-cs"/>
        </a:defRPr>
      </a:lvl4pPr>
      <a:lvl5pPr marL="991791" indent="-257175" algn="l" defTabSz="685800" rtl="0" eaLnBrk="1" latinLnBrk="0" hangingPunct="1">
        <a:lnSpc>
          <a:spcPct val="90000"/>
        </a:lnSpc>
        <a:spcBef>
          <a:spcPts val="300"/>
        </a:spcBef>
        <a:buFont typeface="Arial" panose="020B0604020202020204" pitchFamily="34" charset="0"/>
        <a:buChar char="•"/>
        <a:defRPr lang="en-US" sz="1800" kern="1200" noProof="0" dirty="0">
          <a:solidFill>
            <a:schemeClr val="tx1"/>
          </a:solidFill>
          <a:latin typeface="+mn-lt"/>
          <a:ea typeface="+mn-ea"/>
          <a:cs typeface="+mn-cs"/>
        </a:defRPr>
      </a:lvl5pPr>
      <a:lvl6pPr marL="10218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17">
            <a:extLst>
              <a:ext uri="{FF2B5EF4-FFF2-40B4-BE49-F238E27FC236}">
                <a16:creationId xmlns:a16="http://schemas.microsoft.com/office/drawing/2014/main" id="{14C09B16-7A38-E070-02B4-D531AAD990A5}"/>
              </a:ext>
            </a:extLst>
          </p:cNvPr>
          <p:cNvSpPr>
            <a:spLocks noGrp="1" noChangeArrowheads="1"/>
          </p:cNvSpPr>
          <p:nvPr>
            <p:ph type="title"/>
          </p:nvPr>
        </p:nvSpPr>
        <p:spPr bwMode="auto">
          <a:xfrm>
            <a:off x="914400" y="6096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18">
            <a:extLst>
              <a:ext uri="{FF2B5EF4-FFF2-40B4-BE49-F238E27FC236}">
                <a16:creationId xmlns:a16="http://schemas.microsoft.com/office/drawing/2014/main" id="{0AD98B91-71CE-6324-70B5-269CB02BA685}"/>
              </a:ext>
            </a:extLst>
          </p:cNvPr>
          <p:cNvSpPr>
            <a:spLocks noGrp="1" noChangeArrowheads="1"/>
          </p:cNvSpPr>
          <p:nvPr>
            <p:ph type="body" idx="1"/>
          </p:nvPr>
        </p:nvSpPr>
        <p:spPr bwMode="auto">
          <a:xfrm>
            <a:off x="914400" y="17526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39" name="Rectangle 19">
            <a:extLst>
              <a:ext uri="{FF2B5EF4-FFF2-40B4-BE49-F238E27FC236}">
                <a16:creationId xmlns:a16="http://schemas.microsoft.com/office/drawing/2014/main" id="{FA813217-F240-D2E5-A354-387540E8202A}"/>
              </a:ext>
            </a:extLst>
          </p:cNvPr>
          <p:cNvSpPr>
            <a:spLocks noGrp="1" noChangeArrowheads="1"/>
          </p:cNvSpPr>
          <p:nvPr>
            <p:ph type="dt" sz="half" idx="2"/>
          </p:nvPr>
        </p:nvSpPr>
        <p:spPr bwMode="auto">
          <a:xfrm>
            <a:off x="6096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lvl1pPr>
          </a:lstStyle>
          <a:p>
            <a:pPr>
              <a:defRPr/>
            </a:pPr>
            <a:endParaRPr lang="en-US"/>
          </a:p>
        </p:txBody>
      </p:sp>
      <p:sp>
        <p:nvSpPr>
          <p:cNvPr id="30740" name="Rectangle 20">
            <a:extLst>
              <a:ext uri="{FF2B5EF4-FFF2-40B4-BE49-F238E27FC236}">
                <a16:creationId xmlns:a16="http://schemas.microsoft.com/office/drawing/2014/main" id="{27C9397B-B795-04BE-26AE-4A54AF1C5953}"/>
              </a:ext>
            </a:extLst>
          </p:cNvPr>
          <p:cNvSpPr>
            <a:spLocks noGrp="1" noChangeArrowheads="1"/>
          </p:cNvSpPr>
          <p:nvPr>
            <p:ph type="ftr" sz="quarter" idx="3"/>
          </p:nvPr>
        </p:nvSpPr>
        <p:spPr bwMode="auto">
          <a:xfrm>
            <a:off x="2032000" y="6019800"/>
            <a:ext cx="8026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1"/>
            </a:lvl1pPr>
          </a:lstStyle>
          <a:p>
            <a:pPr>
              <a:defRPr/>
            </a:pPr>
            <a:endParaRPr lang="en-US"/>
          </a:p>
        </p:txBody>
      </p:sp>
      <p:sp>
        <p:nvSpPr>
          <p:cNvPr id="30741" name="Rectangle 21">
            <a:extLst>
              <a:ext uri="{FF2B5EF4-FFF2-40B4-BE49-F238E27FC236}">
                <a16:creationId xmlns:a16="http://schemas.microsoft.com/office/drawing/2014/main" id="{E49000B5-557E-6E92-8EF5-B212A3926636}"/>
              </a:ext>
            </a:extLst>
          </p:cNvPr>
          <p:cNvSpPr>
            <a:spLocks noGrp="1" noChangeArrowheads="1"/>
          </p:cNvSpPr>
          <p:nvPr>
            <p:ph type="sldNum" sz="quarter" idx="4"/>
          </p:nvPr>
        </p:nvSpPr>
        <p:spPr bwMode="auto">
          <a:xfrm>
            <a:off x="91440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0B0C5DCF-52F7-4B0A-ADBA-53E53DF91AB6}" type="slidenum">
              <a:rPr lang="en-US" altLang="en-US"/>
              <a:pPr>
                <a:defRPr/>
              </a:pPr>
              <a:t>‹#›</a:t>
            </a:fld>
            <a:endParaRPr lang="en-US" altLang="en-US" dirty="0"/>
          </a:p>
        </p:txBody>
      </p:sp>
      <p:sp>
        <p:nvSpPr>
          <p:cNvPr id="1031" name="Line 30">
            <a:extLst>
              <a:ext uri="{FF2B5EF4-FFF2-40B4-BE49-F238E27FC236}">
                <a16:creationId xmlns:a16="http://schemas.microsoft.com/office/drawing/2014/main" id="{DB72E176-C14A-7E50-A9A8-4A192E2FE4BD}"/>
              </a:ext>
            </a:extLst>
          </p:cNvPr>
          <p:cNvSpPr>
            <a:spLocks noChangeShapeType="1"/>
          </p:cNvSpPr>
          <p:nvPr userDrawn="1"/>
        </p:nvSpPr>
        <p:spPr bwMode="auto">
          <a:xfrm flipV="1">
            <a:off x="914401" y="304800"/>
            <a:ext cx="10352617" cy="79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2970914311"/>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42234F43-4378-0AFC-870D-442505FD4037}"/>
              </a:ext>
            </a:extLst>
          </p:cNvPr>
          <p:cNvSpPr>
            <a:spLocks noGrp="1" noChangeArrowheads="1"/>
          </p:cNvSpPr>
          <p:nvPr>
            <p:ph type="title"/>
          </p:nvPr>
        </p:nvSpPr>
        <p:spPr bwMode="auto">
          <a:xfrm>
            <a:off x="914400" y="4572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18">
            <a:extLst>
              <a:ext uri="{FF2B5EF4-FFF2-40B4-BE49-F238E27FC236}">
                <a16:creationId xmlns:a16="http://schemas.microsoft.com/office/drawing/2014/main" id="{4ED22A59-70BB-1209-D16A-B77BE1BBB508}"/>
              </a:ext>
            </a:extLst>
          </p:cNvPr>
          <p:cNvSpPr>
            <a:spLocks noGrp="1" noChangeArrowheads="1"/>
          </p:cNvSpPr>
          <p:nvPr>
            <p:ph type="body" idx="1"/>
          </p:nvPr>
        </p:nvSpPr>
        <p:spPr bwMode="auto">
          <a:xfrm>
            <a:off x="914400" y="17526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39" name="Rectangle 19">
            <a:extLst>
              <a:ext uri="{FF2B5EF4-FFF2-40B4-BE49-F238E27FC236}">
                <a16:creationId xmlns:a16="http://schemas.microsoft.com/office/drawing/2014/main" id="{098B60EA-C3F8-2A71-4659-1BC2BDB6A960}"/>
              </a:ext>
            </a:extLst>
          </p:cNvPr>
          <p:cNvSpPr>
            <a:spLocks noGrp="1" noChangeArrowheads="1"/>
          </p:cNvSpPr>
          <p:nvPr>
            <p:ph type="dt" sz="half" idx="2"/>
          </p:nvPr>
        </p:nvSpPr>
        <p:spPr bwMode="auto">
          <a:xfrm>
            <a:off x="6096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Times New Roman" pitchFamily="18" charset="0"/>
                <a:ea typeface="+mn-ea"/>
                <a:cs typeface="+mn-cs"/>
              </a:defRPr>
            </a:lvl1pPr>
          </a:lstStyle>
          <a:p>
            <a:pPr>
              <a:defRPr/>
            </a:pPr>
            <a:endParaRPr lang="en-US"/>
          </a:p>
        </p:txBody>
      </p:sp>
      <p:sp>
        <p:nvSpPr>
          <p:cNvPr id="30740" name="Rectangle 20">
            <a:extLst>
              <a:ext uri="{FF2B5EF4-FFF2-40B4-BE49-F238E27FC236}">
                <a16:creationId xmlns:a16="http://schemas.microsoft.com/office/drawing/2014/main" id="{861FBC84-0120-70D6-ECCF-7FEE9B824828}"/>
              </a:ext>
            </a:extLst>
          </p:cNvPr>
          <p:cNvSpPr>
            <a:spLocks noGrp="1" noChangeArrowheads="1"/>
          </p:cNvSpPr>
          <p:nvPr>
            <p:ph type="ftr" sz="quarter" idx="3"/>
          </p:nvPr>
        </p:nvSpPr>
        <p:spPr bwMode="auto">
          <a:xfrm>
            <a:off x="2032000" y="6019800"/>
            <a:ext cx="8026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latin typeface="Times New Roman" pitchFamily="18" charset="0"/>
                <a:ea typeface="+mn-ea"/>
                <a:cs typeface="+mn-cs"/>
              </a:defRPr>
            </a:lvl1pPr>
          </a:lstStyle>
          <a:p>
            <a:pPr>
              <a:defRPr/>
            </a:pPr>
            <a:endParaRPr lang="en-US"/>
          </a:p>
        </p:txBody>
      </p:sp>
      <p:sp>
        <p:nvSpPr>
          <p:cNvPr id="30741" name="Rectangle 21">
            <a:extLst>
              <a:ext uri="{FF2B5EF4-FFF2-40B4-BE49-F238E27FC236}">
                <a16:creationId xmlns:a16="http://schemas.microsoft.com/office/drawing/2014/main" id="{213E907D-5C2A-FBB1-E951-7CE382F0BC22}"/>
              </a:ext>
            </a:extLst>
          </p:cNvPr>
          <p:cNvSpPr>
            <a:spLocks noGrp="1" noChangeArrowheads="1"/>
          </p:cNvSpPr>
          <p:nvPr>
            <p:ph type="sldNum" sz="quarter" idx="4"/>
          </p:nvPr>
        </p:nvSpPr>
        <p:spPr bwMode="auto">
          <a:xfrm>
            <a:off x="91440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8389A715-F365-47EE-8539-6CF2F80F6136}" type="slidenum">
              <a:rPr lang="en-US" altLang="en-US"/>
              <a:pPr>
                <a:defRPr/>
              </a:pPr>
              <a:t>‹#›</a:t>
            </a:fld>
            <a:endParaRPr lang="en-US" altLang="en-US" dirty="0"/>
          </a:p>
        </p:txBody>
      </p:sp>
    </p:spTree>
    <p:extLst>
      <p:ext uri="{BB962C8B-B14F-4D97-AF65-F5344CB8AC3E}">
        <p14:creationId xmlns:p14="http://schemas.microsoft.com/office/powerpoint/2010/main" val="3006598004"/>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rtl="0" eaLnBrk="0" fontAlgn="base" hangingPunct="0">
        <a:spcBef>
          <a:spcPct val="0"/>
        </a:spcBef>
        <a:spcAft>
          <a:spcPct val="0"/>
        </a:spcAft>
        <a:defRPr sz="3600" b="1">
          <a:solidFill>
            <a:srgbClr val="00009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2pPr>
      <a:lvl3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3pPr>
      <a:lvl4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4pPr>
      <a:lvl5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bg1"/>
          </a:solidFill>
          <a:latin typeface="Arial"/>
          <a:ea typeface="MS PGothic" pitchFamily="34" charset="-128"/>
          <a:cs typeface="Arial"/>
        </a:defRPr>
      </a:lvl1pPr>
      <a:lvl2pPr marL="742950" indent="-285750" algn="l" rtl="0" eaLnBrk="0" fontAlgn="base" hangingPunct="0">
        <a:spcBef>
          <a:spcPct val="20000"/>
        </a:spcBef>
        <a:spcAft>
          <a:spcPct val="0"/>
        </a:spcAft>
        <a:buClr>
          <a:schemeClr val="hlink"/>
        </a:buClr>
        <a:buChar char="–"/>
        <a:defRPr sz="2800">
          <a:solidFill>
            <a:srgbClr val="000000"/>
          </a:solidFill>
          <a:latin typeface="Arial"/>
          <a:ea typeface="MS PGothic" pitchFamily="34" charset="-128"/>
          <a:cs typeface="Arial"/>
        </a:defRPr>
      </a:lvl2pPr>
      <a:lvl3pPr marL="1143000" indent="-228600" algn="l" rtl="0" eaLnBrk="0" fontAlgn="base" hangingPunct="0">
        <a:spcBef>
          <a:spcPct val="20000"/>
        </a:spcBef>
        <a:spcAft>
          <a:spcPct val="0"/>
        </a:spcAft>
        <a:buClr>
          <a:schemeClr val="accent1"/>
        </a:buClr>
        <a:buChar char="•"/>
        <a:defRPr sz="2400">
          <a:solidFill>
            <a:srgbClr val="000000"/>
          </a:solidFill>
          <a:latin typeface="Arial"/>
          <a:ea typeface="MS PGothic" pitchFamily="34" charset="-128"/>
          <a:cs typeface="Arial"/>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4F748545-70DB-03C9-AC93-AFDAFAE776E1}"/>
              </a:ext>
            </a:extLst>
          </p:cNvPr>
          <p:cNvSpPr>
            <a:spLocks noGrp="1" noChangeArrowheads="1"/>
          </p:cNvSpPr>
          <p:nvPr>
            <p:ph type="title"/>
          </p:nvPr>
        </p:nvSpPr>
        <p:spPr bwMode="auto">
          <a:xfrm>
            <a:off x="914400" y="4572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18">
            <a:extLst>
              <a:ext uri="{FF2B5EF4-FFF2-40B4-BE49-F238E27FC236}">
                <a16:creationId xmlns:a16="http://schemas.microsoft.com/office/drawing/2014/main" id="{D04103B2-26ED-7B0F-D15B-8E5ED506F269}"/>
              </a:ext>
            </a:extLst>
          </p:cNvPr>
          <p:cNvSpPr>
            <a:spLocks noGrp="1" noChangeArrowheads="1"/>
          </p:cNvSpPr>
          <p:nvPr>
            <p:ph type="body" idx="1"/>
          </p:nvPr>
        </p:nvSpPr>
        <p:spPr bwMode="auto">
          <a:xfrm>
            <a:off x="914400" y="17526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39" name="Rectangle 19">
            <a:extLst>
              <a:ext uri="{FF2B5EF4-FFF2-40B4-BE49-F238E27FC236}">
                <a16:creationId xmlns:a16="http://schemas.microsoft.com/office/drawing/2014/main" id="{CB086D51-2CA3-3AD0-CFF3-A534CA93B00A}"/>
              </a:ext>
            </a:extLst>
          </p:cNvPr>
          <p:cNvSpPr>
            <a:spLocks noGrp="1" noChangeArrowheads="1"/>
          </p:cNvSpPr>
          <p:nvPr>
            <p:ph type="dt" sz="half" idx="2"/>
          </p:nvPr>
        </p:nvSpPr>
        <p:spPr bwMode="auto">
          <a:xfrm>
            <a:off x="6096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Times New Roman" pitchFamily="18" charset="0"/>
                <a:ea typeface="+mn-ea"/>
                <a:cs typeface="+mn-cs"/>
              </a:defRPr>
            </a:lvl1pPr>
          </a:lstStyle>
          <a:p>
            <a:pPr>
              <a:defRPr/>
            </a:pPr>
            <a:endParaRPr lang="en-US"/>
          </a:p>
        </p:txBody>
      </p:sp>
      <p:sp>
        <p:nvSpPr>
          <p:cNvPr id="30740" name="Rectangle 20">
            <a:extLst>
              <a:ext uri="{FF2B5EF4-FFF2-40B4-BE49-F238E27FC236}">
                <a16:creationId xmlns:a16="http://schemas.microsoft.com/office/drawing/2014/main" id="{947D6425-2EA3-60E4-AC75-547B71DC1728}"/>
              </a:ext>
            </a:extLst>
          </p:cNvPr>
          <p:cNvSpPr>
            <a:spLocks noGrp="1" noChangeArrowheads="1"/>
          </p:cNvSpPr>
          <p:nvPr>
            <p:ph type="ftr" sz="quarter" idx="3"/>
          </p:nvPr>
        </p:nvSpPr>
        <p:spPr bwMode="auto">
          <a:xfrm>
            <a:off x="2032000" y="6019800"/>
            <a:ext cx="8026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latin typeface="Times New Roman" pitchFamily="18" charset="0"/>
                <a:ea typeface="+mn-ea"/>
                <a:cs typeface="+mn-cs"/>
              </a:defRPr>
            </a:lvl1pPr>
          </a:lstStyle>
          <a:p>
            <a:pPr>
              <a:defRPr/>
            </a:pPr>
            <a:endParaRPr lang="en-US"/>
          </a:p>
        </p:txBody>
      </p:sp>
      <p:sp>
        <p:nvSpPr>
          <p:cNvPr id="30741" name="Rectangle 21">
            <a:extLst>
              <a:ext uri="{FF2B5EF4-FFF2-40B4-BE49-F238E27FC236}">
                <a16:creationId xmlns:a16="http://schemas.microsoft.com/office/drawing/2014/main" id="{17CBF998-7D38-2639-BE67-9C212EE0CD22}"/>
              </a:ext>
            </a:extLst>
          </p:cNvPr>
          <p:cNvSpPr>
            <a:spLocks noGrp="1" noChangeArrowheads="1"/>
          </p:cNvSpPr>
          <p:nvPr>
            <p:ph type="sldNum" sz="quarter" idx="4"/>
          </p:nvPr>
        </p:nvSpPr>
        <p:spPr bwMode="auto">
          <a:xfrm>
            <a:off x="9144000" y="6019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349E1FC-4E7E-418C-9472-32ABB8BD34C1}" type="slidenum">
              <a:rPr lang="en-US" altLang="en-US"/>
              <a:pPr>
                <a:defRPr/>
              </a:pPr>
              <a:t>‹#›</a:t>
            </a:fld>
            <a:endParaRPr lang="en-US" altLang="en-US" dirty="0"/>
          </a:p>
        </p:txBody>
      </p:sp>
      <p:pic>
        <p:nvPicPr>
          <p:cNvPr id="3079" name="Picture 1">
            <a:extLst>
              <a:ext uri="{FF2B5EF4-FFF2-40B4-BE49-F238E27FC236}">
                <a16:creationId xmlns:a16="http://schemas.microsoft.com/office/drawing/2014/main" id="{09479B8A-638D-BD19-6FF8-6BF3CE6E977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3201" y="6400800"/>
            <a:ext cx="10202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52219"/>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rtl="0" eaLnBrk="0" fontAlgn="base" hangingPunct="0">
        <a:spcBef>
          <a:spcPct val="0"/>
        </a:spcBef>
        <a:spcAft>
          <a:spcPct val="0"/>
        </a:spcAft>
        <a:defRPr sz="3600" b="1">
          <a:solidFill>
            <a:srgbClr val="00009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2pPr>
      <a:lvl3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3pPr>
      <a:lvl4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4pPr>
      <a:lvl5pPr algn="l" rtl="0" eaLnBrk="0" fontAlgn="base" hangingPunct="0">
        <a:spcBef>
          <a:spcPct val="0"/>
        </a:spcBef>
        <a:spcAft>
          <a:spcPct val="0"/>
        </a:spcAft>
        <a:defRPr sz="3600" b="1">
          <a:solidFill>
            <a:srgbClr val="000090"/>
          </a:solidFill>
          <a:latin typeface="Tahoma" pitchFamily="34"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bg1"/>
          </a:solidFill>
          <a:latin typeface="Arial"/>
          <a:ea typeface="MS PGothic" pitchFamily="34" charset="-128"/>
          <a:cs typeface="Arial"/>
        </a:defRPr>
      </a:lvl1pPr>
      <a:lvl2pPr marL="742950" indent="-285750" algn="l" rtl="0" eaLnBrk="0" fontAlgn="base" hangingPunct="0">
        <a:spcBef>
          <a:spcPct val="20000"/>
        </a:spcBef>
        <a:spcAft>
          <a:spcPct val="0"/>
        </a:spcAft>
        <a:buClr>
          <a:schemeClr val="hlink"/>
        </a:buClr>
        <a:buChar char="–"/>
        <a:defRPr sz="2800">
          <a:solidFill>
            <a:srgbClr val="000000"/>
          </a:solidFill>
          <a:latin typeface="Arial"/>
          <a:ea typeface="MS PGothic" pitchFamily="34" charset="-128"/>
          <a:cs typeface="Arial"/>
        </a:defRPr>
      </a:lvl2pPr>
      <a:lvl3pPr marL="1143000" indent="-228600" algn="l" rtl="0" eaLnBrk="0" fontAlgn="base" hangingPunct="0">
        <a:spcBef>
          <a:spcPct val="20000"/>
        </a:spcBef>
        <a:spcAft>
          <a:spcPct val="0"/>
        </a:spcAft>
        <a:buClr>
          <a:schemeClr val="accent1"/>
        </a:buClr>
        <a:buChar char="•"/>
        <a:defRPr sz="2400">
          <a:solidFill>
            <a:srgbClr val="000000"/>
          </a:solidFill>
          <a:latin typeface="Arial"/>
          <a:ea typeface="MS PGothic" pitchFamily="34" charset="-128"/>
          <a:cs typeface="Arial"/>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3FA5AB3-1765-2AD0-A907-BFBB6BC40F9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2EDD1A0-8708-5CBA-C418-6FDDBEE62DC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a:extLst>
              <a:ext uri="{FF2B5EF4-FFF2-40B4-BE49-F238E27FC236}">
                <a16:creationId xmlns:a16="http://schemas.microsoft.com/office/drawing/2014/main" id="{D65658B9-60C3-5C81-5F04-BB1F385D116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35845" name="Rectangle 5">
            <a:extLst>
              <a:ext uri="{FF2B5EF4-FFF2-40B4-BE49-F238E27FC236}">
                <a16:creationId xmlns:a16="http://schemas.microsoft.com/office/drawing/2014/main" id="{6FF8C6F6-0242-2640-DDC8-8FAACA2290F8}"/>
              </a:ext>
            </a:extLst>
          </p:cNvPr>
          <p:cNvSpPr>
            <a:spLocks noGrp="1" noChangeArrowheads="1"/>
          </p:cNvSpPr>
          <p:nvPr>
            <p:ph type="ftr" sz="quarter" idx="3"/>
          </p:nvPr>
        </p:nvSpPr>
        <p:spPr bwMode="auto">
          <a:xfrm>
            <a:off x="2235200" y="6324601"/>
            <a:ext cx="80264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00" b="1">
                <a:latin typeface="Times New Roman MT Extra Bold" pitchFamily="18" charset="0"/>
              </a:defRPr>
            </a:lvl1pPr>
          </a:lstStyle>
          <a:p>
            <a:pPr>
              <a:defRPr/>
            </a:pPr>
            <a:r>
              <a:rPr lang="en-US"/>
              <a:t>Perspectives From the Future Leaders Institute</a:t>
            </a:r>
          </a:p>
        </p:txBody>
      </p:sp>
      <p:sp>
        <p:nvSpPr>
          <p:cNvPr id="35846" name="Rectangle 6">
            <a:extLst>
              <a:ext uri="{FF2B5EF4-FFF2-40B4-BE49-F238E27FC236}">
                <a16:creationId xmlns:a16="http://schemas.microsoft.com/office/drawing/2014/main" id="{F060931D-A1BA-CBEB-D367-BE8121F7BDD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DD9C41-7DC3-428E-803D-74E8B10B41EB}" type="slidenum">
              <a:rPr lang="en-US" altLang="en-US"/>
              <a:pPr>
                <a:defRPr/>
              </a:pPr>
              <a:t>‹#›</a:t>
            </a:fld>
            <a:endParaRPr lang="en-US" altLang="en-US" dirty="0"/>
          </a:p>
        </p:txBody>
      </p:sp>
      <p:pic>
        <p:nvPicPr>
          <p:cNvPr id="2055" name="Picture 7">
            <a:extLst>
              <a:ext uri="{FF2B5EF4-FFF2-40B4-BE49-F238E27FC236}">
                <a16:creationId xmlns:a16="http://schemas.microsoft.com/office/drawing/2014/main" id="{04696D2F-8E24-E79D-C704-FA22DA202F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228600"/>
            <a:ext cx="9080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586088"/>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y.assp.org/nc__upcomingevents?_ga=2.103159168.1894223304.1727280233-1609727115.1725551229"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hyperlink" Target="http://business-ethics.com/" TargetMode="Externa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s://teams.microsoft.com/l/meetup-join/19%3ameeting_MzJjNzg3NzAtZGU1OC00NzNiLWE1YjMtYzA5MWI4ODEyMDVh%40thread.v2/0?context=%7b%22Tid%22%3a%22608ac2ea-8edf-4f00-b054-370d08dfa72d%22%2c%22Oid%22%3a%221598cee9-2ecd-4c28-8080-33909eb67f75%22%7d"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hyperlink" Target="http://www.abih.org/sites/default/files/downloads/ABIHCodeofEthics.pdf" TargetMode="Externa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B2D7B26-1263-4FE8-84E3-71499DFA0047}"/>
              </a:ext>
            </a:extLst>
          </p:cNvPr>
          <p:cNvPicPr>
            <a:picLocks noChangeAspect="1"/>
          </p:cNvPicPr>
          <p:nvPr/>
        </p:nvPicPr>
        <p:blipFill rotWithShape="1">
          <a:blip r:embed="rId3">
            <a:extLst>
              <a:ext uri="{28A0092B-C50C-407E-A947-70E740481C1C}">
                <a14:useLocalDpi xmlns:a14="http://schemas.microsoft.com/office/drawing/2010/main" val="0"/>
              </a:ext>
            </a:extLst>
          </a:blip>
          <a:srcRect l="14482" r="14393" b="15292"/>
          <a:stretch/>
        </p:blipFill>
        <p:spPr>
          <a:xfrm>
            <a:off x="1143013" y="328288"/>
            <a:ext cx="9905974" cy="4711545"/>
          </a:xfrm>
          <a:prstGeom prst="rect">
            <a:avLst/>
          </a:prstGeom>
        </p:spPr>
      </p:pic>
      <p:sp>
        <p:nvSpPr>
          <p:cNvPr id="4" name="TextBox 3">
            <a:extLst>
              <a:ext uri="{FF2B5EF4-FFF2-40B4-BE49-F238E27FC236}">
                <a16:creationId xmlns:a16="http://schemas.microsoft.com/office/drawing/2014/main" id="{B1332311-5577-43AE-B4DF-5847CBFA0AF7}"/>
              </a:ext>
            </a:extLst>
          </p:cNvPr>
          <p:cNvSpPr txBox="1"/>
          <p:nvPr/>
        </p:nvSpPr>
        <p:spPr>
          <a:xfrm>
            <a:off x="3578942" y="5770935"/>
            <a:ext cx="5034116" cy="830997"/>
          </a:xfrm>
          <a:prstGeom prst="rect">
            <a:avLst/>
          </a:prstGeom>
          <a:noFill/>
        </p:spPr>
        <p:txBody>
          <a:bodyPr wrap="square" rtlCol="0">
            <a:spAutoFit/>
          </a:bodyPr>
          <a:lstStyle/>
          <a:p>
            <a:pPr algn="ctr"/>
            <a:r>
              <a:rPr lang="en-US" sz="2400" b="1" dirty="0">
                <a:solidFill>
                  <a:srgbClr val="006435"/>
                </a:solidFill>
              </a:rPr>
              <a:t>Monthly Chapter Meeting</a:t>
            </a:r>
          </a:p>
          <a:p>
            <a:pPr algn="ctr"/>
            <a:r>
              <a:rPr lang="en-US" sz="2400" b="1" dirty="0">
                <a:solidFill>
                  <a:srgbClr val="006435"/>
                </a:solidFill>
              </a:rPr>
              <a:t>Thursday, September 26, 2024</a:t>
            </a:r>
            <a:endParaRPr lang="en-US" sz="2000" b="1" dirty="0">
              <a:solidFill>
                <a:srgbClr val="006435"/>
              </a:solidFill>
            </a:endParaRPr>
          </a:p>
        </p:txBody>
      </p:sp>
      <p:sp>
        <p:nvSpPr>
          <p:cNvPr id="5" name="Rectangle 4">
            <a:extLst>
              <a:ext uri="{FF2B5EF4-FFF2-40B4-BE49-F238E27FC236}">
                <a16:creationId xmlns:a16="http://schemas.microsoft.com/office/drawing/2014/main" id="{3FBC5902-C643-4961-B434-34110E696F0E}"/>
              </a:ext>
            </a:extLst>
          </p:cNvPr>
          <p:cNvSpPr/>
          <p:nvPr/>
        </p:nvSpPr>
        <p:spPr>
          <a:xfrm>
            <a:off x="3937590" y="5048780"/>
            <a:ext cx="4316819" cy="54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Narrow" panose="020B0606020202030204" pitchFamily="34" charset="0"/>
                <a:cs typeface="Aparajita" panose="020B0502040204020203" pitchFamily="18" charset="0"/>
              </a:rPr>
              <a:t>East Tennessee Chapter</a:t>
            </a:r>
          </a:p>
        </p:txBody>
      </p:sp>
    </p:spTree>
    <p:extLst>
      <p:ext uri="{BB962C8B-B14F-4D97-AF65-F5344CB8AC3E}">
        <p14:creationId xmlns:p14="http://schemas.microsoft.com/office/powerpoint/2010/main" val="4166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3849-C651-B653-E995-7F7262CEBC56}"/>
              </a:ext>
            </a:extLst>
          </p:cNvPr>
          <p:cNvSpPr>
            <a:spLocks noGrp="1"/>
          </p:cNvSpPr>
          <p:nvPr>
            <p:ph type="title" idx="4294967295"/>
          </p:nvPr>
        </p:nvSpPr>
        <p:spPr>
          <a:xfrm>
            <a:off x="673768" y="344488"/>
            <a:ext cx="9421145" cy="722312"/>
          </a:xfrm>
        </p:spPr>
        <p:txBody>
          <a:bodyPr/>
          <a:lstStyle/>
          <a:p>
            <a:pPr eaLnBrk="1" fontAlgn="auto" hangingPunct="1">
              <a:spcAft>
                <a:spcPts val="0"/>
              </a:spcAft>
              <a:defRPr/>
            </a:pPr>
            <a:r>
              <a:rPr lang="en-US" b="1" kern="1200" dirty="0">
                <a:ln w="6350">
                  <a:noFill/>
                </a:ln>
                <a:solidFill>
                  <a:srgbClr val="FF0000"/>
                </a:solidFill>
                <a:latin typeface="Arial" panose="020B0604020202020204" pitchFamily="34" charset="0"/>
                <a:cs typeface="Arial" panose="020B0604020202020204" pitchFamily="34" charset="0"/>
              </a:rPr>
              <a:t>Why Are We Here?</a:t>
            </a:r>
          </a:p>
        </p:txBody>
      </p:sp>
      <p:sp>
        <p:nvSpPr>
          <p:cNvPr id="8195" name="Content Placeholder 2">
            <a:extLst>
              <a:ext uri="{FF2B5EF4-FFF2-40B4-BE49-F238E27FC236}">
                <a16:creationId xmlns:a16="http://schemas.microsoft.com/office/drawing/2014/main" id="{C13F1CC3-35BA-5190-DF41-497B6DC942B1}"/>
              </a:ext>
            </a:extLst>
          </p:cNvPr>
          <p:cNvSpPr>
            <a:spLocks noGrp="1"/>
          </p:cNvSpPr>
          <p:nvPr>
            <p:ph idx="4294967295"/>
          </p:nvPr>
        </p:nvSpPr>
        <p:spPr>
          <a:xfrm>
            <a:off x="673768" y="1447800"/>
            <a:ext cx="9236995" cy="3276600"/>
          </a:xfrm>
        </p:spPr>
        <p:txBody>
          <a:bodyPr/>
          <a:lstStyle/>
          <a:p>
            <a:pPr eaLnBrk="1" hangingPunct="1">
              <a:buClr>
                <a:srgbClr val="FF0000"/>
              </a:buClr>
              <a:defRPr/>
            </a:pPr>
            <a:r>
              <a:rPr lang="en-US" altLang="en-US" sz="2800" dirty="0">
                <a:solidFill>
                  <a:schemeClr val="bg1"/>
                </a:solidFill>
                <a:latin typeface="Arial" panose="020B0604020202020204" pitchFamily="34" charset="0"/>
                <a:cs typeface="Arial" panose="020B0604020202020204" pitchFamily="34" charset="0"/>
              </a:rPr>
              <a:t>“The single largest problem in ethics is the </a:t>
            </a:r>
            <a:r>
              <a:rPr lang="en-US" altLang="en-US" sz="2800" b="1" u="sng" dirty="0">
                <a:solidFill>
                  <a:schemeClr val="bg1"/>
                </a:solidFill>
                <a:latin typeface="Arial" panose="020B0604020202020204" pitchFamily="34" charset="0"/>
                <a:cs typeface="Arial" panose="020B0604020202020204" pitchFamily="34" charset="0"/>
              </a:rPr>
              <a:t>inability to recognize</a:t>
            </a:r>
            <a:r>
              <a:rPr lang="en-US" altLang="en-US" sz="2800" dirty="0">
                <a:solidFill>
                  <a:schemeClr val="bg1"/>
                </a:solidFill>
                <a:latin typeface="Arial" panose="020B0604020202020204" pitchFamily="34" charset="0"/>
                <a:cs typeface="Arial" panose="020B0604020202020204" pitchFamily="34" charset="0"/>
              </a:rPr>
              <a:t> ethical issues”</a:t>
            </a:r>
            <a:br>
              <a:rPr lang="en-US" altLang="en-US" sz="2800" dirty="0">
                <a:solidFill>
                  <a:schemeClr val="bg1"/>
                </a:solidFill>
                <a:latin typeface="Arial" panose="020B0604020202020204" pitchFamily="34" charset="0"/>
                <a:cs typeface="Arial" panose="020B0604020202020204" pitchFamily="34" charset="0"/>
              </a:rPr>
            </a:br>
            <a:r>
              <a:rPr lang="en-US" altLang="en-US" sz="2800" dirty="0">
                <a:solidFill>
                  <a:schemeClr val="bg1"/>
                </a:solidFill>
                <a:latin typeface="Arial" panose="020B0604020202020204" pitchFamily="34" charset="0"/>
                <a:cs typeface="Arial" panose="020B0604020202020204" pitchFamily="34" charset="0"/>
              </a:rPr>
              <a:t>Rushworth M. Kidder, Ethicist</a:t>
            </a:r>
            <a:br>
              <a:rPr lang="en-US" altLang="en-US" sz="2800" dirty="0">
                <a:solidFill>
                  <a:schemeClr val="bg1"/>
                </a:solidFill>
                <a:latin typeface="Arial" panose="020B0604020202020204" pitchFamily="34" charset="0"/>
                <a:cs typeface="Arial" panose="020B0604020202020204" pitchFamily="34" charset="0"/>
              </a:rPr>
            </a:br>
            <a:r>
              <a:rPr lang="en-US" altLang="en-US" sz="2800" dirty="0">
                <a:solidFill>
                  <a:schemeClr val="bg1"/>
                </a:solidFill>
                <a:latin typeface="Arial" panose="020B0604020202020204" pitchFamily="34" charset="0"/>
                <a:cs typeface="Arial" panose="020B0604020202020204" pitchFamily="34" charset="0"/>
              </a:rPr>
              <a:t>Association Management – October 1999</a:t>
            </a:r>
          </a:p>
          <a:p>
            <a:pPr eaLnBrk="1" hangingPunct="1">
              <a:buClr>
                <a:srgbClr val="FF0000"/>
              </a:buClr>
              <a:buFont typeface="Wingdings 2" panose="05020102010507070707" pitchFamily="18" charset="2"/>
              <a:buNone/>
              <a:defRPr/>
            </a:pPr>
            <a:endParaRPr lang="en-US" altLang="en-US" sz="2800" dirty="0">
              <a:solidFill>
                <a:schemeClr val="bg1"/>
              </a:solidFill>
            </a:endParaRPr>
          </a:p>
          <a:p>
            <a:pPr eaLnBrk="1" hangingPunct="1">
              <a:buClr>
                <a:srgbClr val="FF0000"/>
              </a:buClr>
              <a:defRPr/>
            </a:pPr>
            <a:r>
              <a:rPr lang="en-US" altLang="en-US" sz="2800" dirty="0">
                <a:solidFill>
                  <a:schemeClr val="bg1"/>
                </a:solidFill>
                <a:latin typeface="Arial" panose="020B0604020202020204" pitchFamily="34" charset="0"/>
                <a:cs typeface="Arial" panose="020B0604020202020204" pitchFamily="34" charset="0"/>
              </a:rPr>
              <a:t>BCSP Educational Requirement</a:t>
            </a:r>
          </a:p>
          <a:p>
            <a:pPr marL="0" indent="0" eaLnBrk="1" hangingPunct="1">
              <a:buClr>
                <a:srgbClr val="FF0000"/>
              </a:buClr>
              <a:buNone/>
              <a:defRPr/>
            </a:pPr>
            <a:endParaRPr lang="en-US" altLang="en-US" sz="2800" dirty="0">
              <a:solidFill>
                <a:schemeClr val="bg1"/>
              </a:solidFill>
              <a:latin typeface="Arial" panose="020B0604020202020204" pitchFamily="34" charset="0"/>
              <a:cs typeface="Arial" panose="020B0604020202020204" pitchFamily="34" charset="0"/>
            </a:endParaRPr>
          </a:p>
          <a:p>
            <a:pPr marL="0" indent="0" eaLnBrk="1" hangingPunct="1">
              <a:buClr>
                <a:srgbClr val="FF0000"/>
              </a:buClr>
              <a:buNone/>
              <a:defRPr/>
            </a:pPr>
            <a:endParaRPr lang="en-US" altLang="en-US" sz="2400" dirty="0">
              <a:solidFill>
                <a:schemeClr val="bg1"/>
              </a:solidFill>
              <a:latin typeface="Arial" panose="020B0604020202020204" pitchFamily="34" charset="0"/>
              <a:cs typeface="Arial" panose="020B0604020202020204" pitchFamily="34" charset="0"/>
            </a:endParaRPr>
          </a:p>
        </p:txBody>
      </p:sp>
      <p:pic>
        <p:nvPicPr>
          <p:cNvPr id="47108" name="Picture 4" descr="MP900341884[1]">
            <a:extLst>
              <a:ext uri="{FF2B5EF4-FFF2-40B4-BE49-F238E27FC236}">
                <a16:creationId xmlns:a16="http://schemas.microsoft.com/office/drawing/2014/main" id="{65203E34-469B-996A-C979-DEE8E3053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514725"/>
            <a:ext cx="38100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3">
            <a:extLst>
              <a:ext uri="{FF2B5EF4-FFF2-40B4-BE49-F238E27FC236}">
                <a16:creationId xmlns:a16="http://schemas.microsoft.com/office/drawing/2014/main" id="{5AAA0720-A085-EC04-327E-2D888B00A708}"/>
              </a:ext>
            </a:extLst>
          </p:cNvPr>
          <p:cNvSpPr txBox="1">
            <a:spLocks noChangeArrowheads="1"/>
          </p:cNvSpPr>
          <p:nvPr/>
        </p:nvSpPr>
        <p:spPr bwMode="auto">
          <a:xfrm>
            <a:off x="885524" y="5334000"/>
            <a:ext cx="71916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None/>
            </a:pPr>
            <a:r>
              <a:rPr lang="en-US" altLang="en-US" sz="2000" dirty="0">
                <a:solidFill>
                  <a:srgbClr val="000000"/>
                </a:solidFill>
                <a:latin typeface="Times New Roman" panose="02020603050405020304" pitchFamily="18" charset="0"/>
              </a:rPr>
              <a:t>Ethical issues are a messy business.  Trying to get a firm grip on them is like holding a handful of sand and see it trickle through your fingers.”</a:t>
            </a:r>
            <a:r>
              <a:rPr lang="en-US" altLang="en-US" sz="2000" dirty="0">
                <a:solidFill>
                  <a:srgbClr val="F8F8F8"/>
                </a:solidFill>
                <a:latin typeface="Times New Roman" panose="02020603050405020304" pitchFamily="18" charset="0"/>
              </a:rPr>
              <a:t> </a:t>
            </a:r>
          </a:p>
          <a:p>
            <a:pPr eaLnBrk="0" fontAlgn="base" hangingPunct="0">
              <a:spcBef>
                <a:spcPct val="0"/>
              </a:spcBef>
              <a:spcAft>
                <a:spcPct val="0"/>
              </a:spcAft>
              <a:buClrTx/>
              <a:buNone/>
            </a:pPr>
            <a:r>
              <a:rPr lang="en-US" altLang="en-US" sz="2000" dirty="0">
                <a:solidFill>
                  <a:srgbClr val="000000"/>
                </a:solidFill>
                <a:latin typeface="Times New Roman" panose="02020603050405020304" pitchFamily="18" charset="0"/>
              </a:rPr>
              <a:t>		Anja </a:t>
            </a:r>
            <a:r>
              <a:rPr lang="en-US" altLang="en-US" sz="2000" dirty="0" err="1">
                <a:solidFill>
                  <a:srgbClr val="000000"/>
                </a:solidFill>
                <a:latin typeface="Times New Roman" panose="02020603050405020304" pitchFamily="18" charset="0"/>
              </a:rPr>
              <a:t>Steinbauer</a:t>
            </a:r>
            <a:r>
              <a:rPr lang="en-US" altLang="en-US" sz="2000" dirty="0">
                <a:solidFill>
                  <a:srgbClr val="000000"/>
                </a:solidFill>
                <a:latin typeface="Times New Roman" panose="02020603050405020304" pitchFamily="18" charset="0"/>
              </a:rPr>
              <a:t> (2000), Philosophy Now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B6D723-FC34-A500-4A45-57DCB5A14BCF}"/>
              </a:ext>
            </a:extLst>
          </p:cNvPr>
          <p:cNvSpPr>
            <a:spLocks noGrp="1" noChangeArrowheads="1"/>
          </p:cNvSpPr>
          <p:nvPr>
            <p:ph type="title"/>
          </p:nvPr>
        </p:nvSpPr>
        <p:spPr>
          <a:xfrm>
            <a:off x="1026728" y="381000"/>
            <a:ext cx="8955472" cy="762000"/>
          </a:xfrm>
        </p:spPr>
        <p:txBody>
          <a:bodyPr/>
          <a:lstStyle/>
          <a:p>
            <a:r>
              <a:rPr lang="en-US" altLang="en-US" b="1">
                <a:latin typeface="Arial" panose="020B0604020202020204" pitchFamily="34" charset="0"/>
                <a:cs typeface="Arial" panose="020B0604020202020204" pitchFamily="34" charset="0"/>
              </a:rPr>
              <a:t>Objectives for today...</a:t>
            </a:r>
          </a:p>
        </p:txBody>
      </p:sp>
      <p:sp>
        <p:nvSpPr>
          <p:cNvPr id="17411" name="Rectangle 3">
            <a:extLst>
              <a:ext uri="{FF2B5EF4-FFF2-40B4-BE49-F238E27FC236}">
                <a16:creationId xmlns:a16="http://schemas.microsoft.com/office/drawing/2014/main" id="{5B7C362F-08F0-011E-8821-E8FA22E182DD}"/>
              </a:ext>
            </a:extLst>
          </p:cNvPr>
          <p:cNvSpPr>
            <a:spLocks noGrp="1" noChangeArrowheads="1"/>
          </p:cNvSpPr>
          <p:nvPr>
            <p:ph type="body" idx="1"/>
          </p:nvPr>
        </p:nvSpPr>
        <p:spPr>
          <a:xfrm>
            <a:off x="1029903" y="1371600"/>
            <a:ext cx="8955472" cy="4191000"/>
          </a:xfrm>
        </p:spPr>
        <p:txBody>
          <a:bodyPr/>
          <a:lstStyle/>
          <a:p>
            <a:pPr>
              <a:lnSpc>
                <a:spcPct val="90000"/>
              </a:lnSpc>
              <a:buClr>
                <a:srgbClr val="FF0000"/>
              </a:buClr>
              <a:defRPr/>
            </a:pPr>
            <a:r>
              <a:rPr lang="en-US" altLang="en-US" sz="2400" dirty="0">
                <a:latin typeface="Arial" panose="020B0604020202020204" pitchFamily="34" charset="0"/>
                <a:cs typeface="Arial" panose="020B0604020202020204" pitchFamily="34" charset="0"/>
              </a:rPr>
              <a:t>Consider the basic nature of what we call ‘ethics’</a:t>
            </a:r>
          </a:p>
          <a:p>
            <a:pPr>
              <a:lnSpc>
                <a:spcPct val="90000"/>
              </a:lnSpc>
              <a:buClr>
                <a:srgbClr val="FF0000"/>
              </a:buClr>
              <a:defRPr/>
            </a:pPr>
            <a:endParaRPr lang="en-US" altLang="en-US" sz="2400" dirty="0">
              <a:latin typeface="Arial" panose="020B0604020202020204" pitchFamily="34" charset="0"/>
              <a:cs typeface="Arial" panose="020B0604020202020204" pitchFamily="34" charset="0"/>
            </a:endParaRPr>
          </a:p>
          <a:p>
            <a:pPr>
              <a:lnSpc>
                <a:spcPct val="90000"/>
              </a:lnSpc>
              <a:buClr>
                <a:srgbClr val="FF0000"/>
              </a:buClr>
              <a:defRPr/>
            </a:pPr>
            <a:r>
              <a:rPr lang="en-US" altLang="en-US" sz="2400" dirty="0">
                <a:latin typeface="Arial" panose="020B0604020202020204" pitchFamily="34" charset="0"/>
                <a:cs typeface="Arial" panose="020B0604020202020204" pitchFamily="34" charset="0"/>
              </a:rPr>
              <a:t>Provide greater awareness of the importance &amp; benefits of ethical behavior for us in our profession.</a:t>
            </a:r>
          </a:p>
          <a:p>
            <a:pPr marL="0" indent="0">
              <a:lnSpc>
                <a:spcPct val="90000"/>
              </a:lnSpc>
              <a:buClr>
                <a:srgbClr val="FF0000"/>
              </a:buClr>
              <a:buNone/>
              <a:defRPr/>
            </a:pPr>
            <a:r>
              <a:rPr lang="en-US" altLang="en-US" sz="2400" dirty="0">
                <a:latin typeface="Arial" panose="020B0604020202020204" pitchFamily="34" charset="0"/>
                <a:cs typeface="Arial" panose="020B0604020202020204" pitchFamily="34" charset="0"/>
              </a:rPr>
              <a:t> </a:t>
            </a:r>
          </a:p>
          <a:p>
            <a:pPr>
              <a:lnSpc>
                <a:spcPct val="90000"/>
              </a:lnSpc>
              <a:buClr>
                <a:srgbClr val="FF0000"/>
              </a:buClr>
              <a:defRPr/>
            </a:pPr>
            <a:r>
              <a:rPr lang="en-US" altLang="en-US" sz="2400" dirty="0">
                <a:latin typeface="Arial" panose="020B0604020202020204" pitchFamily="34" charset="0"/>
                <a:cs typeface="Arial" panose="020B0604020202020204" pitchFamily="34" charset="0"/>
              </a:rPr>
              <a:t>Encourage you </a:t>
            </a:r>
            <a:r>
              <a:rPr lang="en-US" altLang="en-US" sz="2400" u="sng" dirty="0">
                <a:latin typeface="Arial" panose="020B0604020202020204" pitchFamily="34" charset="0"/>
                <a:cs typeface="Arial" panose="020B0604020202020204" pitchFamily="34" charset="0"/>
              </a:rPr>
              <a:t>to</a:t>
            </a:r>
            <a:r>
              <a:rPr lang="en-US" altLang="en-US" sz="2400" dirty="0">
                <a:latin typeface="Arial" panose="020B0604020202020204" pitchFamily="34" charset="0"/>
                <a:cs typeface="Arial" panose="020B0604020202020204" pitchFamily="34" charset="0"/>
              </a:rPr>
              <a:t> (and </a:t>
            </a:r>
            <a:r>
              <a:rPr lang="en-US" altLang="en-US" sz="2400" u="sng" dirty="0">
                <a:latin typeface="Arial" panose="020B0604020202020204" pitchFamily="34" charset="0"/>
                <a:cs typeface="Arial" panose="020B0604020202020204" pitchFamily="34" charset="0"/>
              </a:rPr>
              <a:t>how to)</a:t>
            </a:r>
            <a:r>
              <a:rPr lang="en-US" altLang="en-US" sz="2400" dirty="0">
                <a:latin typeface="Arial" panose="020B0604020202020204" pitchFamily="34" charset="0"/>
                <a:cs typeface="Arial" panose="020B0604020202020204" pitchFamily="34" charset="0"/>
              </a:rPr>
              <a:t> think through ethical dilemmas before acting.</a:t>
            </a:r>
          </a:p>
          <a:p>
            <a:pPr>
              <a:lnSpc>
                <a:spcPct val="90000"/>
              </a:lnSpc>
              <a:buClr>
                <a:srgbClr val="FF0000"/>
              </a:buClr>
              <a:defRPr/>
            </a:pPr>
            <a:endParaRPr lang="en-US" altLang="en-US" sz="2400" dirty="0">
              <a:latin typeface="Arial" panose="020B0604020202020204" pitchFamily="34" charset="0"/>
              <a:cs typeface="Arial" panose="020B0604020202020204" pitchFamily="34" charset="0"/>
            </a:endParaRPr>
          </a:p>
          <a:p>
            <a:pPr>
              <a:lnSpc>
                <a:spcPct val="90000"/>
              </a:lnSpc>
              <a:buClr>
                <a:srgbClr val="FF0000"/>
              </a:buClr>
              <a:defRPr/>
            </a:pPr>
            <a:r>
              <a:rPr lang="en-US" altLang="en-US" sz="2400" dirty="0">
                <a:latin typeface="Arial" panose="020B0604020202020204" pitchFamily="34" charset="0"/>
                <a:cs typeface="Arial" panose="020B0604020202020204" pitchFamily="34" charset="0"/>
              </a:rPr>
              <a:t>Review some of the tools available to help guide you through the decision-making process.</a:t>
            </a:r>
          </a:p>
          <a:p>
            <a:pPr>
              <a:lnSpc>
                <a:spcPct val="90000"/>
              </a:lnSpc>
              <a:buClr>
                <a:srgbClr val="FF0000"/>
              </a:buClr>
              <a:defRPr/>
            </a:pPr>
            <a:endParaRPr lang="en-US" altLang="en-US" sz="2400" dirty="0">
              <a:latin typeface="Arial" panose="020B0604020202020204" pitchFamily="34" charset="0"/>
              <a:cs typeface="Arial" panose="020B0604020202020204" pitchFamily="34" charset="0"/>
            </a:endParaRPr>
          </a:p>
          <a:p>
            <a:pPr>
              <a:lnSpc>
                <a:spcPct val="90000"/>
              </a:lnSpc>
              <a:buClr>
                <a:srgbClr val="FF0000"/>
              </a:buClr>
              <a:defRPr/>
            </a:pPr>
            <a:r>
              <a:rPr lang="en-US" altLang="en-US" sz="2400" dirty="0">
                <a:latin typeface="Arial" panose="020B0604020202020204" pitchFamily="34" charset="0"/>
                <a:cs typeface="Arial" panose="020B0604020202020204" pitchFamily="34" charset="0"/>
              </a:rPr>
              <a:t>Explore how your decisions impact others and the profession.</a:t>
            </a:r>
          </a:p>
          <a:p>
            <a:pPr>
              <a:lnSpc>
                <a:spcPct val="90000"/>
              </a:lnSpc>
              <a:buClr>
                <a:srgbClr val="FF0000"/>
              </a:buClr>
              <a:defRPr/>
            </a:pPr>
            <a:endParaRPr lang="en-US" altLang="en-US" sz="2400" dirty="0">
              <a:latin typeface="Arial" panose="020B0604020202020204" pitchFamily="34" charset="0"/>
              <a:cs typeface="Arial" panose="020B0604020202020204" pitchFamily="34" charset="0"/>
            </a:endParaRPr>
          </a:p>
          <a:p>
            <a:pPr>
              <a:lnSpc>
                <a:spcPct val="90000"/>
              </a:lnSpc>
              <a:buClr>
                <a:srgbClr val="FF0000"/>
              </a:buClr>
              <a:defRP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79038E34-D88E-EE8C-453E-7F9C2DC8FCB4}"/>
              </a:ext>
            </a:extLst>
          </p:cNvPr>
          <p:cNvSpPr txBox="1">
            <a:spLocks noChangeArrowheads="1"/>
          </p:cNvSpPr>
          <p:nvPr/>
        </p:nvSpPr>
        <p:spPr bwMode="auto">
          <a:xfrm>
            <a:off x="981777" y="685801"/>
            <a:ext cx="333146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fontAlgn="base">
              <a:spcBef>
                <a:spcPct val="50000"/>
              </a:spcBef>
              <a:spcAft>
                <a:spcPct val="0"/>
              </a:spcAft>
              <a:buClrTx/>
              <a:buNone/>
            </a:pPr>
            <a:r>
              <a:rPr lang="en-US" altLang="en-US" sz="3600" b="1">
                <a:solidFill>
                  <a:srgbClr val="000000"/>
                </a:solidFill>
                <a:latin typeface="Arial" panose="020B0604020202020204" pitchFamily="34" charset="0"/>
              </a:rPr>
              <a:t>Ethics</a:t>
            </a:r>
          </a:p>
        </p:txBody>
      </p:sp>
      <p:sp>
        <p:nvSpPr>
          <p:cNvPr id="50179" name="Text Box 3">
            <a:extLst>
              <a:ext uri="{FF2B5EF4-FFF2-40B4-BE49-F238E27FC236}">
                <a16:creationId xmlns:a16="http://schemas.microsoft.com/office/drawing/2014/main" id="{218CE584-9979-735D-FF1B-87A98C0F24D9}"/>
              </a:ext>
            </a:extLst>
          </p:cNvPr>
          <p:cNvSpPr txBox="1">
            <a:spLocks noChangeArrowheads="1"/>
          </p:cNvSpPr>
          <p:nvPr/>
        </p:nvSpPr>
        <p:spPr bwMode="auto">
          <a:xfrm>
            <a:off x="981777" y="1676401"/>
            <a:ext cx="101546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fontAlgn="base">
              <a:spcBef>
                <a:spcPct val="50000"/>
              </a:spcBef>
              <a:spcAft>
                <a:spcPct val="0"/>
              </a:spcAft>
              <a:buClrTx/>
              <a:buNone/>
            </a:pPr>
            <a:r>
              <a:rPr lang="en-US" altLang="en-US" sz="2800" b="1" dirty="0">
                <a:solidFill>
                  <a:srgbClr val="000000"/>
                </a:solidFill>
                <a:latin typeface="Arial" panose="020B0604020202020204" pitchFamily="34" charset="0"/>
                <a:cs typeface="Arial" panose="020B0604020202020204" pitchFamily="34" charset="0"/>
              </a:rPr>
              <a:t>The embodiment of those values that the person or organization feels are important… and spell our proper conduct and appropriate action.</a:t>
            </a:r>
          </a:p>
          <a:p>
            <a:pPr fontAlgn="base">
              <a:spcBef>
                <a:spcPct val="50000"/>
              </a:spcBef>
              <a:spcAft>
                <a:spcPct val="0"/>
              </a:spcAft>
              <a:buClrTx/>
              <a:buNone/>
            </a:pPr>
            <a:r>
              <a:rPr lang="en-US" altLang="en-US" sz="2400" i="1" dirty="0">
                <a:solidFill>
                  <a:srgbClr val="000000"/>
                </a:solidFill>
                <a:latin typeface="Arial" panose="020B0604020202020204" pitchFamily="34" charset="0"/>
                <a:cs typeface="Arial" panose="020B0604020202020204" pitchFamily="34" charset="0"/>
              </a:rPr>
              <a:t>					- Merriam Webster</a:t>
            </a:r>
            <a:endParaRPr lang="en-US" altLang="en-US" sz="2800" b="1" i="1" dirty="0">
              <a:solidFill>
                <a:srgbClr val="000000"/>
              </a:solidFill>
              <a:latin typeface="Arial" panose="020B0604020202020204" pitchFamily="34" charset="0"/>
              <a:cs typeface="Arial" panose="020B0604020202020204" pitchFamily="34" charset="0"/>
            </a:endParaRPr>
          </a:p>
        </p:txBody>
      </p:sp>
      <p:sp>
        <p:nvSpPr>
          <p:cNvPr id="50180" name="Subtitle 4">
            <a:extLst>
              <a:ext uri="{FF2B5EF4-FFF2-40B4-BE49-F238E27FC236}">
                <a16:creationId xmlns:a16="http://schemas.microsoft.com/office/drawing/2014/main" id="{3D69736F-1724-BA4E-E598-C15A2133B393}"/>
              </a:ext>
            </a:extLst>
          </p:cNvPr>
          <p:cNvSpPr txBox="1">
            <a:spLocks/>
          </p:cNvSpPr>
          <p:nvPr/>
        </p:nvSpPr>
        <p:spPr bwMode="auto">
          <a:xfrm>
            <a:off x="981777" y="4876800"/>
            <a:ext cx="1057816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Aft>
                <a:spcPct val="0"/>
              </a:spcAft>
              <a:buClr>
                <a:srgbClr val="FF6600"/>
              </a:buClr>
              <a:buNone/>
            </a:pPr>
            <a:r>
              <a:rPr lang="en-US" altLang="en-US" sz="3600" b="1" dirty="0">
                <a:solidFill>
                  <a:srgbClr val="000090"/>
                </a:solidFill>
                <a:latin typeface="Arial" panose="020B0604020202020204" pitchFamily="34" charset="0"/>
                <a:ea typeface="MS PGothic" panose="020B0600070205080204" pitchFamily="34" charset="-128"/>
                <a:cs typeface="Arial" panose="020B0604020202020204" pitchFamily="34" charset="0"/>
              </a:rPr>
              <a:t>“Human beings are ethical animals.”</a:t>
            </a:r>
          </a:p>
          <a:p>
            <a:pPr eaLnBrk="0" fontAlgn="base" hangingPunct="0">
              <a:spcAft>
                <a:spcPct val="0"/>
              </a:spcAft>
              <a:buClr>
                <a:srgbClr val="FF6600"/>
              </a:buClr>
              <a:buNone/>
            </a:pPr>
            <a:r>
              <a:rPr lang="en-US" altLang="en-US" sz="2400" dirty="0">
                <a:solidFill>
                  <a:srgbClr val="000000"/>
                </a:solidFill>
                <a:latin typeface="Arial" panose="020B0604020202020204" pitchFamily="34" charset="0"/>
                <a:ea typeface="MS PGothic" panose="020B0600070205080204" pitchFamily="34" charset="-128"/>
                <a:cs typeface="Arial" panose="020B0604020202020204" pitchFamily="34" charset="0"/>
              </a:rPr>
              <a:t>Simon Blackburn, Ethics: A Very Short Introduction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6862DF9C-D1C9-2C91-54C0-6CF9E9104818}"/>
              </a:ext>
            </a:extLst>
          </p:cNvPr>
          <p:cNvSpPr txBox="1">
            <a:spLocks noChangeArrowheads="1"/>
          </p:cNvSpPr>
          <p:nvPr/>
        </p:nvSpPr>
        <p:spPr bwMode="auto">
          <a:xfrm>
            <a:off x="952901" y="646113"/>
            <a:ext cx="857209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Aft>
                <a:spcPct val="0"/>
              </a:spcAft>
              <a:buClr>
                <a:srgbClr val="FF6600"/>
              </a:buClr>
              <a:buNone/>
            </a:pPr>
            <a:r>
              <a:rPr lang="en-US" altLang="en-US" sz="3600" b="1" dirty="0">
                <a:solidFill>
                  <a:srgbClr val="000000"/>
                </a:solidFill>
                <a:latin typeface="Arial" panose="020B0604020202020204" pitchFamily="34" charset="0"/>
                <a:cs typeface="Arial" panose="020B0604020202020204" pitchFamily="34" charset="0"/>
              </a:rPr>
              <a:t>Morality and Ethics</a:t>
            </a:r>
          </a:p>
        </p:txBody>
      </p:sp>
      <p:sp>
        <p:nvSpPr>
          <p:cNvPr id="2" name="Rectangle 1">
            <a:extLst>
              <a:ext uri="{FF2B5EF4-FFF2-40B4-BE49-F238E27FC236}">
                <a16:creationId xmlns:a16="http://schemas.microsoft.com/office/drawing/2014/main" id="{0A3B6EFE-2149-70DE-CE5E-13ACFDE9E1DA}"/>
              </a:ext>
            </a:extLst>
          </p:cNvPr>
          <p:cNvSpPr/>
          <p:nvPr/>
        </p:nvSpPr>
        <p:spPr>
          <a:xfrm>
            <a:off x="952901" y="2590800"/>
            <a:ext cx="9688112" cy="2554288"/>
          </a:xfrm>
          <a:prstGeom prst="rect">
            <a:avLst/>
          </a:prstGeom>
        </p:spPr>
        <p:txBody>
          <a:bodyPr wrap="square">
            <a:spAutoFit/>
          </a:bodyPr>
          <a:lstStyle/>
          <a:p>
            <a:pPr marL="457200" indent="-457200" eaLnBrk="0" fontAlgn="base" hangingPunct="0">
              <a:spcBef>
                <a:spcPct val="0"/>
              </a:spcBef>
              <a:spcAft>
                <a:spcPct val="0"/>
              </a:spcAft>
              <a:buClr>
                <a:srgbClr val="FF0000"/>
              </a:buClr>
              <a:buFont typeface="Arial" panose="020B0604020202020204" pitchFamily="34" charset="0"/>
              <a:buChar char="•"/>
              <a:defRPr/>
            </a:pPr>
            <a:r>
              <a:rPr lang="en-US" sz="3200" dirty="0">
                <a:solidFill>
                  <a:srgbClr val="000000"/>
                </a:solidFill>
                <a:latin typeface="Arial" panose="020B0604020202020204" pitchFamily="34" charset="0"/>
                <a:cs typeface="Arial" panose="020B0604020202020204" pitchFamily="34" charset="0"/>
              </a:rPr>
              <a:t>Morality – what is right</a:t>
            </a:r>
          </a:p>
          <a:p>
            <a:pPr eaLnBrk="0" fontAlgn="base" hangingPunct="0">
              <a:spcBef>
                <a:spcPct val="0"/>
              </a:spcBef>
              <a:spcAft>
                <a:spcPct val="0"/>
              </a:spcAft>
              <a:buClr>
                <a:srgbClr val="FF0000"/>
              </a:buClr>
              <a:defRPr/>
            </a:pPr>
            <a:r>
              <a:rPr lang="en-US" sz="3200" dirty="0">
                <a:solidFill>
                  <a:srgbClr val="000000"/>
                </a:solidFill>
                <a:latin typeface="Arial" panose="020B0604020202020204" pitchFamily="34" charset="0"/>
                <a:cs typeface="Arial" panose="020B0604020202020204" pitchFamily="34" charset="0"/>
              </a:rPr>
              <a:t>Right versus Wrong (temptations)</a:t>
            </a:r>
          </a:p>
          <a:p>
            <a:pPr eaLnBrk="0" fontAlgn="base" hangingPunct="0">
              <a:spcBef>
                <a:spcPct val="0"/>
              </a:spcBef>
              <a:spcAft>
                <a:spcPct val="0"/>
              </a:spcAft>
              <a:buClr>
                <a:srgbClr val="FF0000"/>
              </a:buClr>
              <a:defRPr/>
            </a:pPr>
            <a:endParaRPr lang="en-US" sz="3200" dirty="0">
              <a:solidFill>
                <a:srgbClr val="000000"/>
              </a:solidFill>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Clr>
                <a:srgbClr val="FF0000"/>
              </a:buClr>
              <a:buFont typeface="Arial" panose="020B0604020202020204" pitchFamily="34" charset="0"/>
              <a:buChar char="•"/>
              <a:defRPr/>
            </a:pPr>
            <a:r>
              <a:rPr lang="en-US" sz="3200" dirty="0">
                <a:solidFill>
                  <a:srgbClr val="000000"/>
                </a:solidFill>
                <a:latin typeface="Arial" panose="020B0604020202020204" pitchFamily="34" charset="0"/>
                <a:cs typeface="Arial" panose="020B0604020202020204" pitchFamily="34" charset="0"/>
              </a:rPr>
              <a:t>Ethics – applied morality?</a:t>
            </a:r>
          </a:p>
          <a:p>
            <a:pPr eaLnBrk="0" fontAlgn="base" hangingPunct="0">
              <a:spcBef>
                <a:spcPct val="0"/>
              </a:spcBef>
              <a:spcAft>
                <a:spcPct val="0"/>
              </a:spcAft>
              <a:buClr>
                <a:srgbClr val="FF0000"/>
              </a:buClr>
              <a:defRPr/>
            </a:pPr>
            <a:r>
              <a:rPr lang="en-US" sz="3200" dirty="0">
                <a:solidFill>
                  <a:srgbClr val="000000"/>
                </a:solidFill>
                <a:latin typeface="Arial" panose="020B0604020202020204" pitchFamily="34" charset="0"/>
                <a:cs typeface="Arial" panose="020B0604020202020204" pitchFamily="34" charset="0"/>
              </a:rPr>
              <a:t>Right versus Right (dilemmas)</a:t>
            </a:r>
          </a:p>
        </p:txBody>
      </p:sp>
      <p:sp>
        <p:nvSpPr>
          <p:cNvPr id="51204" name="Rectangle 3">
            <a:extLst>
              <a:ext uri="{FF2B5EF4-FFF2-40B4-BE49-F238E27FC236}">
                <a16:creationId xmlns:a16="http://schemas.microsoft.com/office/drawing/2014/main" id="{0CFC49AC-ADDB-22E5-1EE5-069A3275F288}"/>
              </a:ext>
            </a:extLst>
          </p:cNvPr>
          <p:cNvSpPr>
            <a:spLocks noChangeArrowheads="1"/>
          </p:cNvSpPr>
          <p:nvPr/>
        </p:nvSpPr>
        <p:spPr bwMode="auto">
          <a:xfrm>
            <a:off x="2667000" y="5837239"/>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None/>
            </a:pPr>
            <a:r>
              <a:rPr lang="en-US" altLang="en-US" sz="4000" i="1">
                <a:solidFill>
                  <a:srgbClr val="000000"/>
                </a:solidFill>
                <a:latin typeface="Arial" panose="020B0604020202020204" pitchFamily="34" charset="0"/>
                <a:cs typeface="Arial" panose="020B0604020202020204" pitchFamily="34" charset="0"/>
              </a:rPr>
              <a:t> </a:t>
            </a:r>
            <a:endParaRPr lang="en-US" altLang="en-US" sz="4000">
              <a:solidFill>
                <a:srgbClr val="000000"/>
              </a:solidFill>
              <a:latin typeface="Arial" panose="020B0604020202020204" pitchFamily="34" charset="0"/>
              <a:cs typeface="Arial" panose="020B0604020202020204" pitchFamily="34" charset="0"/>
            </a:endParaRPr>
          </a:p>
        </p:txBody>
      </p:sp>
      <p:sp>
        <p:nvSpPr>
          <p:cNvPr id="51205" name="TextBox 2">
            <a:extLst>
              <a:ext uri="{FF2B5EF4-FFF2-40B4-BE49-F238E27FC236}">
                <a16:creationId xmlns:a16="http://schemas.microsoft.com/office/drawing/2014/main" id="{166DE2CC-C1A2-3387-3D36-896430C3873E}"/>
              </a:ext>
            </a:extLst>
          </p:cNvPr>
          <p:cNvSpPr txBox="1">
            <a:spLocks noChangeArrowheads="1"/>
          </p:cNvSpPr>
          <p:nvPr/>
        </p:nvSpPr>
        <p:spPr bwMode="auto">
          <a:xfrm>
            <a:off x="952901" y="1317626"/>
            <a:ext cx="883879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Bef>
                <a:spcPct val="0"/>
              </a:spcBef>
              <a:spcAft>
                <a:spcPct val="0"/>
              </a:spcAft>
              <a:buClr>
                <a:srgbClr val="FF0000"/>
              </a:buClr>
              <a:buNone/>
            </a:pPr>
            <a:r>
              <a:rPr lang="en-US" altLang="en-US" dirty="0">
                <a:solidFill>
                  <a:srgbClr val="000000"/>
                </a:solidFill>
              </a:rPr>
              <a:t>Is there a difference between morality and </a:t>
            </a:r>
            <a:r>
              <a:rPr lang="en-US" altLang="en-US" dirty="0" err="1">
                <a:solidFill>
                  <a:srgbClr val="000000"/>
                </a:solidFill>
              </a:rPr>
              <a:t>ethics?</a:t>
            </a:r>
            <a:r>
              <a:rPr lang="en-US" altLang="en-US" dirty="0" err="1">
                <a:solidFill>
                  <a:srgbClr val="F8F8F8"/>
                </a:solidFill>
              </a:rPr>
              <a:t>hat</a:t>
            </a:r>
            <a:endParaRPr lang="en-US" altLang="en-US" dirty="0">
              <a:solidFill>
                <a:srgbClr val="F8F8F8"/>
              </a:solidFill>
            </a:endParaRPr>
          </a:p>
        </p:txBody>
      </p:sp>
      <p:sp>
        <p:nvSpPr>
          <p:cNvPr id="4" name="TextBox 3">
            <a:extLst>
              <a:ext uri="{FF2B5EF4-FFF2-40B4-BE49-F238E27FC236}">
                <a16:creationId xmlns:a16="http://schemas.microsoft.com/office/drawing/2014/main" id="{F5E6539C-7D29-FFE1-347E-00E36DF3B6BA}"/>
              </a:ext>
            </a:extLst>
          </p:cNvPr>
          <p:cNvSpPr txBox="1"/>
          <p:nvPr/>
        </p:nvSpPr>
        <p:spPr>
          <a:xfrm>
            <a:off x="952901" y="5837238"/>
            <a:ext cx="10443411" cy="461665"/>
          </a:xfrm>
          <a:prstGeom prst="rect">
            <a:avLst/>
          </a:prstGeom>
          <a:noFill/>
        </p:spPr>
        <p:txBody>
          <a:bodyPr wrap="square">
            <a:spAutoFit/>
          </a:bodyPr>
          <a:lstStyle/>
          <a:p>
            <a:pPr eaLnBrk="0" fontAlgn="base" hangingPunct="0">
              <a:spcBef>
                <a:spcPct val="20000"/>
              </a:spcBef>
              <a:spcAft>
                <a:spcPct val="0"/>
              </a:spcAft>
              <a:buClr>
                <a:srgbClr val="FF0000"/>
              </a:buClr>
              <a:defRPr/>
            </a:pPr>
            <a:r>
              <a:rPr lang="en-US" altLang="en-US" sz="2400" kern="0" dirty="0">
                <a:solidFill>
                  <a:srgbClr val="000000"/>
                </a:solidFill>
                <a:latin typeface="Arial" panose="020B0604020202020204" pitchFamily="34" charset="0"/>
                <a:cs typeface="Arial" panose="020B0604020202020204" pitchFamily="34" charset="0"/>
              </a:rPr>
              <a:t>Are “ethical values” relative depending upon culture and relative thinking?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67275894-D4CF-53D0-667C-1556211039F7}"/>
              </a:ext>
            </a:extLst>
          </p:cNvPr>
          <p:cNvSpPr txBox="1">
            <a:spLocks noChangeArrowheads="1"/>
          </p:cNvSpPr>
          <p:nvPr/>
        </p:nvSpPr>
        <p:spPr bwMode="auto">
          <a:xfrm>
            <a:off x="1087655" y="646113"/>
            <a:ext cx="9046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Aft>
                <a:spcPct val="0"/>
              </a:spcAft>
              <a:buClr>
                <a:srgbClr val="FF6600"/>
              </a:buClr>
              <a:buNone/>
            </a:pPr>
            <a:r>
              <a:rPr lang="en-US" altLang="en-US" sz="3600" b="1" dirty="0">
                <a:solidFill>
                  <a:srgbClr val="000000"/>
                </a:solidFill>
                <a:latin typeface="Arial" panose="020B0604020202020204" pitchFamily="34" charset="0"/>
                <a:cs typeface="Arial" panose="020B0604020202020204" pitchFamily="34" charset="0"/>
              </a:rPr>
              <a:t>How We Come by Moral Theories?</a:t>
            </a:r>
          </a:p>
        </p:txBody>
      </p:sp>
      <p:sp>
        <p:nvSpPr>
          <p:cNvPr id="53251" name="Rectangle 1">
            <a:extLst>
              <a:ext uri="{FF2B5EF4-FFF2-40B4-BE49-F238E27FC236}">
                <a16:creationId xmlns:a16="http://schemas.microsoft.com/office/drawing/2014/main" id="{029924E8-7A88-AABC-B31F-7C8F65B24109}"/>
              </a:ext>
            </a:extLst>
          </p:cNvPr>
          <p:cNvSpPr>
            <a:spLocks noChangeArrowheads="1"/>
          </p:cNvSpPr>
          <p:nvPr/>
        </p:nvSpPr>
        <p:spPr bwMode="auto">
          <a:xfrm>
            <a:off x="1155032" y="2286001"/>
            <a:ext cx="814136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0" fontAlgn="base" hangingPunct="0">
              <a:spcBef>
                <a:spcPct val="0"/>
              </a:spcBef>
              <a:spcAft>
                <a:spcPct val="0"/>
              </a:spcAft>
              <a:buClr>
                <a:srgbClr val="FF0000"/>
              </a:buClr>
            </a:pPr>
            <a:r>
              <a:rPr lang="en-US" altLang="en-US" dirty="0">
                <a:solidFill>
                  <a:srgbClr val="000000"/>
                </a:solidFill>
                <a:latin typeface="Arial" panose="020B0604020202020204" pitchFamily="34" charset="0"/>
                <a:cs typeface="Arial" panose="020B0604020202020204" pitchFamily="34" charset="0"/>
              </a:rPr>
              <a:t>Family</a:t>
            </a:r>
          </a:p>
          <a:p>
            <a:pPr eaLnBrk="0" fontAlgn="base" hangingPunct="0">
              <a:spcBef>
                <a:spcPct val="0"/>
              </a:spcBef>
              <a:spcAft>
                <a:spcPct val="0"/>
              </a:spcAft>
              <a:buClr>
                <a:srgbClr val="FF0000"/>
              </a:buClr>
            </a:pPr>
            <a:r>
              <a:rPr lang="en-US" altLang="en-US" dirty="0">
                <a:solidFill>
                  <a:srgbClr val="000000"/>
                </a:solidFill>
                <a:latin typeface="Arial" panose="020B0604020202020204" pitchFamily="34" charset="0"/>
                <a:cs typeface="Arial" panose="020B0604020202020204" pitchFamily="34" charset="0"/>
              </a:rPr>
              <a:t>Religion</a:t>
            </a:r>
          </a:p>
          <a:p>
            <a:pPr eaLnBrk="0" fontAlgn="base" hangingPunct="0">
              <a:spcBef>
                <a:spcPct val="0"/>
              </a:spcBef>
              <a:spcAft>
                <a:spcPct val="0"/>
              </a:spcAft>
              <a:buClr>
                <a:srgbClr val="FF0000"/>
              </a:buClr>
            </a:pPr>
            <a:r>
              <a:rPr lang="en-US" altLang="en-US" dirty="0">
                <a:solidFill>
                  <a:srgbClr val="000000"/>
                </a:solidFill>
                <a:latin typeface="Arial" panose="020B0604020202020204" pitchFamily="34" charset="0"/>
                <a:cs typeface="Arial" panose="020B0604020202020204" pitchFamily="34" charset="0"/>
              </a:rPr>
              <a:t>Culture</a:t>
            </a:r>
          </a:p>
          <a:p>
            <a:pPr eaLnBrk="0" fontAlgn="base" hangingPunct="0">
              <a:spcBef>
                <a:spcPct val="0"/>
              </a:spcBef>
              <a:spcAft>
                <a:spcPct val="0"/>
              </a:spcAft>
              <a:buClr>
                <a:srgbClr val="FF0000"/>
              </a:buClr>
            </a:pPr>
            <a:r>
              <a:rPr lang="en-US" altLang="en-US" dirty="0">
                <a:solidFill>
                  <a:srgbClr val="000000"/>
                </a:solidFill>
                <a:latin typeface="Arial" panose="020B0604020202020204" pitchFamily="34" charset="0"/>
                <a:cs typeface="Arial" panose="020B0604020202020204" pitchFamily="34" charset="0"/>
              </a:rPr>
              <a:t>Experience and reflection</a:t>
            </a:r>
          </a:p>
          <a:p>
            <a:pPr eaLnBrk="0" fontAlgn="base" hangingPunct="0">
              <a:spcBef>
                <a:spcPct val="0"/>
              </a:spcBef>
              <a:spcAft>
                <a:spcPct val="0"/>
              </a:spcAft>
              <a:buClr>
                <a:srgbClr val="FF0000"/>
              </a:buClr>
            </a:pPr>
            <a:r>
              <a:rPr lang="en-US" altLang="en-US" dirty="0">
                <a:solidFill>
                  <a:srgbClr val="000000"/>
                </a:solidFill>
                <a:latin typeface="Arial" panose="020B0604020202020204" pitchFamily="34" charset="0"/>
                <a:cs typeface="Arial" panose="020B0604020202020204" pitchFamily="34" charset="0"/>
              </a:rPr>
              <a:t>Education</a:t>
            </a:r>
          </a:p>
        </p:txBody>
      </p:sp>
      <p:sp>
        <p:nvSpPr>
          <p:cNvPr id="2" name="TextBox 1">
            <a:extLst>
              <a:ext uri="{FF2B5EF4-FFF2-40B4-BE49-F238E27FC236}">
                <a16:creationId xmlns:a16="http://schemas.microsoft.com/office/drawing/2014/main" id="{06BC2968-4709-8F31-F0AE-557C13774AEC}"/>
              </a:ext>
            </a:extLst>
          </p:cNvPr>
          <p:cNvSpPr txBox="1"/>
          <p:nvPr/>
        </p:nvSpPr>
        <p:spPr>
          <a:xfrm>
            <a:off x="1376413" y="5410201"/>
            <a:ext cx="9788892" cy="830997"/>
          </a:xfrm>
          <a:prstGeom prst="rect">
            <a:avLst/>
          </a:prstGeom>
          <a:noFill/>
        </p:spPr>
        <p:txBody>
          <a:bodyPr wrap="square">
            <a:spAutoFit/>
          </a:bodyPr>
          <a:lstStyle/>
          <a:p>
            <a:pPr eaLnBrk="0" fontAlgn="base" hangingPunct="0">
              <a:spcBef>
                <a:spcPct val="0"/>
              </a:spcBef>
              <a:spcAft>
                <a:spcPct val="0"/>
              </a:spcAft>
              <a:defRPr/>
            </a:pPr>
            <a:r>
              <a:rPr lang="en-US" altLang="en-US" sz="2400" kern="0" dirty="0">
                <a:solidFill>
                  <a:srgbClr val="000000"/>
                </a:solidFill>
                <a:latin typeface="Tahoma"/>
              </a:rPr>
              <a:t>“Where the moral rubber hits the ethical road, it is often bumpy.”</a:t>
            </a:r>
          </a:p>
          <a:p>
            <a:pPr eaLnBrk="0" fontAlgn="base" hangingPunct="0">
              <a:spcBef>
                <a:spcPct val="0"/>
              </a:spcBef>
              <a:spcAft>
                <a:spcPct val="0"/>
              </a:spcAft>
              <a:defRPr/>
            </a:pPr>
            <a:r>
              <a:rPr lang="en-US" altLang="en-US" sz="2400" kern="0" dirty="0">
                <a:solidFill>
                  <a:srgbClr val="000000"/>
                </a:solidFill>
                <a:latin typeface="Tahoma"/>
              </a:rPr>
              <a:t> 						Jan Wachter</a:t>
            </a:r>
            <a:endParaRPr lang="en-US" dirty="0">
              <a:solidFill>
                <a:srgbClr val="F8F8F8"/>
              </a:solidFill>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5FF38F0-9A17-66C2-6EE3-B748076E8B3E}"/>
              </a:ext>
            </a:extLst>
          </p:cNvPr>
          <p:cNvSpPr>
            <a:spLocks noGrp="1" noChangeArrowheads="1"/>
          </p:cNvSpPr>
          <p:nvPr>
            <p:ph type="ctrTitle" sz="quarter"/>
          </p:nvPr>
        </p:nvSpPr>
        <p:spPr>
          <a:xfrm>
            <a:off x="3086100" y="609600"/>
            <a:ext cx="6172200" cy="1143000"/>
          </a:xfrm>
        </p:spPr>
        <p:txBody>
          <a:bodyPr/>
          <a:lstStyle/>
          <a:p>
            <a:pPr eaLnBrk="1" hangingPunct="1"/>
            <a:r>
              <a:rPr lang="en-US" altLang="en-US"/>
              <a:t>As IHs, how about an equation?</a:t>
            </a:r>
            <a:endParaRPr lang="en-US" altLang="en-US" sz="3600" b="1"/>
          </a:p>
        </p:txBody>
      </p:sp>
      <p:sp>
        <p:nvSpPr>
          <p:cNvPr id="55299" name="Subtitle 2">
            <a:extLst>
              <a:ext uri="{FF2B5EF4-FFF2-40B4-BE49-F238E27FC236}">
                <a16:creationId xmlns:a16="http://schemas.microsoft.com/office/drawing/2014/main" id="{593E47E6-E6D5-FB87-98F6-3421C1A32A7F}"/>
              </a:ext>
            </a:extLst>
          </p:cNvPr>
          <p:cNvSpPr>
            <a:spLocks noGrp="1" noChangeArrowheads="1"/>
          </p:cNvSpPr>
          <p:nvPr>
            <p:ph type="subTitle" sz="quarter" idx="1"/>
          </p:nvPr>
        </p:nvSpPr>
        <p:spPr>
          <a:xfrm>
            <a:off x="2971800" y="5029200"/>
            <a:ext cx="6400800" cy="1752600"/>
          </a:xfrm>
        </p:spPr>
        <p:txBody>
          <a:bodyPr/>
          <a:lstStyle/>
          <a:p>
            <a:r>
              <a:rPr lang="en-US" altLang="en-US"/>
              <a:t>An example: “Thou Shalt Not Kill.”</a:t>
            </a:r>
          </a:p>
        </p:txBody>
      </p:sp>
      <p:sp>
        <p:nvSpPr>
          <p:cNvPr id="55300" name="Slide Number Placeholder 5">
            <a:extLst>
              <a:ext uri="{FF2B5EF4-FFF2-40B4-BE49-F238E27FC236}">
                <a16:creationId xmlns:a16="http://schemas.microsoft.com/office/drawing/2014/main" id="{BFFB5441-1C62-5A76-5636-2BB026A836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fontAlgn="base">
              <a:spcBef>
                <a:spcPct val="0"/>
              </a:spcBef>
              <a:spcAft>
                <a:spcPct val="0"/>
              </a:spcAft>
              <a:buClrTx/>
              <a:buNone/>
            </a:pPr>
            <a:fld id="{2D963A77-31A9-4931-A608-DB9705FDDBA9}" type="slidenum">
              <a:rPr lang="en-US" altLang="en-US" sz="1400">
                <a:solidFill>
                  <a:srgbClr val="FFFFFF"/>
                </a:solidFill>
                <a:latin typeface="Times New Roman" panose="02020603050405020304" pitchFamily="18" charset="0"/>
                <a:ea typeface="MS PGothic" panose="020B0600070205080204" pitchFamily="34" charset="-128"/>
              </a:rPr>
              <a:pPr fontAlgn="base">
                <a:spcBef>
                  <a:spcPct val="0"/>
                </a:spcBef>
                <a:spcAft>
                  <a:spcPct val="0"/>
                </a:spcAft>
                <a:buClrTx/>
                <a:buNone/>
              </a:pPr>
              <a:t>15</a:t>
            </a:fld>
            <a:endParaRPr lang="en-US" altLang="en-US" sz="1400">
              <a:solidFill>
                <a:srgbClr val="FFFFFF"/>
              </a:solidFill>
              <a:latin typeface="Times New Roman" panose="02020603050405020304" pitchFamily="18" charset="0"/>
              <a:ea typeface="MS PGothic" panose="020B0600070205080204" pitchFamily="34" charset="-128"/>
            </a:endParaRPr>
          </a:p>
        </p:txBody>
      </p:sp>
      <p:graphicFrame>
        <p:nvGraphicFramePr>
          <p:cNvPr id="2" name="Diagram 1">
            <a:extLst>
              <a:ext uri="{FF2B5EF4-FFF2-40B4-BE49-F238E27FC236}">
                <a16:creationId xmlns:a16="http://schemas.microsoft.com/office/drawing/2014/main" id="{C194686C-8F64-F57B-266E-D445508C3929}"/>
              </a:ext>
            </a:extLst>
          </p:cNvPr>
          <p:cNvGraphicFramePr/>
          <p:nvPr>
            <p:extLst>
              <p:ext uri="{D42A27DB-BD31-4B8C-83A1-F6EECF244321}">
                <p14:modId xmlns:p14="http://schemas.microsoft.com/office/powerpoint/2010/main" val="3373715798"/>
              </p:ext>
            </p:extLst>
          </p:nvPr>
        </p:nvGraphicFramePr>
        <p:xfrm>
          <a:off x="1145405" y="609600"/>
          <a:ext cx="9625263"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662A861-C680-630A-3367-F40F73100CC6}"/>
              </a:ext>
            </a:extLst>
          </p:cNvPr>
          <p:cNvSpPr txBox="1"/>
          <p:nvPr/>
        </p:nvSpPr>
        <p:spPr>
          <a:xfrm>
            <a:off x="1145406" y="4038599"/>
            <a:ext cx="10462394" cy="2862322"/>
          </a:xfrm>
          <a:prstGeom prst="rect">
            <a:avLst/>
          </a:prstGeom>
          <a:noFill/>
        </p:spPr>
        <p:txBody>
          <a:bodyPr wrap="square">
            <a:spAutoFit/>
          </a:bodyPr>
          <a:lstStyle/>
          <a:p>
            <a:pPr eaLnBrk="0" fontAlgn="base" hangingPunct="0">
              <a:spcBef>
                <a:spcPct val="0"/>
              </a:spcBef>
              <a:spcAft>
                <a:spcPct val="0"/>
              </a:spcAft>
              <a:defRPr/>
            </a:pPr>
            <a:r>
              <a:rPr lang="en-US" sz="2800" kern="0" dirty="0">
                <a:solidFill>
                  <a:srgbClr val="000000"/>
                </a:solidFill>
                <a:latin typeface="Tahoma"/>
              </a:rPr>
              <a:t>“The centre of ethics must be occupied by things we can </a:t>
            </a:r>
            <a:r>
              <a:rPr lang="en-US" sz="2800" i="1" kern="0" dirty="0">
                <a:solidFill>
                  <a:srgbClr val="000000"/>
                </a:solidFill>
                <a:effectLst>
                  <a:glow rad="63500">
                    <a:srgbClr val="FF6600">
                      <a:satMod val="175000"/>
                      <a:alpha val="40000"/>
                    </a:srgbClr>
                  </a:glow>
                </a:effectLst>
                <a:latin typeface="Tahoma"/>
              </a:rPr>
              <a:t>reasonably</a:t>
            </a:r>
            <a:r>
              <a:rPr lang="en-US" sz="2800" kern="0" dirty="0">
                <a:solidFill>
                  <a:srgbClr val="000000"/>
                </a:solidFill>
                <a:latin typeface="Tahoma"/>
              </a:rPr>
              <a:t> demand of each other.” 									</a:t>
            </a:r>
            <a:r>
              <a:rPr lang="en-US" sz="2400" kern="0" dirty="0">
                <a:solidFill>
                  <a:srgbClr val="000000"/>
                </a:solidFill>
                <a:latin typeface="Tahoma"/>
              </a:rPr>
              <a:t>Simon Blackburn</a:t>
            </a:r>
          </a:p>
          <a:p>
            <a:pPr eaLnBrk="0" fontAlgn="base" hangingPunct="0">
              <a:spcBef>
                <a:spcPct val="0"/>
              </a:spcBef>
              <a:spcAft>
                <a:spcPct val="0"/>
              </a:spcAft>
              <a:defRPr/>
            </a:pPr>
            <a:endParaRPr lang="en-US" sz="2400" kern="0" dirty="0">
              <a:solidFill>
                <a:srgbClr val="000000"/>
              </a:solidFill>
              <a:latin typeface="Tahoma"/>
            </a:endParaRPr>
          </a:p>
          <a:p>
            <a:pPr eaLnBrk="0" fontAlgn="base" hangingPunct="0">
              <a:spcBef>
                <a:spcPct val="0"/>
              </a:spcBef>
              <a:spcAft>
                <a:spcPct val="0"/>
              </a:spcAft>
              <a:defRPr/>
            </a:pPr>
            <a:r>
              <a:rPr lang="en-US" altLang="en-US" sz="2400" dirty="0">
                <a:solidFill>
                  <a:srgbClr val="000000"/>
                </a:solidFill>
                <a:latin typeface="Arial" panose="020B0604020202020204" pitchFamily="34" charset="0"/>
                <a:cs typeface="Arial" panose="020B0604020202020204" pitchFamily="34" charset="0"/>
              </a:rPr>
              <a:t>”Anything more stringent might be saintly or admirable, but it is not demanded of us. It is above and beyond the call of duty.”</a:t>
            </a:r>
          </a:p>
          <a:p>
            <a:pPr eaLnBrk="0" fontAlgn="base" hangingPunct="0">
              <a:spcBef>
                <a:spcPct val="0"/>
              </a:spcBef>
              <a:spcAft>
                <a:spcPct val="0"/>
              </a:spcAft>
              <a:defRPr/>
            </a:pPr>
            <a:endParaRPr lang="en-US" sz="2400" dirty="0">
              <a:solidFill>
                <a:srgbClr val="F8F8F8"/>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AB28-6DB0-941F-2054-C6729160C9C9}"/>
              </a:ext>
            </a:extLst>
          </p:cNvPr>
          <p:cNvSpPr>
            <a:spLocks noGrp="1"/>
          </p:cNvSpPr>
          <p:nvPr>
            <p:ph type="title"/>
          </p:nvPr>
        </p:nvSpPr>
        <p:spPr>
          <a:xfrm>
            <a:off x="981777" y="609600"/>
            <a:ext cx="10789920" cy="990600"/>
          </a:xfrm>
        </p:spPr>
        <p:txBody>
          <a:bodyPr rtlCol="0">
            <a:noAutofit/>
          </a:bodyPr>
          <a:lstStyle/>
          <a:p>
            <a:pPr fontAlgn="auto">
              <a:spcAft>
                <a:spcPts val="0"/>
              </a:spcAft>
              <a:defRPr/>
            </a:pPr>
            <a:r>
              <a:rPr lang="en-US" sz="4000" dirty="0">
                <a:ea typeface="+mj-ea"/>
                <a:cs typeface="+mj-cs"/>
              </a:rPr>
              <a:t>What are some right vs. right dilemmas? </a:t>
            </a:r>
          </a:p>
        </p:txBody>
      </p:sp>
      <p:sp>
        <p:nvSpPr>
          <p:cNvPr id="50178" name="Content Placeholder 2">
            <a:extLst>
              <a:ext uri="{FF2B5EF4-FFF2-40B4-BE49-F238E27FC236}">
                <a16:creationId xmlns:a16="http://schemas.microsoft.com/office/drawing/2014/main" id="{0514647A-B150-E376-DB41-55F346694797}"/>
              </a:ext>
            </a:extLst>
          </p:cNvPr>
          <p:cNvSpPr>
            <a:spLocks noGrp="1"/>
          </p:cNvSpPr>
          <p:nvPr>
            <p:ph idx="1"/>
          </p:nvPr>
        </p:nvSpPr>
        <p:spPr>
          <a:xfrm>
            <a:off x="981777" y="2057401"/>
            <a:ext cx="9229023" cy="4525963"/>
          </a:xfrm>
        </p:spPr>
        <p:txBody>
          <a:bodyPr/>
          <a:lstStyle/>
          <a:p>
            <a:pPr>
              <a:defRPr/>
            </a:pPr>
            <a:r>
              <a:rPr lang="en-US" sz="2800" dirty="0">
                <a:latin typeface="Tahoma" charset="0"/>
                <a:ea typeface="MS PGothic" charset="0"/>
              </a:rPr>
              <a:t>Truth vs. Loyalty</a:t>
            </a:r>
          </a:p>
          <a:p>
            <a:pPr>
              <a:defRPr/>
            </a:pPr>
            <a:r>
              <a:rPr lang="en-US" sz="2800" dirty="0">
                <a:latin typeface="Tahoma" charset="0"/>
                <a:ea typeface="MS PGothic" charset="0"/>
              </a:rPr>
              <a:t>Individual vs. Community</a:t>
            </a:r>
          </a:p>
          <a:p>
            <a:pPr>
              <a:defRPr/>
            </a:pPr>
            <a:r>
              <a:rPr lang="en-US" sz="2800" dirty="0">
                <a:latin typeface="Tahoma" charset="0"/>
                <a:ea typeface="MS PGothic" charset="0"/>
              </a:rPr>
              <a:t>Short Term vs. Long Term</a:t>
            </a:r>
          </a:p>
          <a:p>
            <a:pPr>
              <a:defRPr/>
            </a:pPr>
            <a:r>
              <a:rPr lang="en-US" sz="2800" dirty="0">
                <a:latin typeface="Tahoma" charset="0"/>
                <a:ea typeface="MS PGothic" charset="0"/>
              </a:rPr>
              <a:t>Justice vs. Mercy</a:t>
            </a:r>
          </a:p>
          <a:p>
            <a:pPr>
              <a:defRPr/>
            </a:pPr>
            <a:endParaRPr lang="en-US" sz="2800" dirty="0">
              <a:latin typeface="Tahoma" charset="0"/>
              <a:ea typeface="MS PGothic" charset="0"/>
            </a:endParaRPr>
          </a:p>
          <a:p>
            <a:pPr marL="0" indent="0">
              <a:buNone/>
              <a:defRPr/>
            </a:pPr>
            <a:r>
              <a:rPr lang="en-US" sz="2800" b="1" dirty="0">
                <a:solidFill>
                  <a:srgbClr val="3366FF"/>
                </a:solidFill>
                <a:ea typeface="MS PGothic" charset="0"/>
              </a:rPr>
              <a:t>Someone in the right will lose!</a:t>
            </a:r>
          </a:p>
          <a:p>
            <a:pPr>
              <a:buFontTx/>
              <a:buNone/>
              <a:defRPr/>
            </a:pPr>
            <a:endParaRPr lang="en-US" dirty="0">
              <a:latin typeface="Tahoma" charset="0"/>
              <a:ea typeface="MS PGothic" charset="0"/>
            </a:endParaRPr>
          </a:p>
        </p:txBody>
      </p:sp>
      <p:pic>
        <p:nvPicPr>
          <p:cNvPr id="57348" name="Picture 3" descr="roadsign.jpg">
            <a:extLst>
              <a:ext uri="{FF2B5EF4-FFF2-40B4-BE49-F238E27FC236}">
                <a16:creationId xmlns:a16="http://schemas.microsoft.com/office/drawing/2014/main" id="{BD239A38-28F1-E496-4A01-8F344E844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399" y="1981200"/>
            <a:ext cx="351402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6D32-7442-721E-1627-1AC0B072BB4E}"/>
              </a:ext>
            </a:extLst>
          </p:cNvPr>
          <p:cNvSpPr>
            <a:spLocks noGrp="1"/>
          </p:cNvSpPr>
          <p:nvPr>
            <p:ph type="ctrTitle"/>
          </p:nvPr>
        </p:nvSpPr>
        <p:spPr>
          <a:xfrm>
            <a:off x="943276" y="-76200"/>
            <a:ext cx="8505524" cy="1470025"/>
          </a:xfrm>
        </p:spPr>
        <p:txBody>
          <a:bodyPr>
            <a:normAutofit/>
          </a:bodyPr>
          <a:lstStyle/>
          <a:p>
            <a:pPr algn="l">
              <a:defRPr/>
            </a:pPr>
            <a:r>
              <a:rPr lang="en-US" sz="3600" b="1" dirty="0">
                <a:solidFill>
                  <a:schemeClr val="bg1"/>
                </a:solidFill>
                <a:latin typeface="+mn-lt"/>
              </a:rPr>
              <a:t>Biases (We all have our biases)</a:t>
            </a:r>
          </a:p>
        </p:txBody>
      </p:sp>
      <p:sp>
        <p:nvSpPr>
          <p:cNvPr id="3" name="Subtitle 2">
            <a:extLst>
              <a:ext uri="{FF2B5EF4-FFF2-40B4-BE49-F238E27FC236}">
                <a16:creationId xmlns:a16="http://schemas.microsoft.com/office/drawing/2014/main" id="{2B3C7751-DFB1-CF20-B1D4-BC55B1ED315A}"/>
              </a:ext>
            </a:extLst>
          </p:cNvPr>
          <p:cNvSpPr>
            <a:spLocks noGrp="1"/>
          </p:cNvSpPr>
          <p:nvPr>
            <p:ph type="subTitle" idx="1"/>
          </p:nvPr>
        </p:nvSpPr>
        <p:spPr>
          <a:xfrm>
            <a:off x="943276" y="1066800"/>
            <a:ext cx="9419924" cy="5486400"/>
          </a:xfrm>
        </p:spPr>
        <p:txBody>
          <a:bodyPr>
            <a:normAutofit lnSpcReduction="10000"/>
          </a:bodyPr>
          <a:lstStyle/>
          <a:p>
            <a:pPr algn="l">
              <a:defRPr/>
            </a:pPr>
            <a:r>
              <a:rPr lang="en-US" dirty="0">
                <a:solidFill>
                  <a:schemeClr val="bg1"/>
                </a:solidFill>
              </a:rPr>
              <a:t>Results do not speak for themselves and must always be interpreted.</a:t>
            </a:r>
          </a:p>
          <a:p>
            <a:pPr algn="l">
              <a:defRPr/>
            </a:pPr>
            <a:endParaRPr lang="en-US" dirty="0">
              <a:solidFill>
                <a:schemeClr val="bg1"/>
              </a:solidFill>
            </a:endParaRPr>
          </a:p>
          <a:p>
            <a:pPr algn="l">
              <a:defRPr/>
            </a:pPr>
            <a:r>
              <a:rPr lang="en-US" dirty="0">
                <a:solidFill>
                  <a:schemeClr val="bg1"/>
                </a:solidFill>
              </a:rPr>
              <a:t>Recuse bias</a:t>
            </a:r>
          </a:p>
          <a:p>
            <a:pPr algn="l">
              <a:defRPr/>
            </a:pPr>
            <a:r>
              <a:rPr lang="en-US" dirty="0">
                <a:solidFill>
                  <a:schemeClr val="bg1"/>
                </a:solidFill>
              </a:rPr>
              <a:t>	discounting data by finding fault</a:t>
            </a:r>
          </a:p>
          <a:p>
            <a:pPr algn="l">
              <a:defRPr/>
            </a:pPr>
            <a:r>
              <a:rPr lang="en-US" dirty="0">
                <a:solidFill>
                  <a:schemeClr val="bg1"/>
                </a:solidFill>
              </a:rPr>
              <a:t>Orientation bias</a:t>
            </a:r>
          </a:p>
          <a:p>
            <a:pPr algn="l">
              <a:defRPr/>
            </a:pPr>
            <a:r>
              <a:rPr lang="en-US" dirty="0">
                <a:solidFill>
                  <a:schemeClr val="bg1"/>
                </a:solidFill>
              </a:rPr>
              <a:t>	prejudices in hypothesis </a:t>
            </a:r>
          </a:p>
          <a:p>
            <a:pPr algn="l">
              <a:defRPr/>
            </a:pPr>
            <a:r>
              <a:rPr lang="en-US" dirty="0">
                <a:solidFill>
                  <a:schemeClr val="bg1"/>
                </a:solidFill>
              </a:rPr>
              <a:t>Naïve realism</a:t>
            </a:r>
          </a:p>
          <a:p>
            <a:pPr algn="l">
              <a:defRPr/>
            </a:pPr>
            <a:r>
              <a:rPr lang="en-US" dirty="0">
                <a:solidFill>
                  <a:schemeClr val="bg1"/>
                </a:solidFill>
              </a:rPr>
              <a:t>	assuming your views are totally objective</a:t>
            </a:r>
          </a:p>
          <a:p>
            <a:pPr algn="l">
              <a:defRPr/>
            </a:pPr>
            <a:r>
              <a:rPr lang="en-US" dirty="0">
                <a:solidFill>
                  <a:schemeClr val="bg1"/>
                </a:solidFill>
              </a:rPr>
              <a:t>Confirmation bias</a:t>
            </a:r>
          </a:p>
          <a:p>
            <a:pPr algn="l">
              <a:defRPr/>
            </a:pPr>
            <a:r>
              <a:rPr lang="en-US" dirty="0">
                <a:solidFill>
                  <a:schemeClr val="bg1"/>
                </a:solidFill>
              </a:rPr>
              <a:t>	More favorable review of data to support belief</a:t>
            </a:r>
          </a:p>
        </p:txBody>
      </p:sp>
      <p:cxnSp>
        <p:nvCxnSpPr>
          <p:cNvPr id="5" name="Straight Connector 4">
            <a:extLst>
              <a:ext uri="{FF2B5EF4-FFF2-40B4-BE49-F238E27FC236}">
                <a16:creationId xmlns:a16="http://schemas.microsoft.com/office/drawing/2014/main" id="{F6C3F613-E283-C14B-4D1A-9CDFE74CCA1D}"/>
              </a:ext>
            </a:extLst>
          </p:cNvPr>
          <p:cNvCxnSpPr>
            <a:cxnSpLocks/>
          </p:cNvCxnSpPr>
          <p:nvPr/>
        </p:nvCxnSpPr>
        <p:spPr>
          <a:xfrm>
            <a:off x="1020278" y="990600"/>
            <a:ext cx="903812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884CD91-6EF3-79E5-87FD-41104E9E987D}"/>
              </a:ext>
            </a:extLst>
          </p:cNvPr>
          <p:cNvSpPr>
            <a:spLocks noGrp="1"/>
          </p:cNvSpPr>
          <p:nvPr>
            <p:ph type="title"/>
          </p:nvPr>
        </p:nvSpPr>
        <p:spPr>
          <a:xfrm>
            <a:off x="1029903" y="990600"/>
            <a:ext cx="9952522" cy="990600"/>
          </a:xfrm>
        </p:spPr>
        <p:txBody>
          <a:bodyPr/>
          <a:lstStyle/>
          <a:p>
            <a:pPr algn="ctr" eaLnBrk="1" fontAlgn="auto" hangingPunct="1">
              <a:spcAft>
                <a:spcPts val="0"/>
              </a:spcAft>
              <a:defRPr/>
            </a:pPr>
            <a:r>
              <a:rPr lang="en-US" altLang="en-US" dirty="0">
                <a:ea typeface="+mj-ea"/>
                <a:cs typeface="+mj-cs"/>
              </a:rPr>
              <a:t>S&amp;H professionals can apply…..</a:t>
            </a:r>
            <a:br>
              <a:rPr lang="en-US" altLang="en-US" dirty="0">
                <a:ea typeface="+mj-ea"/>
                <a:cs typeface="+mj-cs"/>
              </a:rPr>
            </a:br>
            <a:r>
              <a:rPr lang="en-US" altLang="en-US" dirty="0">
                <a:ea typeface="+mj-ea"/>
                <a:cs typeface="+mj-cs"/>
              </a:rPr>
              <a:t>3 reason-based approaches to ethical decision-making</a:t>
            </a:r>
          </a:p>
        </p:txBody>
      </p:sp>
      <p:sp>
        <p:nvSpPr>
          <p:cNvPr id="3" name="Content Placeholder 2">
            <a:extLst>
              <a:ext uri="{FF2B5EF4-FFF2-40B4-BE49-F238E27FC236}">
                <a16:creationId xmlns:a16="http://schemas.microsoft.com/office/drawing/2014/main" id="{34F3809F-8399-E25E-8347-E5D419DCD172}"/>
              </a:ext>
            </a:extLst>
          </p:cNvPr>
          <p:cNvSpPr>
            <a:spLocks noGrp="1"/>
          </p:cNvSpPr>
          <p:nvPr>
            <p:ph idx="1"/>
          </p:nvPr>
        </p:nvSpPr>
        <p:spPr>
          <a:xfrm>
            <a:off x="895149" y="2130425"/>
            <a:ext cx="10788851" cy="4724400"/>
          </a:xfrm>
        </p:spPr>
        <p:txBody>
          <a:bodyPr rtlCol="0">
            <a:normAutofit/>
          </a:bodyPr>
          <a:lstStyle/>
          <a:p>
            <a:pPr marL="674370" indent="-514350" eaLnBrk="1" fontAlgn="auto" hangingPunct="1">
              <a:spcAft>
                <a:spcPts val="0"/>
              </a:spcAft>
              <a:buFont typeface="+mj-lt"/>
              <a:buAutoNum type="arabicPeriod"/>
              <a:defRPr/>
            </a:pPr>
            <a:r>
              <a:rPr lang="en-US" b="1" dirty="0">
                <a:ea typeface="+mn-ea"/>
              </a:rPr>
              <a:t>Consequentialism (ends-based)</a:t>
            </a:r>
          </a:p>
          <a:p>
            <a:pPr marL="560070" lvl="1" indent="0" eaLnBrk="1" fontAlgn="auto" hangingPunct="1">
              <a:spcAft>
                <a:spcPts val="0"/>
              </a:spcAft>
              <a:buNone/>
              <a:defRPr/>
            </a:pPr>
            <a:r>
              <a:rPr lang="en-US" b="1" dirty="0">
                <a:ea typeface="+mn-ea"/>
              </a:rPr>
              <a:t>		Utilitarianism</a:t>
            </a:r>
          </a:p>
          <a:p>
            <a:pPr marL="674370" indent="-514350" eaLnBrk="1" fontAlgn="auto" hangingPunct="1">
              <a:spcAft>
                <a:spcPts val="0"/>
              </a:spcAft>
              <a:buFont typeface="+mj-lt"/>
              <a:buAutoNum type="arabicPeriod"/>
              <a:defRPr/>
            </a:pPr>
            <a:r>
              <a:rPr lang="en-US" b="1" dirty="0">
                <a:ea typeface="+mn-ea"/>
              </a:rPr>
              <a:t>Deontology (rule or duty-based), and </a:t>
            </a:r>
          </a:p>
          <a:p>
            <a:pPr marL="674370" indent="-514350" eaLnBrk="1" fontAlgn="auto" hangingPunct="1">
              <a:spcAft>
                <a:spcPts val="0"/>
              </a:spcAft>
              <a:buFont typeface="+mj-lt"/>
              <a:buAutoNum type="arabicPeriod"/>
              <a:defRPr/>
            </a:pPr>
            <a:r>
              <a:rPr lang="en-US" b="1" dirty="0">
                <a:ea typeface="+mn-ea"/>
              </a:rPr>
              <a:t>Virtue-based ethics ( care or character-based)</a:t>
            </a:r>
          </a:p>
        </p:txBody>
      </p:sp>
      <p:sp>
        <p:nvSpPr>
          <p:cNvPr id="60420" name="Slide Number Placeholder 3">
            <a:extLst>
              <a:ext uri="{FF2B5EF4-FFF2-40B4-BE49-F238E27FC236}">
                <a16:creationId xmlns:a16="http://schemas.microsoft.com/office/drawing/2014/main" id="{89CCC493-A22F-9596-E259-E1EA0C664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fontAlgn="base">
              <a:spcBef>
                <a:spcPct val="0"/>
              </a:spcBef>
              <a:spcAft>
                <a:spcPct val="0"/>
              </a:spcAft>
              <a:buClrTx/>
              <a:buNone/>
            </a:pPr>
            <a:fld id="{54F6AE32-C820-4F31-B9F0-306A8A651931}" type="slidenum">
              <a:rPr lang="en-US" altLang="en-US" sz="1400">
                <a:solidFill>
                  <a:srgbClr val="FFFFFF"/>
                </a:solidFill>
                <a:latin typeface="Times New Roman" panose="02020603050405020304" pitchFamily="18" charset="0"/>
              </a:rPr>
              <a:pPr fontAlgn="base">
                <a:spcBef>
                  <a:spcPct val="0"/>
                </a:spcBef>
                <a:spcAft>
                  <a:spcPct val="0"/>
                </a:spcAft>
                <a:buClrTx/>
                <a:buNone/>
              </a:pPr>
              <a:t>18</a:t>
            </a:fld>
            <a:endParaRPr lang="en-US" altLang="en-US" sz="1400">
              <a:solidFill>
                <a:srgbClr val="FFFFFF"/>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BC8D924-C06C-0933-12BC-846933BEF0AB}"/>
              </a:ext>
            </a:extLst>
          </p:cNvPr>
          <p:cNvSpPr>
            <a:spLocks noGrp="1" noChangeArrowheads="1"/>
          </p:cNvSpPr>
          <p:nvPr>
            <p:ph type="title"/>
          </p:nvPr>
        </p:nvSpPr>
        <p:spPr>
          <a:xfrm>
            <a:off x="715478" y="457200"/>
            <a:ext cx="10562122" cy="990600"/>
          </a:xfrm>
        </p:spPr>
        <p:txBody>
          <a:bodyPr/>
          <a:lstStyle/>
          <a:p>
            <a:r>
              <a:rPr lang="en-US" altLang="en-US" dirty="0"/>
              <a:t>Three Approaches</a:t>
            </a:r>
          </a:p>
        </p:txBody>
      </p:sp>
      <p:sp>
        <p:nvSpPr>
          <p:cNvPr id="61443" name="Content Placeholder 2">
            <a:extLst>
              <a:ext uri="{FF2B5EF4-FFF2-40B4-BE49-F238E27FC236}">
                <a16:creationId xmlns:a16="http://schemas.microsoft.com/office/drawing/2014/main" id="{4E72C6D7-3574-5A28-A104-1F20CD84F955}"/>
              </a:ext>
            </a:extLst>
          </p:cNvPr>
          <p:cNvSpPr>
            <a:spLocks noGrp="1" noChangeArrowheads="1"/>
          </p:cNvSpPr>
          <p:nvPr>
            <p:ph idx="1"/>
          </p:nvPr>
        </p:nvSpPr>
        <p:spPr>
          <a:xfrm>
            <a:off x="715478" y="1447800"/>
            <a:ext cx="10761044" cy="5105400"/>
          </a:xfrm>
        </p:spPr>
        <p:txBody>
          <a:bodyPr/>
          <a:lstStyle/>
          <a:p>
            <a:r>
              <a:rPr lang="en-US" altLang="en-US" sz="2800" b="1" u="sng" dirty="0">
                <a:latin typeface="Arial" panose="020B0604020202020204" pitchFamily="34" charset="0"/>
                <a:cs typeface="Arial" panose="020B0604020202020204" pitchFamily="34" charset="0"/>
              </a:rPr>
              <a:t>Consequentialism</a:t>
            </a:r>
            <a:r>
              <a:rPr lang="en-US" altLang="en-US" sz="2800" dirty="0">
                <a:latin typeface="Arial" panose="020B0604020202020204" pitchFamily="34" charset="0"/>
                <a:cs typeface="Arial" panose="020B0604020202020204" pitchFamily="34" charset="0"/>
              </a:rPr>
              <a:t>—Derives the rightness or wrongness of an agent’s conduct from the consequences of the agent’s </a:t>
            </a:r>
            <a:r>
              <a:rPr lang="en-US" altLang="en-US" sz="2800" u="sng" dirty="0">
                <a:latin typeface="Arial" panose="020B0604020202020204" pitchFamily="34" charset="0"/>
                <a:cs typeface="Arial" panose="020B0604020202020204" pitchFamily="34" charset="0"/>
              </a:rPr>
              <a:t>actions</a:t>
            </a:r>
            <a:r>
              <a:rPr lang="en-US" altLang="en-US" sz="2800" dirty="0">
                <a:latin typeface="Arial" panose="020B0604020202020204" pitchFamily="34" charset="0"/>
                <a:cs typeface="Arial" panose="020B0604020202020204" pitchFamily="34" charset="0"/>
              </a:rPr>
              <a:t> – or </a:t>
            </a:r>
            <a:r>
              <a:rPr lang="en-US" altLang="en-US" sz="2800" u="sng" dirty="0">
                <a:latin typeface="Arial" panose="020B0604020202020204" pitchFamily="34" charset="0"/>
                <a:cs typeface="Arial" panose="020B0604020202020204" pitchFamily="34" charset="0"/>
              </a:rPr>
              <a:t>inactions</a:t>
            </a:r>
            <a:r>
              <a:rPr lang="en-US" altLang="en-US" sz="2800" dirty="0">
                <a:latin typeface="Arial" panose="020B0604020202020204" pitchFamily="34" charset="0"/>
                <a:cs typeface="Arial" panose="020B0604020202020204" pitchFamily="34" charset="0"/>
              </a:rPr>
              <a:t>.</a:t>
            </a:r>
          </a:p>
          <a:p>
            <a:endParaRPr lang="en-US" altLang="en-US" sz="2800" dirty="0">
              <a:latin typeface="Arial" panose="020B0604020202020204" pitchFamily="34" charset="0"/>
              <a:cs typeface="Arial" panose="020B0604020202020204" pitchFamily="34" charset="0"/>
            </a:endParaRPr>
          </a:p>
          <a:p>
            <a:r>
              <a:rPr lang="en-US" altLang="en-US" sz="2800" b="1" u="sng" dirty="0">
                <a:latin typeface="Arial" panose="020B0604020202020204" pitchFamily="34" charset="0"/>
                <a:cs typeface="Arial" panose="020B0604020202020204" pitchFamily="34" charset="0"/>
              </a:rPr>
              <a:t>Deontology</a:t>
            </a:r>
            <a:r>
              <a:rPr lang="en-US" altLang="en-US" sz="2800" dirty="0">
                <a:latin typeface="Arial" panose="020B0604020202020204" pitchFamily="34" charset="0"/>
                <a:cs typeface="Arial" panose="020B0604020202020204" pitchFamily="34" charset="0"/>
              </a:rPr>
              <a:t>—Derives the rightness or wrongness of an agent's conduct from the intrinsic character of the behavior /action itself—such as through rules or laws—and is independent of the good or bad so generated.</a:t>
            </a:r>
          </a:p>
          <a:p>
            <a:endParaRPr lang="en-US" altLang="en-US" sz="2800" dirty="0">
              <a:latin typeface="Arial" panose="020B0604020202020204" pitchFamily="34" charset="0"/>
              <a:cs typeface="Arial" panose="020B0604020202020204" pitchFamily="34" charset="0"/>
            </a:endParaRPr>
          </a:p>
          <a:p>
            <a:r>
              <a:rPr lang="en-US" altLang="en-US" sz="2800" b="1" u="sng" dirty="0">
                <a:latin typeface="Arial" panose="020B0604020202020204" pitchFamily="34" charset="0"/>
                <a:cs typeface="Arial" panose="020B0604020202020204" pitchFamily="34" charset="0"/>
              </a:rPr>
              <a:t>Virtue</a:t>
            </a:r>
            <a:r>
              <a:rPr lang="en-US" altLang="en-US" sz="2800" dirty="0">
                <a:latin typeface="Arial" panose="020B0604020202020204" pitchFamily="34" charset="0"/>
                <a:cs typeface="Arial" panose="020B0604020202020204" pitchFamily="34" charset="0"/>
              </a:rPr>
              <a:t>  - focuses on the character of the agent rather than the nature of the behavior/action or consequences of the action.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6435"/>
                </a:solidFill>
                <a:effectLst/>
                <a:uLnTx/>
                <a:uFillTx/>
                <a:latin typeface="Arial" panose="020B0604020202020204" pitchFamily="34" charset="0"/>
                <a:cs typeface="Arial" panose="020B0604020202020204" pitchFamily="34" charset="0"/>
              </a:rPr>
              <a:t>Meeting Agenda</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9" name="Content Placeholder 8">
            <a:extLst>
              <a:ext uri="{FF2B5EF4-FFF2-40B4-BE49-F238E27FC236}">
                <a16:creationId xmlns:a16="http://schemas.microsoft.com/office/drawing/2014/main" id="{B9C07E2B-BBDB-4AF5-B799-F666051B3907}"/>
              </a:ext>
            </a:extLst>
          </p:cNvPr>
          <p:cNvSpPr>
            <a:spLocks noGrp="1"/>
          </p:cNvSpPr>
          <p:nvPr>
            <p:ph idx="1"/>
          </p:nvPr>
        </p:nvSpPr>
        <p:spPr/>
        <p:txBody>
          <a:bodyPr>
            <a:normAutofit fontScale="92500" lnSpcReduction="20000"/>
          </a:bodyPr>
          <a:lstStyle/>
          <a:p>
            <a:r>
              <a:rPr lang="en-US" sz="3200" dirty="0"/>
              <a:t>Welcome</a:t>
            </a:r>
          </a:p>
          <a:p>
            <a:r>
              <a:rPr lang="en-US" sz="3200" dirty="0"/>
              <a:t>Introductions – 2024 Board</a:t>
            </a:r>
          </a:p>
          <a:p>
            <a:r>
              <a:rPr lang="en-US" sz="3200" dirty="0"/>
              <a:t>Announcements – education calendar</a:t>
            </a:r>
          </a:p>
          <a:p>
            <a:r>
              <a:rPr lang="en-US" sz="3200" dirty="0"/>
              <a:t>Chapter Reports</a:t>
            </a:r>
          </a:p>
          <a:p>
            <a:r>
              <a:rPr lang="en-US" sz="3200" dirty="0"/>
              <a:t>ASSP Mission, Vision, and Values</a:t>
            </a:r>
          </a:p>
          <a:p>
            <a:r>
              <a:rPr lang="en-US" sz="3200" dirty="0"/>
              <a:t>Presentation</a:t>
            </a:r>
          </a:p>
          <a:p>
            <a:r>
              <a:rPr lang="en-US" sz="3200" dirty="0"/>
              <a:t>Old Business</a:t>
            </a:r>
          </a:p>
          <a:p>
            <a:r>
              <a:rPr lang="en-US" sz="3200" dirty="0"/>
              <a:t>New Business</a:t>
            </a:r>
          </a:p>
          <a:p>
            <a:r>
              <a:rPr lang="en-US" sz="3200" dirty="0"/>
              <a:t>Meeting Adjournment </a:t>
            </a:r>
          </a:p>
        </p:txBody>
      </p:sp>
    </p:spTree>
    <p:extLst>
      <p:ext uri="{BB962C8B-B14F-4D97-AF65-F5344CB8AC3E}">
        <p14:creationId xmlns:p14="http://schemas.microsoft.com/office/powerpoint/2010/main" val="74553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D005778F-B9EF-310F-B121-92FDF34C6A07}"/>
              </a:ext>
            </a:extLst>
          </p:cNvPr>
          <p:cNvSpPr>
            <a:spLocks noGrp="1"/>
          </p:cNvSpPr>
          <p:nvPr>
            <p:ph type="title"/>
          </p:nvPr>
        </p:nvSpPr>
        <p:spPr>
          <a:xfrm>
            <a:off x="1116531" y="609600"/>
            <a:ext cx="8865669" cy="990600"/>
          </a:xfrm>
        </p:spPr>
        <p:txBody>
          <a:bodyPr>
            <a:normAutofit fontScale="90000"/>
          </a:bodyPr>
          <a:lstStyle/>
          <a:p>
            <a:pPr eaLnBrk="1" fontAlgn="auto" hangingPunct="1">
              <a:spcAft>
                <a:spcPts val="0"/>
              </a:spcAft>
              <a:defRPr/>
            </a:pPr>
            <a:r>
              <a:rPr lang="en-US" altLang="en-US" dirty="0">
                <a:ea typeface="+mj-ea"/>
                <a:cs typeface="+mj-cs"/>
              </a:rPr>
              <a:t>What are some key questions applying consequentialism?</a:t>
            </a:r>
            <a:endParaRPr lang="en-US" altLang="en-US" sz="2800" dirty="0">
              <a:ea typeface="+mj-ea"/>
              <a:cs typeface="+mj-cs"/>
            </a:endParaRPr>
          </a:p>
        </p:txBody>
      </p:sp>
      <p:sp>
        <p:nvSpPr>
          <p:cNvPr id="2" name="Content Placeholder 1">
            <a:extLst>
              <a:ext uri="{FF2B5EF4-FFF2-40B4-BE49-F238E27FC236}">
                <a16:creationId xmlns:a16="http://schemas.microsoft.com/office/drawing/2014/main" id="{8E064F1C-E519-9CF8-A41A-2147C35DC363}"/>
              </a:ext>
            </a:extLst>
          </p:cNvPr>
          <p:cNvSpPr>
            <a:spLocks noGrp="1"/>
          </p:cNvSpPr>
          <p:nvPr>
            <p:ph idx="1"/>
          </p:nvPr>
        </p:nvSpPr>
        <p:spPr>
          <a:xfrm>
            <a:off x="1116531" y="1905000"/>
            <a:ext cx="8865669" cy="4191000"/>
          </a:xfrm>
        </p:spPr>
        <p:txBody>
          <a:bodyPr rtlCol="0">
            <a:normAutofit/>
          </a:bodyPr>
          <a:lstStyle/>
          <a:p>
            <a:pPr marL="514350" indent="-514350" eaLnBrk="1" fontAlgn="auto" hangingPunct="1">
              <a:spcAft>
                <a:spcPts val="0"/>
              </a:spcAft>
              <a:buFont typeface="+mj-lt"/>
              <a:buAutoNum type="arabicPeriod"/>
              <a:defRPr/>
            </a:pPr>
            <a:r>
              <a:rPr lang="en-US" dirty="0"/>
              <a:t>Consequences of my </a:t>
            </a:r>
            <a:r>
              <a:rPr lang="en-US" dirty="0">
                <a:solidFill>
                  <a:srgbClr val="800000"/>
                </a:solidFill>
              </a:rPr>
              <a:t>action</a:t>
            </a:r>
            <a:r>
              <a:rPr lang="en-US" dirty="0"/>
              <a:t>?  </a:t>
            </a:r>
          </a:p>
          <a:p>
            <a:pPr marL="514350" indent="-514350" eaLnBrk="1" fontAlgn="auto" hangingPunct="1">
              <a:spcAft>
                <a:spcPts val="0"/>
              </a:spcAft>
              <a:buFont typeface="+mj-lt"/>
              <a:buAutoNum type="arabicPeriod"/>
              <a:defRPr/>
            </a:pPr>
            <a:r>
              <a:rPr lang="en-US" dirty="0">
                <a:ea typeface="+mn-ea"/>
                <a:cs typeface="+mn-cs"/>
              </a:rPr>
              <a:t>What about my i</a:t>
            </a:r>
            <a:r>
              <a:rPr lang="en-US" dirty="0">
                <a:solidFill>
                  <a:srgbClr val="800000"/>
                </a:solidFill>
                <a:ea typeface="+mn-ea"/>
                <a:cs typeface="+mn-cs"/>
              </a:rPr>
              <a:t>naction</a:t>
            </a:r>
            <a:r>
              <a:rPr lang="en-US" dirty="0">
                <a:ea typeface="+mn-ea"/>
                <a:cs typeface="+mn-cs"/>
              </a:rPr>
              <a:t>?  </a:t>
            </a:r>
          </a:p>
          <a:p>
            <a:pPr marL="514350" indent="-514350" eaLnBrk="1" fontAlgn="auto" hangingPunct="1">
              <a:spcAft>
                <a:spcPts val="0"/>
              </a:spcAft>
              <a:buFont typeface="+mj-lt"/>
              <a:buAutoNum type="arabicPeriod"/>
              <a:defRPr/>
            </a:pPr>
            <a:r>
              <a:rPr lang="en-US" dirty="0"/>
              <a:t>Who will be impacted?</a:t>
            </a:r>
            <a:endParaRPr lang="en-US" dirty="0">
              <a:ea typeface="+mn-ea"/>
              <a:cs typeface="+mn-cs"/>
            </a:endParaRPr>
          </a:p>
          <a:p>
            <a:pPr marL="514350" indent="-514350" eaLnBrk="1" fontAlgn="auto" hangingPunct="1">
              <a:spcAft>
                <a:spcPts val="0"/>
              </a:spcAft>
              <a:buFont typeface="+mj-lt"/>
              <a:buAutoNum type="arabicPeriod"/>
              <a:defRPr/>
            </a:pPr>
            <a:r>
              <a:rPr lang="en-US" dirty="0">
                <a:solidFill>
                  <a:srgbClr val="800000"/>
                </a:solidFill>
                <a:ea typeface="+mn-ea"/>
                <a:cs typeface="+mn-cs"/>
              </a:rPr>
              <a:t>Alternative actions </a:t>
            </a:r>
            <a:r>
              <a:rPr lang="en-US" dirty="0">
                <a:ea typeface="+mn-ea"/>
                <a:cs typeface="+mn-cs"/>
              </a:rPr>
              <a:t>and consequences?</a:t>
            </a:r>
          </a:p>
          <a:p>
            <a:pPr marL="514350" indent="-514350" eaLnBrk="1" fontAlgn="auto" hangingPunct="1">
              <a:spcAft>
                <a:spcPts val="0"/>
              </a:spcAft>
              <a:buFont typeface="+mj-lt"/>
              <a:buAutoNum type="arabicPeriod"/>
              <a:defRPr/>
            </a:pPr>
            <a:r>
              <a:rPr lang="en-US" dirty="0">
                <a:ea typeface="+mn-ea"/>
                <a:cs typeface="+mn-cs"/>
              </a:rPr>
              <a:t>Weigh harm against benefits of these actions. </a:t>
            </a:r>
          </a:p>
          <a:p>
            <a:pPr marL="514350" indent="-514350" eaLnBrk="1" fontAlgn="auto" hangingPunct="1">
              <a:spcAft>
                <a:spcPts val="0"/>
              </a:spcAft>
              <a:buFont typeface="+mj-lt"/>
              <a:buAutoNum type="arabicPeriod"/>
              <a:defRPr/>
            </a:pPr>
            <a:endParaRPr lang="en-US" dirty="0">
              <a:ea typeface="+mn-ea"/>
              <a:cs typeface="+mn-cs"/>
            </a:endParaRPr>
          </a:p>
        </p:txBody>
      </p:sp>
      <p:sp>
        <p:nvSpPr>
          <p:cNvPr id="62468" name="Slide Number Placeholder 3">
            <a:extLst>
              <a:ext uri="{FF2B5EF4-FFF2-40B4-BE49-F238E27FC236}">
                <a16:creationId xmlns:a16="http://schemas.microsoft.com/office/drawing/2014/main" id="{02002B69-C101-FDB3-913C-FB0C2017F4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fontAlgn="base">
              <a:spcBef>
                <a:spcPct val="0"/>
              </a:spcBef>
              <a:spcAft>
                <a:spcPct val="0"/>
              </a:spcAft>
              <a:buClrTx/>
              <a:buNone/>
            </a:pPr>
            <a:fld id="{78DDB128-D574-4F29-9BA5-57A69362AFC4}" type="slidenum">
              <a:rPr lang="en-US" altLang="en-US" sz="1400">
                <a:solidFill>
                  <a:srgbClr val="FFFFFF"/>
                </a:solidFill>
                <a:latin typeface="Times New Roman" panose="02020603050405020304" pitchFamily="18" charset="0"/>
              </a:rPr>
              <a:pPr fontAlgn="base">
                <a:spcBef>
                  <a:spcPct val="0"/>
                </a:spcBef>
                <a:spcAft>
                  <a:spcPct val="0"/>
                </a:spcAft>
                <a:buClrTx/>
                <a:buNone/>
              </a:pPr>
              <a:t>20</a:t>
            </a:fld>
            <a:endParaRPr lang="en-US" altLang="en-US" sz="1400">
              <a:solidFill>
                <a:srgbClr val="FFFFFF"/>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8FA3CD33-0E38-31FA-D471-C7F4DF167DC8}"/>
              </a:ext>
            </a:extLst>
          </p:cNvPr>
          <p:cNvSpPr>
            <a:spLocks noGrp="1"/>
          </p:cNvSpPr>
          <p:nvPr>
            <p:ph type="title"/>
          </p:nvPr>
        </p:nvSpPr>
        <p:spPr>
          <a:xfrm>
            <a:off x="760396" y="518160"/>
            <a:ext cx="10607040" cy="990600"/>
          </a:xfrm>
        </p:spPr>
        <p:txBody>
          <a:bodyPr/>
          <a:lstStyle/>
          <a:p>
            <a:pPr eaLnBrk="1" fontAlgn="auto" hangingPunct="1">
              <a:spcAft>
                <a:spcPts val="0"/>
              </a:spcAft>
              <a:defRPr/>
            </a:pPr>
            <a:r>
              <a:rPr lang="en-US" altLang="en-US" dirty="0">
                <a:ea typeface="+mj-ea"/>
                <a:cs typeface="+mj-cs"/>
              </a:rPr>
              <a:t>What are some key questions applying deontological framework?</a:t>
            </a:r>
          </a:p>
        </p:txBody>
      </p:sp>
      <p:sp>
        <p:nvSpPr>
          <p:cNvPr id="2" name="Content Placeholder 1">
            <a:extLst>
              <a:ext uri="{FF2B5EF4-FFF2-40B4-BE49-F238E27FC236}">
                <a16:creationId xmlns:a16="http://schemas.microsoft.com/office/drawing/2014/main" id="{68EE5DD6-B4C7-3D71-2040-BD00C18ECE4B}"/>
              </a:ext>
            </a:extLst>
          </p:cNvPr>
          <p:cNvSpPr>
            <a:spLocks noGrp="1"/>
          </p:cNvSpPr>
          <p:nvPr>
            <p:ph idx="1"/>
          </p:nvPr>
        </p:nvSpPr>
        <p:spPr>
          <a:xfrm>
            <a:off x="760396" y="1978794"/>
            <a:ext cx="9831404" cy="4152499"/>
          </a:xfrm>
        </p:spPr>
        <p:txBody>
          <a:bodyPr rtlCol="0">
            <a:normAutofit/>
          </a:bodyPr>
          <a:lstStyle/>
          <a:p>
            <a:pPr eaLnBrk="1" fontAlgn="auto" hangingPunct="1">
              <a:spcAft>
                <a:spcPts val="0"/>
              </a:spcAft>
              <a:defRPr/>
            </a:pPr>
            <a:r>
              <a:rPr lang="en-US" dirty="0">
                <a:ea typeface="+mn-ea"/>
                <a:cs typeface="+mn-cs"/>
              </a:rPr>
              <a:t>What is my moral duty as an IH?</a:t>
            </a:r>
          </a:p>
          <a:p>
            <a:pPr eaLnBrk="1" fontAlgn="auto" hangingPunct="1">
              <a:spcAft>
                <a:spcPts val="0"/>
              </a:spcAft>
              <a:defRPr/>
            </a:pPr>
            <a:r>
              <a:rPr lang="en-US" dirty="0">
                <a:ea typeface="+mn-ea"/>
                <a:cs typeface="+mn-cs"/>
              </a:rPr>
              <a:t>Are there rules and regulations to follow?</a:t>
            </a:r>
          </a:p>
          <a:p>
            <a:pPr eaLnBrk="1" fontAlgn="auto" hangingPunct="1">
              <a:spcAft>
                <a:spcPts val="0"/>
              </a:spcAft>
              <a:defRPr/>
            </a:pPr>
            <a:r>
              <a:rPr lang="en-US" dirty="0">
                <a:ea typeface="+mn-ea"/>
                <a:cs typeface="+mn-cs"/>
              </a:rPr>
              <a:t>Do I have a duty to protect certain worker rights?</a:t>
            </a:r>
          </a:p>
          <a:p>
            <a:pPr eaLnBrk="1" fontAlgn="auto" hangingPunct="1">
              <a:spcAft>
                <a:spcPts val="0"/>
              </a:spcAft>
              <a:defRPr/>
            </a:pPr>
            <a:r>
              <a:rPr lang="en-US" dirty="0">
                <a:ea typeface="+mn-ea"/>
                <a:cs typeface="+mn-cs"/>
              </a:rPr>
              <a:t>Are there </a:t>
            </a:r>
            <a:r>
              <a:rPr lang="en-US" b="1" dirty="0">
                <a:ea typeface="+mn-ea"/>
                <a:cs typeface="+mn-cs"/>
              </a:rPr>
              <a:t>professional codes of conduct</a:t>
            </a:r>
            <a:r>
              <a:rPr lang="en-US" dirty="0">
                <a:ea typeface="+mn-ea"/>
                <a:cs typeface="+mn-cs"/>
              </a:rPr>
              <a:t> that I </a:t>
            </a:r>
            <a:r>
              <a:rPr lang="en-US" u="sng" dirty="0">
                <a:ea typeface="+mn-ea"/>
                <a:cs typeface="+mn-cs"/>
              </a:rPr>
              <a:t>have</a:t>
            </a:r>
            <a:r>
              <a:rPr lang="en-US" dirty="0">
                <a:ea typeface="+mn-ea"/>
                <a:cs typeface="+mn-cs"/>
              </a:rPr>
              <a:t> to follow?</a:t>
            </a:r>
          </a:p>
          <a:p>
            <a:pPr eaLnBrk="1" fontAlgn="auto" hangingPunct="1">
              <a:spcAft>
                <a:spcPts val="0"/>
              </a:spcAft>
              <a:defRPr/>
            </a:pPr>
            <a:r>
              <a:rPr lang="en-US" dirty="0">
                <a:ea typeface="+mn-ea"/>
                <a:cs typeface="+mn-cs"/>
              </a:rPr>
              <a:t>How do I weigh one moral duty, obligation, rule or right-protection against another?</a:t>
            </a:r>
          </a:p>
        </p:txBody>
      </p:sp>
      <p:sp>
        <p:nvSpPr>
          <p:cNvPr id="63492" name="Slide Number Placeholder 3">
            <a:extLst>
              <a:ext uri="{FF2B5EF4-FFF2-40B4-BE49-F238E27FC236}">
                <a16:creationId xmlns:a16="http://schemas.microsoft.com/office/drawing/2014/main" id="{F3FE742C-1552-5D7B-A57D-BFA7486AD6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fontAlgn="base">
              <a:spcBef>
                <a:spcPct val="0"/>
              </a:spcBef>
              <a:spcAft>
                <a:spcPct val="0"/>
              </a:spcAft>
              <a:buClrTx/>
              <a:buNone/>
            </a:pPr>
            <a:fld id="{2B3184BA-2901-4447-B224-401BCF75C113}" type="slidenum">
              <a:rPr lang="en-US" altLang="en-US" sz="1400">
                <a:solidFill>
                  <a:srgbClr val="FFFFFF"/>
                </a:solidFill>
                <a:latin typeface="Times New Roman" panose="02020603050405020304" pitchFamily="18" charset="0"/>
              </a:rPr>
              <a:pPr fontAlgn="base">
                <a:spcBef>
                  <a:spcPct val="0"/>
                </a:spcBef>
                <a:spcAft>
                  <a:spcPct val="0"/>
                </a:spcAft>
                <a:buClrTx/>
                <a:buNone/>
              </a:pPr>
              <a:t>21</a:t>
            </a:fld>
            <a:endParaRPr lang="en-US" altLang="en-US" sz="1400">
              <a:solidFill>
                <a:srgbClr val="FFFFFF"/>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7314BE29-3B5A-D5CA-0E20-DD6058E0621E}"/>
              </a:ext>
            </a:extLst>
          </p:cNvPr>
          <p:cNvSpPr>
            <a:spLocks noGrp="1"/>
          </p:cNvSpPr>
          <p:nvPr>
            <p:ph type="title"/>
          </p:nvPr>
        </p:nvSpPr>
        <p:spPr>
          <a:xfrm>
            <a:off x="972152" y="1012257"/>
            <a:ext cx="10039149" cy="533400"/>
          </a:xfrm>
        </p:spPr>
        <p:txBody>
          <a:bodyPr>
            <a:normAutofit fontScale="90000"/>
          </a:bodyPr>
          <a:lstStyle/>
          <a:p>
            <a:pPr eaLnBrk="1" fontAlgn="auto" hangingPunct="1">
              <a:spcAft>
                <a:spcPts val="0"/>
              </a:spcAft>
              <a:defRPr/>
            </a:pPr>
            <a:r>
              <a:rPr lang="en-US" altLang="en-US" dirty="0">
                <a:ea typeface="+mj-ea"/>
                <a:cs typeface="+mj-cs"/>
              </a:rPr>
              <a:t>What are some key questions applying virtue ethics?</a:t>
            </a:r>
          </a:p>
        </p:txBody>
      </p:sp>
      <p:sp>
        <p:nvSpPr>
          <p:cNvPr id="2" name="Content Placeholder 1">
            <a:extLst>
              <a:ext uri="{FF2B5EF4-FFF2-40B4-BE49-F238E27FC236}">
                <a16:creationId xmlns:a16="http://schemas.microsoft.com/office/drawing/2014/main" id="{EB0B26A9-DDED-9F69-6D01-B4ACD85B45F6}"/>
              </a:ext>
            </a:extLst>
          </p:cNvPr>
          <p:cNvSpPr>
            <a:spLocks noGrp="1"/>
          </p:cNvSpPr>
          <p:nvPr>
            <p:ph idx="1"/>
          </p:nvPr>
        </p:nvSpPr>
        <p:spPr>
          <a:xfrm>
            <a:off x="972152" y="1676400"/>
            <a:ext cx="9238648" cy="4169343"/>
          </a:xfrm>
        </p:spPr>
        <p:txBody>
          <a:bodyPr rtlCol="0">
            <a:normAutofit/>
          </a:bodyPr>
          <a:lstStyle/>
          <a:p>
            <a:pPr eaLnBrk="1" fontAlgn="auto" hangingPunct="1">
              <a:spcAft>
                <a:spcPts val="0"/>
              </a:spcAft>
              <a:buFont typeface="Wingdings" charset="2"/>
              <a:buChar char="§"/>
              <a:defRPr/>
            </a:pPr>
            <a:r>
              <a:rPr lang="en-US" sz="2800" dirty="0">
                <a:ea typeface="+mn-ea"/>
                <a:cs typeface="+mn-cs"/>
              </a:rPr>
              <a:t>What sort of safety and health professional do I want to be known as?</a:t>
            </a:r>
          </a:p>
          <a:p>
            <a:pPr eaLnBrk="1" fontAlgn="auto" hangingPunct="1">
              <a:spcAft>
                <a:spcPts val="0"/>
              </a:spcAft>
              <a:buFont typeface="Wingdings" charset="2"/>
              <a:buChar char="§"/>
              <a:defRPr/>
            </a:pPr>
            <a:r>
              <a:rPr lang="en-US" sz="2800" dirty="0">
                <a:ea typeface="+mn-ea"/>
                <a:cs typeface="+mn-cs"/>
              </a:rPr>
              <a:t>What (professional) virtues and characteristic do I want to live by?</a:t>
            </a:r>
          </a:p>
          <a:p>
            <a:pPr eaLnBrk="1" fontAlgn="auto" hangingPunct="1">
              <a:spcAft>
                <a:spcPts val="0"/>
              </a:spcAft>
              <a:buFont typeface="Wingdings" charset="2"/>
              <a:buChar char="§"/>
              <a:defRPr/>
            </a:pPr>
            <a:r>
              <a:rPr lang="en-US" sz="2800" dirty="0">
                <a:ea typeface="+mn-ea"/>
                <a:cs typeface="+mn-cs"/>
              </a:rPr>
              <a:t>What actions will cultivate the virtues that I want to possess?</a:t>
            </a:r>
          </a:p>
          <a:p>
            <a:pPr eaLnBrk="1" fontAlgn="auto" hangingPunct="1">
              <a:spcAft>
                <a:spcPts val="0"/>
              </a:spcAft>
              <a:buFont typeface="Wingdings" charset="2"/>
              <a:buChar char="§"/>
              <a:defRPr/>
            </a:pPr>
            <a:r>
              <a:rPr lang="en-US" sz="2800" dirty="0">
                <a:ea typeface="+mn-ea"/>
                <a:cs typeface="+mn-cs"/>
              </a:rPr>
              <a:t>What actions will represent my character?</a:t>
            </a:r>
          </a:p>
          <a:p>
            <a:pPr eaLnBrk="1" fontAlgn="auto" hangingPunct="1">
              <a:spcAft>
                <a:spcPts val="0"/>
              </a:spcAft>
              <a:buFont typeface="Wingdings" charset="2"/>
              <a:buChar char="§"/>
              <a:defRPr/>
            </a:pPr>
            <a:r>
              <a:rPr lang="en-US" sz="2800" dirty="0">
                <a:ea typeface="+mn-ea"/>
                <a:cs typeface="+mn-cs"/>
              </a:rPr>
              <a:t>Are my actions appropriate and sufficient?</a:t>
            </a:r>
          </a:p>
        </p:txBody>
      </p:sp>
      <p:sp>
        <p:nvSpPr>
          <p:cNvPr id="64516" name="Slide Number Placeholder 3">
            <a:extLst>
              <a:ext uri="{FF2B5EF4-FFF2-40B4-BE49-F238E27FC236}">
                <a16:creationId xmlns:a16="http://schemas.microsoft.com/office/drawing/2014/main" id="{13BB75C3-CDC8-B4A5-67AD-95A127620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fontAlgn="base">
              <a:spcBef>
                <a:spcPct val="0"/>
              </a:spcBef>
              <a:spcAft>
                <a:spcPct val="0"/>
              </a:spcAft>
              <a:buClrTx/>
              <a:buNone/>
            </a:pPr>
            <a:fld id="{FB2B8327-A6FA-4EAE-B780-6EA1D972E540}" type="slidenum">
              <a:rPr lang="en-US" altLang="en-US" sz="1400">
                <a:solidFill>
                  <a:srgbClr val="FFFFFF"/>
                </a:solidFill>
                <a:latin typeface="Times New Roman" panose="02020603050405020304" pitchFamily="18" charset="0"/>
              </a:rPr>
              <a:pPr fontAlgn="base">
                <a:spcBef>
                  <a:spcPct val="0"/>
                </a:spcBef>
                <a:spcAft>
                  <a:spcPct val="0"/>
                </a:spcAft>
                <a:buClrTx/>
                <a:buNone/>
              </a:pPr>
              <a:t>22</a:t>
            </a:fld>
            <a:endParaRPr lang="en-US" altLang="en-US" sz="1400">
              <a:solidFill>
                <a:srgbClr val="FFFFFF"/>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1">
            <a:extLst>
              <a:ext uri="{FF2B5EF4-FFF2-40B4-BE49-F238E27FC236}">
                <a16:creationId xmlns:a16="http://schemas.microsoft.com/office/drawing/2014/main" id="{56C32AE4-AB32-281E-0210-7C42FF34C2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9775" y="3629209"/>
            <a:ext cx="2562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a:extLst>
              <a:ext uri="{FF2B5EF4-FFF2-40B4-BE49-F238E27FC236}">
                <a16:creationId xmlns:a16="http://schemas.microsoft.com/office/drawing/2014/main" id="{608CAAED-AE29-7848-B21F-24A867338460}"/>
              </a:ext>
            </a:extLst>
          </p:cNvPr>
          <p:cNvSpPr>
            <a:spLocks noGrp="1" noChangeArrowheads="1"/>
          </p:cNvSpPr>
          <p:nvPr>
            <p:ph type="title"/>
          </p:nvPr>
        </p:nvSpPr>
        <p:spPr>
          <a:xfrm>
            <a:off x="856648" y="1"/>
            <a:ext cx="9430352" cy="1249363"/>
          </a:xfrm>
        </p:spPr>
        <p:txBody>
          <a:bodyPr/>
          <a:lstStyle/>
          <a:p>
            <a:r>
              <a:rPr lang="en-US" altLang="en-US" sz="3200" dirty="0"/>
              <a:t>What are the (applied) tests?</a:t>
            </a:r>
          </a:p>
        </p:txBody>
      </p:sp>
      <p:sp>
        <p:nvSpPr>
          <p:cNvPr id="3" name="Content Placeholder 2">
            <a:extLst>
              <a:ext uri="{FF2B5EF4-FFF2-40B4-BE49-F238E27FC236}">
                <a16:creationId xmlns:a16="http://schemas.microsoft.com/office/drawing/2014/main" id="{EA7A9ED4-51F0-BBE4-68AD-BBE77886A266}"/>
              </a:ext>
            </a:extLst>
          </p:cNvPr>
          <p:cNvSpPr>
            <a:spLocks noGrp="1"/>
          </p:cNvSpPr>
          <p:nvPr>
            <p:ph idx="1"/>
          </p:nvPr>
        </p:nvSpPr>
        <p:spPr>
          <a:xfrm>
            <a:off x="856648" y="1295401"/>
            <a:ext cx="8316228" cy="5006975"/>
          </a:xfrm>
        </p:spPr>
        <p:txBody>
          <a:bodyPr rtlCol="0">
            <a:normAutofit fontScale="77500" lnSpcReduction="20000"/>
          </a:bodyPr>
          <a:lstStyle/>
          <a:p>
            <a:pPr marL="403225" lvl="1" indent="0" fontAlgn="auto">
              <a:spcAft>
                <a:spcPts val="0"/>
              </a:spcAft>
              <a:buNone/>
              <a:defRPr/>
            </a:pPr>
            <a:r>
              <a:rPr lang="en-US" sz="3100" b="1" dirty="0">
                <a:solidFill>
                  <a:srgbClr val="FF0000"/>
                </a:solidFill>
              </a:rPr>
              <a:t>Legal Test</a:t>
            </a:r>
          </a:p>
          <a:p>
            <a:pPr lvl="1" fontAlgn="auto">
              <a:spcAft>
                <a:spcPts val="0"/>
              </a:spcAft>
              <a:buFont typeface="Arial" pitchFamily="34" charset="0"/>
              <a:buChar char="•"/>
              <a:defRPr/>
            </a:pPr>
            <a:r>
              <a:rPr lang="en-US" sz="3100" dirty="0"/>
              <a:t>Are you breaking a law?</a:t>
            </a:r>
          </a:p>
          <a:p>
            <a:pPr lvl="1" fontAlgn="auto">
              <a:spcAft>
                <a:spcPts val="0"/>
              </a:spcAft>
              <a:buFont typeface="Arial" pitchFamily="34" charset="0"/>
              <a:buChar char="•"/>
              <a:defRPr/>
            </a:pPr>
            <a:endParaRPr lang="en-US" sz="3100" dirty="0"/>
          </a:p>
          <a:p>
            <a:pPr marL="403225" lvl="1" indent="0" fontAlgn="auto">
              <a:spcAft>
                <a:spcPts val="0"/>
              </a:spcAft>
              <a:buNone/>
              <a:defRPr/>
            </a:pPr>
            <a:r>
              <a:rPr lang="en-US" sz="3100" b="1" dirty="0">
                <a:solidFill>
                  <a:srgbClr val="FF0000"/>
                </a:solidFill>
              </a:rPr>
              <a:t>Stench Test</a:t>
            </a:r>
          </a:p>
          <a:p>
            <a:pPr lvl="1" fontAlgn="auto">
              <a:spcAft>
                <a:spcPts val="0"/>
              </a:spcAft>
              <a:buFont typeface="Arial" pitchFamily="34" charset="0"/>
              <a:buChar char="•"/>
              <a:defRPr/>
            </a:pPr>
            <a:r>
              <a:rPr lang="en-US" sz="3100" dirty="0"/>
              <a:t>Does the action seem uncomfortable or “just wrong”?</a:t>
            </a:r>
          </a:p>
          <a:p>
            <a:pPr lvl="1" fontAlgn="auto">
              <a:spcAft>
                <a:spcPts val="0"/>
              </a:spcAft>
              <a:buFont typeface="Arial" pitchFamily="34" charset="0"/>
              <a:buChar char="•"/>
              <a:defRPr/>
            </a:pPr>
            <a:endParaRPr lang="en-US" sz="3100" dirty="0"/>
          </a:p>
          <a:p>
            <a:pPr marL="403225" lvl="1" indent="0" fontAlgn="auto">
              <a:spcAft>
                <a:spcPts val="0"/>
              </a:spcAft>
              <a:buNone/>
              <a:defRPr/>
            </a:pPr>
            <a:r>
              <a:rPr lang="en-US" sz="3100" b="1" dirty="0">
                <a:solidFill>
                  <a:srgbClr val="FF0000"/>
                </a:solidFill>
              </a:rPr>
              <a:t>Front-Page Test</a:t>
            </a:r>
          </a:p>
          <a:p>
            <a:pPr lvl="1" fontAlgn="auto">
              <a:spcAft>
                <a:spcPts val="0"/>
              </a:spcAft>
              <a:buFont typeface="Arial" pitchFamily="34" charset="0"/>
              <a:buChar char="•"/>
              <a:defRPr/>
            </a:pPr>
            <a:r>
              <a:rPr lang="en-US" sz="3100" dirty="0"/>
              <a:t>Would you be embarrassed if the action were on the front page of the newspaper?</a:t>
            </a:r>
          </a:p>
          <a:p>
            <a:pPr lvl="1" fontAlgn="auto">
              <a:spcAft>
                <a:spcPts val="0"/>
              </a:spcAft>
              <a:buFont typeface="Arial" pitchFamily="34" charset="0"/>
              <a:buChar char="•"/>
              <a:defRPr/>
            </a:pPr>
            <a:endParaRPr lang="en-US" sz="3100" dirty="0"/>
          </a:p>
          <a:p>
            <a:pPr marL="403225" lvl="1" indent="0" fontAlgn="auto">
              <a:spcAft>
                <a:spcPts val="0"/>
              </a:spcAft>
              <a:buNone/>
              <a:defRPr/>
            </a:pPr>
            <a:r>
              <a:rPr lang="en-US" sz="3100" b="1" dirty="0">
                <a:solidFill>
                  <a:srgbClr val="FF0000"/>
                </a:solidFill>
              </a:rPr>
              <a:t>Mom Test</a:t>
            </a:r>
            <a:r>
              <a:rPr lang="en-US" sz="3100" b="1" dirty="0"/>
              <a:t>	</a:t>
            </a:r>
          </a:p>
          <a:p>
            <a:pPr lvl="1" fontAlgn="auto">
              <a:spcAft>
                <a:spcPts val="0"/>
              </a:spcAft>
              <a:buFont typeface="Arial" pitchFamily="34" charset="0"/>
              <a:buChar char="•"/>
              <a:defRPr/>
            </a:pPr>
            <a:r>
              <a:rPr lang="en-US" sz="3100" dirty="0"/>
              <a:t>Would your mom (or other loved one) be ashamed of you?</a:t>
            </a:r>
          </a:p>
          <a:p>
            <a:pPr lvl="1" fontAlgn="auto">
              <a:spcAft>
                <a:spcPts val="0"/>
              </a:spcAft>
              <a:buFont typeface="Arial" pitchFamily="34" charset="0"/>
              <a:buChar char="–"/>
              <a:defRPr/>
            </a:pPr>
            <a:endParaRPr lang="en-US" dirty="0"/>
          </a:p>
        </p:txBody>
      </p:sp>
      <p:pic>
        <p:nvPicPr>
          <p:cNvPr id="49155" name="Picture 1" descr="IMG_0009.jpg">
            <a:extLst>
              <a:ext uri="{FF2B5EF4-FFF2-40B4-BE49-F238E27FC236}">
                <a16:creationId xmlns:a16="http://schemas.microsoft.com/office/drawing/2014/main" id="{46183EDC-2762-8101-40EE-4B01C389E223}"/>
              </a:ext>
            </a:extLst>
          </p:cNvPr>
          <p:cNvPicPr>
            <a:picLocks noChangeAspect="1"/>
          </p:cNvPicPr>
          <p:nvPr/>
        </p:nvPicPr>
        <p:blipFill>
          <a:blip r:embed="rId4">
            <a:extLst>
              <a:ext uri="{28A0092B-C50C-407E-A947-70E740481C1C}">
                <a14:useLocalDpi xmlns:a14="http://schemas.microsoft.com/office/drawing/2010/main" val="0"/>
              </a:ext>
            </a:extLst>
          </a:blip>
          <a:srcRect l="10599" r="13385"/>
          <a:stretch>
            <a:fillRect/>
          </a:stretch>
        </p:blipFill>
        <p:spPr bwMode="auto">
          <a:xfrm>
            <a:off x="9291103" y="4906729"/>
            <a:ext cx="16002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6" name="Picture 2" descr="File:Logo VW.jpg">
            <a:extLst>
              <a:ext uri="{FF2B5EF4-FFF2-40B4-BE49-F238E27FC236}">
                <a16:creationId xmlns:a16="http://schemas.microsoft.com/office/drawing/2014/main" id="{05A4C9D1-D562-A807-A7BD-ED871E5B6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868" y="111086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3">
            <a:extLst>
              <a:ext uri="{FF2B5EF4-FFF2-40B4-BE49-F238E27FC236}">
                <a16:creationId xmlns:a16="http://schemas.microsoft.com/office/drawing/2014/main" id="{6B30C196-4771-2050-E2F0-93947D5D6C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85268" y="1988152"/>
            <a:ext cx="23050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8B8DCA7-B8BD-0F7A-4013-D70819C478E6}"/>
              </a:ext>
            </a:extLst>
          </p:cNvPr>
          <p:cNvSpPr>
            <a:spLocks noGrp="1" noChangeArrowheads="1"/>
          </p:cNvSpPr>
          <p:nvPr>
            <p:ph type="title"/>
          </p:nvPr>
        </p:nvSpPr>
        <p:spPr>
          <a:xfrm>
            <a:off x="827773" y="381000"/>
            <a:ext cx="10250905" cy="990600"/>
          </a:xfrm>
        </p:spPr>
        <p:txBody>
          <a:bodyPr/>
          <a:lstStyle/>
          <a:p>
            <a:r>
              <a:rPr lang="en-US" altLang="en-US" sz="3200" dirty="0"/>
              <a:t>The IH White Book distills these decision models into one approach</a:t>
            </a:r>
          </a:p>
        </p:txBody>
      </p:sp>
      <p:sp>
        <p:nvSpPr>
          <p:cNvPr id="50179" name="Content Placeholder 2">
            <a:extLst>
              <a:ext uri="{FF2B5EF4-FFF2-40B4-BE49-F238E27FC236}">
                <a16:creationId xmlns:a16="http://schemas.microsoft.com/office/drawing/2014/main" id="{E0E82093-391E-3EB2-571B-45D6E1934F47}"/>
              </a:ext>
            </a:extLst>
          </p:cNvPr>
          <p:cNvSpPr>
            <a:spLocks noGrp="1" noChangeArrowheads="1"/>
          </p:cNvSpPr>
          <p:nvPr>
            <p:ph idx="1"/>
          </p:nvPr>
        </p:nvSpPr>
        <p:spPr>
          <a:xfrm>
            <a:off x="827773" y="1447800"/>
            <a:ext cx="10982425" cy="4191000"/>
          </a:xfrm>
        </p:spPr>
        <p:txBody>
          <a:bodyPr/>
          <a:lstStyle/>
          <a:p>
            <a:pPr marL="457200" indent="-457200">
              <a:buFont typeface="Tahoma" panose="020B0604030504040204" pitchFamily="34" charset="0"/>
              <a:buAutoNum type="arabicPeriod"/>
              <a:defRPr/>
            </a:pPr>
            <a:r>
              <a:rPr lang="en-US" altLang="en-US" sz="2400" dirty="0">
                <a:latin typeface="Arial" panose="020B0604020202020204" pitchFamily="34" charset="0"/>
                <a:cs typeface="Arial" panose="020B0604020202020204" pitchFamily="34" charset="0"/>
              </a:rPr>
              <a:t>Gather facts carefully (including context) and define the ethical issue.   </a:t>
            </a:r>
          </a:p>
          <a:p>
            <a:pPr marL="457200" indent="-457200">
              <a:buFont typeface="Tahoma" panose="020B0604030504040204" pitchFamily="34" charset="0"/>
              <a:buAutoNum type="arabicPeriod"/>
              <a:defRPr/>
            </a:pPr>
            <a:r>
              <a:rPr lang="en-US" altLang="en-US" sz="2400" dirty="0">
                <a:latin typeface="Arial" panose="020B0604020202020204" pitchFamily="34" charset="0"/>
                <a:cs typeface="Arial" panose="020B0604020202020204" pitchFamily="34" charset="0"/>
              </a:rPr>
              <a:t>Identify who will be impacted by the decision.</a:t>
            </a:r>
          </a:p>
          <a:p>
            <a:pPr marL="457200" indent="-457200">
              <a:buFont typeface="Tahoma" panose="020B0604030504040204" pitchFamily="34" charset="0"/>
              <a:buAutoNum type="arabicPeriod"/>
              <a:defRPr/>
            </a:pPr>
            <a:r>
              <a:rPr lang="en-US" altLang="en-US" sz="2400" dirty="0">
                <a:latin typeface="Arial" panose="020B0604020202020204" pitchFamily="34" charset="0"/>
                <a:cs typeface="Arial" panose="020B0604020202020204" pitchFamily="34" charset="0"/>
              </a:rPr>
              <a:t>Refer to the codes of ethics, guiding principles and other professional guidelines and relevant laws/regulations.</a:t>
            </a:r>
          </a:p>
          <a:p>
            <a:pPr marL="457200" indent="-457200">
              <a:buFont typeface="Tahoma" panose="020B0604030504040204" pitchFamily="34" charset="0"/>
              <a:buAutoNum type="arabicPeriod"/>
              <a:defRPr/>
            </a:pPr>
            <a:r>
              <a:rPr lang="en-US" altLang="en-US" sz="2400" dirty="0">
                <a:latin typeface="Arial" panose="020B0604020202020204" pitchFamily="34" charset="0"/>
                <a:cs typeface="Arial" panose="020B0604020202020204" pitchFamily="34" charset="0"/>
              </a:rPr>
              <a:t>Clarify your personal and professional values as they relate.</a:t>
            </a:r>
          </a:p>
          <a:p>
            <a:pPr marL="457200" indent="-457200">
              <a:buFont typeface="Tahoma" panose="020B0604030504040204" pitchFamily="34" charset="0"/>
              <a:buAutoNum type="arabicPeriod"/>
              <a:defRPr/>
            </a:pPr>
            <a:r>
              <a:rPr lang="en-US" altLang="en-US" sz="2400" dirty="0">
                <a:latin typeface="Arial" panose="020B0604020202020204" pitchFamily="34" charset="0"/>
                <a:cs typeface="Arial" panose="020B0604020202020204" pitchFamily="34" charset="0"/>
              </a:rPr>
              <a:t>Explore alternative courses of action and define the outcomes for parties impacted by the decision.</a:t>
            </a:r>
          </a:p>
          <a:p>
            <a:pPr marL="457200" indent="-457200">
              <a:buFont typeface="+mj-lt"/>
              <a:buAutoNum type="arabicPeriod" startAt="6"/>
              <a:defRPr/>
            </a:pPr>
            <a:r>
              <a:rPr lang="en-US" sz="2400" dirty="0">
                <a:ea typeface="ＭＳ Ｐゴシック" charset="0"/>
              </a:rPr>
              <a:t>Review the practical consequences of each action;</a:t>
            </a:r>
          </a:p>
          <a:p>
            <a:pPr marL="457200" indent="-457200">
              <a:buFont typeface="+mj-lt"/>
              <a:buAutoNum type="arabicPeriod" startAt="6"/>
              <a:defRPr/>
            </a:pPr>
            <a:r>
              <a:rPr lang="en-US" sz="2400" dirty="0">
                <a:ea typeface="ＭＳ Ｐゴシック" charset="0"/>
              </a:rPr>
              <a:t>Determine if the action could be universally applied; and</a:t>
            </a:r>
          </a:p>
          <a:p>
            <a:pPr marL="457200" indent="-457200">
              <a:buFont typeface="+mj-lt"/>
              <a:buAutoNum type="arabicPeriod" startAt="6"/>
              <a:defRPr/>
            </a:pPr>
            <a:r>
              <a:rPr lang="en-US" sz="2400" dirty="0">
                <a:ea typeface="ＭＳ Ｐゴシック" charset="0"/>
              </a:rPr>
              <a:t>Consider the action against the care-based principle (do what you want others to do to you).</a:t>
            </a:r>
          </a:p>
          <a:p>
            <a:pPr marL="0" indent="0">
              <a:buNone/>
              <a:defRPr/>
            </a:pPr>
            <a:r>
              <a:rPr lang="en-US" sz="2400" dirty="0">
                <a:ea typeface="ＭＳ Ｐゴシック" charset="0"/>
              </a:rPr>
              <a:t>Then, make a decision and act accordingly.</a:t>
            </a:r>
          </a:p>
          <a:p>
            <a:pPr marL="0" indent="0">
              <a:buNone/>
              <a:defRPr/>
            </a:pPr>
            <a:endParaRPr lang="en-US" altLang="en-US" sz="2400" dirty="0">
              <a:latin typeface="Arial" panose="020B0604020202020204" pitchFamily="34" charset="0"/>
              <a:cs typeface="Arial" panose="020B0604020202020204" pitchFamily="34" charset="0"/>
            </a:endParaRPr>
          </a:p>
          <a:p>
            <a:pPr marL="457200" indent="-457200">
              <a:buFont typeface="Tahoma" panose="020B0604030504040204" pitchFamily="34" charset="0"/>
              <a:buAutoNum type="arabicPeriod"/>
              <a:defRPr/>
            </a:pPr>
            <a:endParaRPr lang="en-US" altLang="en-US" sz="2400" dirty="0">
              <a:latin typeface="Arial" panose="020B0604020202020204" pitchFamily="34" charset="0"/>
              <a:cs typeface="Arial" panose="020B0604020202020204" pitchFamily="34" charset="0"/>
            </a:endParaRPr>
          </a:p>
          <a:p>
            <a:pPr marL="457200" indent="-457200">
              <a:buFont typeface="Tahoma" panose="020B0604030504040204" pitchFamily="34" charset="0"/>
              <a:buAutoNum type="arabicPeriod"/>
              <a:defRP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7727E75-0F74-3830-BD36-8F4E4CC9B0C7}"/>
              </a:ext>
            </a:extLst>
          </p:cNvPr>
          <p:cNvSpPr>
            <a:spLocks noGrp="1" noChangeArrowheads="1"/>
          </p:cNvSpPr>
          <p:nvPr>
            <p:ph type="title" idx="4294967295"/>
          </p:nvPr>
        </p:nvSpPr>
        <p:spPr>
          <a:xfrm>
            <a:off x="760396" y="152400"/>
            <a:ext cx="9602804" cy="11430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Guiding Principles v. Code of Ethic</a:t>
            </a:r>
            <a:r>
              <a:rPr lang="en-US" altLang="en-US" b="1" dirty="0">
                <a:solidFill>
                  <a:schemeClr val="bg1"/>
                </a:solidFill>
              </a:rPr>
              <a:t>s</a:t>
            </a:r>
          </a:p>
        </p:txBody>
      </p:sp>
      <p:sp>
        <p:nvSpPr>
          <p:cNvPr id="69635" name="Rectangle 3">
            <a:extLst>
              <a:ext uri="{FF2B5EF4-FFF2-40B4-BE49-F238E27FC236}">
                <a16:creationId xmlns:a16="http://schemas.microsoft.com/office/drawing/2014/main" id="{592C305C-1DA3-A439-E377-F7CDB6DFC2E5}"/>
              </a:ext>
            </a:extLst>
          </p:cNvPr>
          <p:cNvSpPr>
            <a:spLocks noGrp="1" noChangeArrowheads="1"/>
          </p:cNvSpPr>
          <p:nvPr>
            <p:ph type="body" idx="4294967295"/>
          </p:nvPr>
        </p:nvSpPr>
        <p:spPr>
          <a:xfrm>
            <a:off x="760396" y="2774950"/>
            <a:ext cx="10135402" cy="4083050"/>
          </a:xfrm>
        </p:spPr>
        <p:txBody>
          <a:bodyPr/>
          <a:lstStyle/>
          <a:p>
            <a:pPr eaLnBrk="1" hangingPunct="1">
              <a:buClr>
                <a:srgbClr val="FF0000"/>
              </a:buClr>
            </a:pPr>
            <a:r>
              <a:rPr lang="en-US" altLang="en-US" dirty="0">
                <a:latin typeface="Arial" panose="020B0604020202020204" pitchFamily="34" charset="0"/>
                <a:cs typeface="Arial" panose="020B0604020202020204" pitchFamily="34" charset="0"/>
              </a:rPr>
              <a:t> </a:t>
            </a:r>
            <a:r>
              <a:rPr lang="en-US" altLang="en-US" dirty="0">
                <a:solidFill>
                  <a:schemeClr val="bg1"/>
                </a:solidFill>
                <a:latin typeface="Arial" panose="020B0604020202020204" pitchFamily="34" charset="0"/>
                <a:cs typeface="Arial" panose="020B0604020202020204" pitchFamily="34" charset="0"/>
              </a:rPr>
              <a:t>“</a:t>
            </a:r>
            <a:r>
              <a:rPr lang="en-US" altLang="en-US" i="1" u="sng" dirty="0">
                <a:solidFill>
                  <a:schemeClr val="bg1"/>
                </a:solidFill>
                <a:latin typeface="Arial" panose="020B0604020202020204" pitchFamily="34" charset="0"/>
                <a:cs typeface="Arial" panose="020B0604020202020204" pitchFamily="34" charset="0"/>
              </a:rPr>
              <a:t>Stick to the CODE</a:t>
            </a:r>
            <a:r>
              <a:rPr lang="en-US" altLang="en-US" i="1" dirty="0">
                <a:solidFill>
                  <a:schemeClr val="bg1"/>
                </a:solidFill>
                <a:latin typeface="Arial" panose="020B0604020202020204" pitchFamily="34" charset="0"/>
                <a:cs typeface="Arial" panose="020B0604020202020204" pitchFamily="34" charset="0"/>
              </a:rPr>
              <a:t>”  </a:t>
            </a:r>
          </a:p>
          <a:p>
            <a:pPr eaLnBrk="1" hangingPunct="1">
              <a:buClr>
                <a:srgbClr val="FF0000"/>
              </a:buClr>
              <a:buFontTx/>
              <a:buNone/>
            </a:pPr>
            <a:r>
              <a:rPr lang="en-US" altLang="en-US" dirty="0">
                <a:solidFill>
                  <a:schemeClr val="bg1"/>
                </a:solidFill>
                <a:latin typeface="Arial" panose="020B0604020202020204" pitchFamily="34" charset="0"/>
                <a:cs typeface="Arial" panose="020B0604020202020204" pitchFamily="34" charset="0"/>
              </a:rPr>
              <a:t>	as noted by Capt. Hector Barbosa in the movie “Pirates of the Caribbean”  </a:t>
            </a:r>
          </a:p>
          <a:p>
            <a:pPr eaLnBrk="1" hangingPunct="1">
              <a:buClr>
                <a:srgbClr val="FF0000"/>
              </a:buClr>
            </a:pPr>
            <a:r>
              <a:rPr lang="en-US" altLang="en-US" dirty="0">
                <a:solidFill>
                  <a:schemeClr val="bg1"/>
                </a:solidFill>
                <a:latin typeface="Arial" panose="020B0604020202020204" pitchFamily="34" charset="0"/>
                <a:cs typeface="Arial" panose="020B0604020202020204" pitchFamily="34" charset="0"/>
              </a:rPr>
              <a:t>He then quickly said:</a:t>
            </a:r>
          </a:p>
          <a:p>
            <a:pPr eaLnBrk="1" hangingPunct="1">
              <a:buClr>
                <a:srgbClr val="FF0000"/>
              </a:buClr>
              <a:buFontTx/>
              <a:buNone/>
            </a:pPr>
            <a:r>
              <a:rPr lang="en-US" altLang="en-US" dirty="0">
                <a:solidFill>
                  <a:schemeClr val="bg1"/>
                </a:solidFill>
                <a:latin typeface="Arial" panose="020B0604020202020204" pitchFamily="34" charset="0"/>
                <a:cs typeface="Arial" panose="020B0604020202020204" pitchFamily="34" charset="0"/>
              </a:rPr>
              <a:t>	(when he felt necessary) that THE CODE was “actually more of a set of guidelines.”  </a:t>
            </a:r>
          </a:p>
          <a:p>
            <a:pPr lvl="1" eaLnBrk="1" hangingPunct="1">
              <a:buClr>
                <a:srgbClr val="FF0000"/>
              </a:buClr>
              <a:buFontTx/>
              <a:buNone/>
            </a:pPr>
            <a:endParaRPr lang="en-US" altLang="en-US" dirty="0">
              <a:solidFill>
                <a:schemeClr val="bg1"/>
              </a:solidFill>
              <a:latin typeface="Arial" panose="020B0604020202020204" pitchFamily="34" charset="0"/>
              <a:cs typeface="Arial" panose="020B0604020202020204" pitchFamily="34" charset="0"/>
            </a:endParaRPr>
          </a:p>
        </p:txBody>
      </p:sp>
      <p:pic>
        <p:nvPicPr>
          <p:cNvPr id="69636" name="Picture 5" descr="http://ts2.mm.bing.net/th?id=H.4582980189291633&amp;pid=1.7&amp;w=250&amp;h=155&amp;c=7&amp;rs=1">
            <a:extLst>
              <a:ext uri="{FF2B5EF4-FFF2-40B4-BE49-F238E27FC236}">
                <a16:creationId xmlns:a16="http://schemas.microsoft.com/office/drawing/2014/main" id="{D27649E4-8A59-D932-0AC9-DCEF20EA0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314" y="1524000"/>
            <a:ext cx="28273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B8A0E81-49FC-5C7C-76E3-535BDA6EF905}"/>
              </a:ext>
            </a:extLst>
          </p:cNvPr>
          <p:cNvSpPr>
            <a:spLocks noGrp="1" noChangeArrowheads="1"/>
          </p:cNvSpPr>
          <p:nvPr>
            <p:ph type="title" idx="4294967295"/>
          </p:nvPr>
        </p:nvSpPr>
        <p:spPr>
          <a:xfrm>
            <a:off x="1001027" y="304800"/>
            <a:ext cx="9057373" cy="9906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How do Professionals use a Code?</a:t>
            </a:r>
          </a:p>
        </p:txBody>
      </p:sp>
      <p:sp>
        <p:nvSpPr>
          <p:cNvPr id="70659" name="Rectangle 3">
            <a:extLst>
              <a:ext uri="{FF2B5EF4-FFF2-40B4-BE49-F238E27FC236}">
                <a16:creationId xmlns:a16="http://schemas.microsoft.com/office/drawing/2014/main" id="{D741F71A-9B70-3FB4-6BCA-21F5989456FD}"/>
              </a:ext>
            </a:extLst>
          </p:cNvPr>
          <p:cNvSpPr>
            <a:spLocks noGrp="1" noChangeArrowheads="1"/>
          </p:cNvSpPr>
          <p:nvPr>
            <p:ph type="body" idx="4294967295"/>
          </p:nvPr>
        </p:nvSpPr>
        <p:spPr>
          <a:xfrm>
            <a:off x="1001027" y="1993901"/>
            <a:ext cx="9401861" cy="3795713"/>
          </a:xfrm>
        </p:spPr>
        <p:txBody>
          <a:bodyPr/>
          <a:lstStyle/>
          <a:p>
            <a:pPr eaLnBrk="1" hangingPunct="1">
              <a:buClr>
                <a:srgbClr val="FF0000"/>
              </a:buClr>
            </a:pPr>
            <a:r>
              <a:rPr lang="en-US" altLang="en-US" dirty="0">
                <a:solidFill>
                  <a:schemeClr val="bg1"/>
                </a:solidFill>
                <a:latin typeface="Arial" panose="020B0604020202020204" pitchFamily="34" charset="0"/>
                <a:cs typeface="Arial" panose="020B0604020202020204" pitchFamily="34" charset="0"/>
              </a:rPr>
              <a:t>As “The Law?” </a:t>
            </a:r>
          </a:p>
          <a:p>
            <a:pPr lvl="1" eaLnBrk="1" hangingPunct="1">
              <a:buClr>
                <a:srgbClr val="FF0000"/>
              </a:buClr>
              <a:buFontTx/>
              <a:buNone/>
            </a:pPr>
            <a:r>
              <a:rPr lang="en-US" altLang="en-US" dirty="0">
                <a:solidFill>
                  <a:schemeClr val="bg1"/>
                </a:solidFill>
                <a:latin typeface="Arial" panose="020B0604020202020204" pitchFamily="34" charset="0"/>
                <a:cs typeface="Arial" panose="020B0604020202020204" pitchFamily="34" charset="0"/>
              </a:rPr>
              <a:t>-- (Enforceable v. not enforceable?) </a:t>
            </a:r>
          </a:p>
          <a:p>
            <a:pPr eaLnBrk="1" hangingPunct="1">
              <a:buClr>
                <a:srgbClr val="FF0000"/>
              </a:buClr>
            </a:pPr>
            <a:r>
              <a:rPr lang="en-US" altLang="en-US" dirty="0">
                <a:solidFill>
                  <a:schemeClr val="bg1"/>
                </a:solidFill>
                <a:latin typeface="Arial" panose="020B0604020202020204" pitchFamily="34" charset="0"/>
                <a:cs typeface="Arial" panose="020B0604020202020204" pitchFamily="34" charset="0"/>
              </a:rPr>
              <a:t>As a “set of guidelines?”</a:t>
            </a:r>
          </a:p>
          <a:p>
            <a:pPr eaLnBrk="1" hangingPunct="1">
              <a:buClr>
                <a:srgbClr val="FF0000"/>
              </a:buClr>
            </a:pPr>
            <a:r>
              <a:rPr lang="en-US" altLang="en-US" dirty="0">
                <a:solidFill>
                  <a:schemeClr val="bg1"/>
                </a:solidFill>
                <a:latin typeface="Arial" panose="020B0604020202020204" pitchFamily="34" charset="0"/>
                <a:cs typeface="Arial" panose="020B0604020202020204" pitchFamily="34" charset="0"/>
              </a:rPr>
              <a:t>As a means to set a baseline standard of practice?</a:t>
            </a:r>
          </a:p>
          <a:p>
            <a:pPr eaLnBrk="1" hangingPunct="1">
              <a:buClr>
                <a:srgbClr val="FF0000"/>
              </a:buClr>
            </a:pPr>
            <a:r>
              <a:rPr lang="en-US" altLang="en-US" dirty="0">
                <a:solidFill>
                  <a:schemeClr val="bg1"/>
                </a:solidFill>
                <a:latin typeface="Arial" panose="020B0604020202020204" pitchFamily="34" charset="0"/>
                <a:cs typeface="Arial" panose="020B0604020202020204" pitchFamily="34" charset="0"/>
              </a:rPr>
              <a:t>As a way to raise the level of practice?</a:t>
            </a:r>
          </a:p>
          <a:p>
            <a:pPr lvl="1" eaLnBrk="1" hangingPunct="1">
              <a:buClr>
                <a:srgbClr val="FF0000"/>
              </a:buClr>
              <a:buFontTx/>
              <a:buNone/>
            </a:pP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5">
            <a:extLst>
              <a:ext uri="{FF2B5EF4-FFF2-40B4-BE49-F238E27FC236}">
                <a16:creationId xmlns:a16="http://schemas.microsoft.com/office/drawing/2014/main" id="{2C89B472-228A-4F1B-1EE7-74CB531DBEF8}"/>
              </a:ext>
            </a:extLst>
          </p:cNvPr>
          <p:cNvSpPr>
            <a:spLocks noGrp="1" noChangeArrowheads="1"/>
          </p:cNvSpPr>
          <p:nvPr>
            <p:ph type="ctrTitle" sz="quarter"/>
          </p:nvPr>
        </p:nvSpPr>
        <p:spPr>
          <a:xfrm>
            <a:off x="1029903" y="685800"/>
            <a:ext cx="10568539" cy="1143000"/>
          </a:xfrm>
        </p:spPr>
        <p:txBody>
          <a:bodyPr/>
          <a:lstStyle/>
          <a:p>
            <a:pPr algn="l"/>
            <a:r>
              <a:rPr lang="en-US" altLang="en-US" sz="3200" dirty="0"/>
              <a:t>“</a:t>
            </a:r>
            <a:r>
              <a:rPr lang="en-US" altLang="ja-JP" sz="3200" dirty="0"/>
              <a:t>The code and principles should be considered distilled wisdom from the industrial hygienists that have preceded us.</a:t>
            </a:r>
            <a:r>
              <a:rPr lang="en-US" altLang="en-US" sz="3200" dirty="0"/>
              <a:t>”</a:t>
            </a:r>
            <a:r>
              <a:rPr lang="en-US" altLang="ja-JP" sz="3200" dirty="0"/>
              <a:t> </a:t>
            </a:r>
            <a:endParaRPr lang="en-US" altLang="en-US" sz="3200" dirty="0"/>
          </a:p>
        </p:txBody>
      </p:sp>
      <p:sp>
        <p:nvSpPr>
          <p:cNvPr id="71683" name="Subtitle 6">
            <a:extLst>
              <a:ext uri="{FF2B5EF4-FFF2-40B4-BE49-F238E27FC236}">
                <a16:creationId xmlns:a16="http://schemas.microsoft.com/office/drawing/2014/main" id="{3490DB71-4A6D-6A19-2CD8-7905148D5716}"/>
              </a:ext>
            </a:extLst>
          </p:cNvPr>
          <p:cNvSpPr>
            <a:spLocks noGrp="1" noChangeArrowheads="1"/>
          </p:cNvSpPr>
          <p:nvPr>
            <p:ph type="subTitle" sz="quarter" idx="1"/>
          </p:nvPr>
        </p:nvSpPr>
        <p:spPr>
          <a:xfrm>
            <a:off x="3031145" y="1964355"/>
            <a:ext cx="6400800" cy="1752600"/>
          </a:xfrm>
        </p:spPr>
        <p:txBody>
          <a:bodyPr/>
          <a:lstStyle/>
          <a:p>
            <a:pPr algn="l"/>
            <a:r>
              <a:rPr lang="en-US" altLang="en-US" dirty="0">
                <a:latin typeface="Arial" panose="020B0604020202020204" pitchFamily="34" charset="0"/>
                <a:cs typeface="Arial" panose="020B0604020202020204" pitchFamily="34" charset="0"/>
              </a:rPr>
              <a:t>2011 AIHA White Book</a:t>
            </a:r>
          </a:p>
        </p:txBody>
      </p:sp>
      <p:pic>
        <p:nvPicPr>
          <p:cNvPr id="2" name="Picture 1">
            <a:extLst>
              <a:ext uri="{FF2B5EF4-FFF2-40B4-BE49-F238E27FC236}">
                <a16:creationId xmlns:a16="http://schemas.microsoft.com/office/drawing/2014/main" id="{42F9FD6C-E3EB-15BB-2E93-C63FDC49B5EE}"/>
              </a:ext>
            </a:extLst>
          </p:cNvPr>
          <p:cNvPicPr>
            <a:picLocks noChangeAspect="1"/>
          </p:cNvPicPr>
          <p:nvPr/>
        </p:nvPicPr>
        <p:blipFill>
          <a:blip r:embed="rId3" cstate="print"/>
          <a:stretch>
            <a:fillRect/>
          </a:stretch>
        </p:blipFill>
        <p:spPr>
          <a:xfrm>
            <a:off x="2819401" y="2667000"/>
            <a:ext cx="2633289" cy="381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685" name="Picture 7" descr="Bernardino Ramazzini - Wikipedia">
            <a:extLst>
              <a:ext uri="{FF2B5EF4-FFF2-40B4-BE49-F238E27FC236}">
                <a16:creationId xmlns:a16="http://schemas.microsoft.com/office/drawing/2014/main" id="{DC476DA2-CB19-22D7-1F8F-5985DCD1F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619375"/>
            <a:ext cx="2286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7D219DC-CDC0-2FC2-EFC2-09C41E05ED4D}"/>
              </a:ext>
            </a:extLst>
          </p:cNvPr>
          <p:cNvSpPr>
            <a:spLocks noGrp="1" noChangeArrowheads="1"/>
          </p:cNvSpPr>
          <p:nvPr>
            <p:ph type="title"/>
          </p:nvPr>
        </p:nvSpPr>
        <p:spPr/>
        <p:txBody>
          <a:bodyPr/>
          <a:lstStyle/>
          <a:p>
            <a:r>
              <a:rPr lang="en-US" altLang="en-US"/>
              <a:t>Let’s look at the history of our code…using cars</a:t>
            </a:r>
          </a:p>
        </p:txBody>
      </p:sp>
      <p:pic>
        <p:nvPicPr>
          <p:cNvPr id="73731" name="Content Placeholder 3" descr="IMG_3099.JPG">
            <a:extLst>
              <a:ext uri="{FF2B5EF4-FFF2-40B4-BE49-F238E27FC236}">
                <a16:creationId xmlns:a16="http://schemas.microsoft.com/office/drawing/2014/main" id="{89C328D9-6134-32E6-264D-A0E0DEB14E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052" b="14052"/>
          <a:stretch>
            <a:fillRect/>
          </a:stretch>
        </p:blipFill>
        <p:spPr>
          <a:xfrm>
            <a:off x="2209800" y="1828800"/>
            <a:ext cx="7772400" cy="4191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7">
            <a:extLst>
              <a:ext uri="{FF2B5EF4-FFF2-40B4-BE49-F238E27FC236}">
                <a16:creationId xmlns:a16="http://schemas.microsoft.com/office/drawing/2014/main" id="{A4F38230-EF70-A4E6-6258-67B25E0DF31A}"/>
              </a:ext>
            </a:extLst>
          </p:cNvPr>
          <p:cNvSpPr>
            <a:spLocks noGrp="1" noChangeArrowheads="1"/>
          </p:cNvSpPr>
          <p:nvPr>
            <p:ph type="title"/>
          </p:nvPr>
        </p:nvSpPr>
        <p:spPr>
          <a:xfrm>
            <a:off x="2209800" y="228600"/>
            <a:ext cx="7772400" cy="990600"/>
          </a:xfrm>
        </p:spPr>
        <p:txBody>
          <a:bodyPr/>
          <a:lstStyle/>
          <a:p>
            <a:pPr algn="ctr"/>
            <a:r>
              <a:rPr lang="en-US" altLang="en-US"/>
              <a:t>History of the IH Code of Ethics</a:t>
            </a:r>
          </a:p>
        </p:txBody>
      </p:sp>
      <p:sp>
        <p:nvSpPr>
          <p:cNvPr id="74755" name="Content Placeholder 8">
            <a:extLst>
              <a:ext uri="{FF2B5EF4-FFF2-40B4-BE49-F238E27FC236}">
                <a16:creationId xmlns:a16="http://schemas.microsoft.com/office/drawing/2014/main" id="{0CCACC9A-9046-72CF-CC43-95E33BC7A60B}"/>
              </a:ext>
            </a:extLst>
          </p:cNvPr>
          <p:cNvSpPr>
            <a:spLocks noGrp="1" noChangeArrowheads="1"/>
          </p:cNvSpPr>
          <p:nvPr>
            <p:ph idx="1"/>
          </p:nvPr>
        </p:nvSpPr>
        <p:spPr>
          <a:xfrm>
            <a:off x="5105400" y="1447800"/>
            <a:ext cx="6464166" cy="4191000"/>
          </a:xfrm>
        </p:spPr>
        <p:txBody>
          <a:bodyPr/>
          <a:lstStyle/>
          <a:p>
            <a:pPr eaLnBrk="1" hangingPunct="1">
              <a:buClr>
                <a:srgbClr val="FF0000"/>
              </a:buClr>
            </a:pPr>
            <a:r>
              <a:rPr lang="en-US" altLang="en-US" dirty="0">
                <a:latin typeface="Arial" panose="020B0604020202020204" pitchFamily="34" charset="0"/>
                <a:cs typeface="Arial" panose="020B0604020202020204" pitchFamily="34" charset="0"/>
              </a:rPr>
              <a:t>AAIH Ethics Committee developed a </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Code of Ethics for Professional Practice</a:t>
            </a:r>
            <a:r>
              <a:rPr lang="ja-JP"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marL="0" indent="0" eaLnBrk="1" hangingPunct="1">
              <a:buClr>
                <a:srgbClr val="FF0000"/>
              </a:buClr>
              <a:buNone/>
            </a:pPr>
            <a:endParaRPr lang="en-US" altLang="ja-JP" dirty="0">
              <a:latin typeface="Arial" panose="020B0604020202020204" pitchFamily="34" charset="0"/>
              <a:cs typeface="Arial" panose="020B0604020202020204" pitchFamily="34" charset="0"/>
            </a:endParaRPr>
          </a:p>
          <a:p>
            <a:pPr eaLnBrk="1" hangingPunct="1">
              <a:buClr>
                <a:srgbClr val="FF0000"/>
              </a:buClr>
            </a:pPr>
            <a:r>
              <a:rPr lang="en-US" altLang="en-US" dirty="0">
                <a:latin typeface="Arial" panose="020B0604020202020204" pitchFamily="34" charset="0"/>
                <a:cs typeface="Arial" panose="020B0604020202020204" pitchFamily="34" charset="0"/>
              </a:rPr>
              <a:t>AAIH Ethics Committee draft </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Code of Ethics for Professional Practice</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mailed to membership for comment</a:t>
            </a:r>
          </a:p>
          <a:p>
            <a:pPr eaLnBrk="1" hangingPunct="1">
              <a:buClr>
                <a:srgbClr val="FF0000"/>
              </a:buClr>
            </a:pPr>
            <a:endParaRPr lang="en-US" altLang="ja-JP" dirty="0">
              <a:latin typeface="Arial" panose="020B0604020202020204" pitchFamily="34" charset="0"/>
              <a:cs typeface="Arial" panose="020B0604020202020204" pitchFamily="34" charset="0"/>
            </a:endParaRPr>
          </a:p>
          <a:p>
            <a:pPr eaLnBrk="1" hangingPunct="1">
              <a:buClr>
                <a:srgbClr val="FF0000"/>
              </a:buClr>
            </a:pPr>
            <a:endParaRPr lang="en-US" altLang="ja-JP" dirty="0">
              <a:latin typeface="Arial" panose="020B0604020202020204" pitchFamily="34" charset="0"/>
              <a:cs typeface="Arial" panose="020B0604020202020204" pitchFamily="34" charset="0"/>
            </a:endParaRPr>
          </a:p>
          <a:p>
            <a:pPr eaLnBrk="1" hangingPunct="1">
              <a:buClr>
                <a:srgbClr val="FF0000"/>
              </a:buClr>
              <a:buFontTx/>
              <a:buNone/>
            </a:pPr>
            <a:endParaRPr lang="en-US" altLang="ja-JP" dirty="0">
              <a:latin typeface="Arial" panose="020B0604020202020204" pitchFamily="34" charset="0"/>
              <a:cs typeface="Arial" panose="020B0604020202020204" pitchFamily="34" charset="0"/>
            </a:endParaRPr>
          </a:p>
          <a:p>
            <a:pPr eaLnBrk="1" hangingPunct="1">
              <a:buClr>
                <a:srgbClr val="FF0000"/>
              </a:buClr>
            </a:pPr>
            <a:endParaRPr lang="en-US" altLang="en-US" dirty="0">
              <a:latin typeface="Arial" panose="020B0604020202020204" pitchFamily="34" charset="0"/>
              <a:cs typeface="Arial" panose="020B0604020202020204" pitchFamily="34" charset="0"/>
            </a:endParaRPr>
          </a:p>
          <a:p>
            <a:pPr eaLnBrk="1" hangingPunct="1">
              <a:spcBef>
                <a:spcPct val="50000"/>
              </a:spcBef>
            </a:pPr>
            <a:endParaRPr lang="en-US" altLang="en-US" sz="2800"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74756" name="Picture 9">
            <a:extLst>
              <a:ext uri="{FF2B5EF4-FFF2-40B4-BE49-F238E27FC236}">
                <a16:creationId xmlns:a16="http://schemas.microsoft.com/office/drawing/2014/main" id="{EBD5196F-FE78-FF0C-4A71-F9271C8DB6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3276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0">
            <a:extLst>
              <a:ext uri="{FF2B5EF4-FFF2-40B4-BE49-F238E27FC236}">
                <a16:creationId xmlns:a16="http://schemas.microsoft.com/office/drawing/2014/main" id="{88F578EB-2972-404F-6B3D-888E1C01D9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1"/>
            <a:ext cx="29098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11">
            <a:extLst>
              <a:ext uri="{FF2B5EF4-FFF2-40B4-BE49-F238E27FC236}">
                <a16:creationId xmlns:a16="http://schemas.microsoft.com/office/drawing/2014/main" id="{C37704A9-7556-8411-33A0-B423A23C3C63}"/>
              </a:ext>
            </a:extLst>
          </p:cNvPr>
          <p:cNvSpPr txBox="1">
            <a:spLocks noChangeArrowheads="1"/>
          </p:cNvSpPr>
          <p:nvPr/>
        </p:nvSpPr>
        <p:spPr bwMode="auto">
          <a:xfrm>
            <a:off x="3505200" y="2438401"/>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fontAlgn="base">
              <a:spcBef>
                <a:spcPct val="0"/>
              </a:spcBef>
              <a:spcAft>
                <a:spcPct val="0"/>
              </a:spcAft>
              <a:buClrTx/>
              <a:buNone/>
            </a:pPr>
            <a:r>
              <a:rPr lang="en-US" altLang="en-US" sz="4000" dirty="0">
                <a:solidFill>
                  <a:srgbClr val="800000"/>
                </a:solidFill>
              </a:rPr>
              <a:t>1968</a:t>
            </a:r>
          </a:p>
        </p:txBody>
      </p:sp>
      <p:sp>
        <p:nvSpPr>
          <p:cNvPr id="74759" name="TextBox 14">
            <a:extLst>
              <a:ext uri="{FF2B5EF4-FFF2-40B4-BE49-F238E27FC236}">
                <a16:creationId xmlns:a16="http://schemas.microsoft.com/office/drawing/2014/main" id="{E0B9C085-41CC-624A-D614-0D607270DB9A}"/>
              </a:ext>
            </a:extLst>
          </p:cNvPr>
          <p:cNvSpPr txBox="1">
            <a:spLocks noChangeArrowheads="1"/>
          </p:cNvSpPr>
          <p:nvPr/>
        </p:nvSpPr>
        <p:spPr bwMode="auto">
          <a:xfrm>
            <a:off x="3505200" y="4724401"/>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fontAlgn="base">
              <a:spcBef>
                <a:spcPct val="0"/>
              </a:spcBef>
              <a:spcAft>
                <a:spcPct val="0"/>
              </a:spcAft>
              <a:buClrTx/>
              <a:buNone/>
            </a:pPr>
            <a:r>
              <a:rPr lang="en-US" altLang="en-US" sz="4000">
                <a:solidFill>
                  <a:srgbClr val="F8F8F8"/>
                </a:solidFill>
              </a:rPr>
              <a:t>1978</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39AD-56C9-05E8-A14C-F1FDFFE6C208}"/>
              </a:ext>
            </a:extLst>
          </p:cNvPr>
          <p:cNvSpPr>
            <a:spLocks noGrp="1"/>
          </p:cNvSpPr>
          <p:nvPr>
            <p:ph type="title"/>
          </p:nvPr>
        </p:nvSpPr>
        <p:spPr>
          <a:xfrm>
            <a:off x="1816443" y="3429000"/>
            <a:ext cx="10231394" cy="1828799"/>
          </a:xfrm>
        </p:spPr>
        <p:txBody>
          <a:bodyPr>
            <a:noAutofit/>
          </a:bodyPr>
          <a:lstStyle/>
          <a:p>
            <a:r>
              <a:rPr lang="en-US" sz="20000" b="1" dirty="0">
                <a:latin typeface="Cochocib Script Latin Pro" panose="02000503000000020003" pitchFamily="2" charset="0"/>
              </a:rPr>
              <a:t>Welcome!</a:t>
            </a:r>
          </a:p>
        </p:txBody>
      </p:sp>
    </p:spTree>
    <p:extLst>
      <p:ext uri="{BB962C8B-B14F-4D97-AF65-F5344CB8AC3E}">
        <p14:creationId xmlns:p14="http://schemas.microsoft.com/office/powerpoint/2010/main" val="285640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52DC987-F5F7-53CE-BBB7-920E094791D1}"/>
              </a:ext>
            </a:extLst>
          </p:cNvPr>
          <p:cNvSpPr>
            <a:spLocks noGrp="1" noChangeArrowheads="1"/>
          </p:cNvSpPr>
          <p:nvPr>
            <p:ph type="title"/>
          </p:nvPr>
        </p:nvSpPr>
        <p:spPr>
          <a:xfrm>
            <a:off x="962526" y="457200"/>
            <a:ext cx="9172074" cy="990600"/>
          </a:xfrm>
        </p:spPr>
        <p:txBody>
          <a:bodyPr/>
          <a:lstStyle/>
          <a:p>
            <a:r>
              <a:rPr lang="en-US" altLang="en-US" dirty="0"/>
              <a:t>Nearly unanimous approval of the code by the Academy in 1978 </a:t>
            </a:r>
          </a:p>
        </p:txBody>
      </p:sp>
      <p:sp>
        <p:nvSpPr>
          <p:cNvPr id="76803" name="Content Placeholder 2">
            <a:extLst>
              <a:ext uri="{FF2B5EF4-FFF2-40B4-BE49-F238E27FC236}">
                <a16:creationId xmlns:a16="http://schemas.microsoft.com/office/drawing/2014/main" id="{E0BE6545-A898-B6BC-B015-35CFC8499289}"/>
              </a:ext>
            </a:extLst>
          </p:cNvPr>
          <p:cNvSpPr>
            <a:spLocks noGrp="1" noChangeArrowheads="1"/>
          </p:cNvSpPr>
          <p:nvPr>
            <p:ph idx="1"/>
          </p:nvPr>
        </p:nvSpPr>
        <p:spPr>
          <a:xfrm>
            <a:off x="1038726" y="1828800"/>
            <a:ext cx="9172074" cy="4191000"/>
          </a:xfrm>
        </p:spPr>
        <p:txBody>
          <a:bodyPr/>
          <a:lstStyle/>
          <a:p>
            <a:r>
              <a:rPr lang="en-US" altLang="en-US" dirty="0">
                <a:latin typeface="Arial" panose="020B0604020202020204" pitchFamily="34" charset="0"/>
                <a:cs typeface="Arial" panose="020B0604020202020204" pitchFamily="34" charset="0"/>
              </a:rPr>
              <a:t>743 responses received (67% of all members)</a:t>
            </a:r>
          </a:p>
          <a:p>
            <a:r>
              <a:rPr lang="en-US" altLang="en-US" dirty="0">
                <a:latin typeface="Arial" panose="020B0604020202020204" pitchFamily="34" charset="0"/>
                <a:cs typeface="Arial" panose="020B0604020202020204" pitchFamily="34" charset="0"/>
              </a:rPr>
              <a:t>712 (95.8% voted to accept)</a:t>
            </a:r>
          </a:p>
          <a:p>
            <a:r>
              <a:rPr lang="en-US" altLang="en-US" dirty="0">
                <a:latin typeface="Arial" panose="020B0604020202020204" pitchFamily="34" charset="0"/>
                <a:cs typeface="Arial" panose="020B0604020202020204" pitchFamily="34" charset="0"/>
              </a:rPr>
              <a:t>31 (4.2% voted to reject)</a:t>
            </a:r>
          </a:p>
          <a:p>
            <a:endParaRPr lang="en-US"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E46FD3F-102C-14E2-3307-C4D9F325C198}"/>
              </a:ext>
            </a:extLst>
          </p:cNvPr>
          <p:cNvSpPr>
            <a:spLocks noGrp="1" noChangeArrowheads="1"/>
          </p:cNvSpPr>
          <p:nvPr>
            <p:ph type="title"/>
          </p:nvPr>
        </p:nvSpPr>
        <p:spPr>
          <a:xfrm>
            <a:off x="1029903" y="381000"/>
            <a:ext cx="8952297" cy="990600"/>
          </a:xfrm>
        </p:spPr>
        <p:txBody>
          <a:bodyPr/>
          <a:lstStyle/>
          <a:p>
            <a:r>
              <a:rPr lang="en-US" altLang="en-US" dirty="0"/>
              <a:t>Development of the ethics committee</a:t>
            </a:r>
          </a:p>
        </p:txBody>
      </p:sp>
      <p:sp>
        <p:nvSpPr>
          <p:cNvPr id="28674" name="Content Placeholder 2">
            <a:extLst>
              <a:ext uri="{FF2B5EF4-FFF2-40B4-BE49-F238E27FC236}">
                <a16:creationId xmlns:a16="http://schemas.microsoft.com/office/drawing/2014/main" id="{F193ED06-2AC1-03BA-E45B-75FF751D444E}"/>
              </a:ext>
            </a:extLst>
          </p:cNvPr>
          <p:cNvSpPr>
            <a:spLocks noGrp="1"/>
          </p:cNvSpPr>
          <p:nvPr>
            <p:ph idx="1"/>
          </p:nvPr>
        </p:nvSpPr>
        <p:spPr>
          <a:xfrm>
            <a:off x="1029903" y="1524000"/>
            <a:ext cx="9981398" cy="4191000"/>
          </a:xfrm>
        </p:spPr>
        <p:txBody>
          <a:bodyPr/>
          <a:lstStyle/>
          <a:p>
            <a:pPr>
              <a:defRPr/>
            </a:pPr>
            <a:r>
              <a:rPr lang="en-US" dirty="0">
                <a:latin typeface="Arial" charset="0"/>
                <a:ea typeface="MS PGothic" charset="0"/>
              </a:rPr>
              <a:t>AIHA, ACGIH, ABIH and the Academy approved creation of the Joint Industrial Hygiene Ethics Education Committee (JIHEEC)</a:t>
            </a:r>
          </a:p>
          <a:p>
            <a:pPr>
              <a:defRPr/>
            </a:pPr>
            <a:r>
              <a:rPr lang="en-US" dirty="0">
                <a:latin typeface="Arial" charset="0"/>
                <a:ea typeface="MS PGothic" charset="0"/>
              </a:rPr>
              <a:t>Tasked with the </a:t>
            </a:r>
            <a:r>
              <a:rPr lang="en-US" dirty="0">
                <a:effectLst>
                  <a:glow rad="63500">
                    <a:schemeClr val="accent1">
                      <a:satMod val="175000"/>
                      <a:alpha val="40000"/>
                    </a:schemeClr>
                  </a:glow>
                </a:effectLst>
                <a:latin typeface="Arial" charset="0"/>
                <a:ea typeface="MS PGothic" charset="0"/>
              </a:rPr>
              <a:t>education </a:t>
            </a:r>
            <a:r>
              <a:rPr lang="en-US" dirty="0">
                <a:latin typeface="Arial" charset="0"/>
                <a:ea typeface="MS PGothic" charset="0"/>
              </a:rPr>
              <a:t>and </a:t>
            </a:r>
            <a:r>
              <a:rPr lang="en-US" dirty="0">
                <a:effectLst>
                  <a:glow rad="63500">
                    <a:schemeClr val="accent1">
                      <a:satMod val="175000"/>
                      <a:alpha val="40000"/>
                    </a:schemeClr>
                  </a:glow>
                </a:effectLst>
                <a:latin typeface="Arial" charset="0"/>
                <a:ea typeface="MS PGothic" charset="0"/>
              </a:rPr>
              <a:t>promotion</a:t>
            </a:r>
            <a:r>
              <a:rPr lang="en-US" dirty="0">
                <a:latin typeface="Arial" charset="0"/>
                <a:ea typeface="MS PGothic" charset="0"/>
              </a:rPr>
              <a:t> of the new code of ethics</a:t>
            </a:r>
          </a:p>
          <a:p>
            <a:pPr marL="0" indent="0">
              <a:buNone/>
              <a:defRPr/>
            </a:pPr>
            <a:endParaRPr lang="en-US" dirty="0">
              <a:latin typeface="Arial" charset="0"/>
              <a:ea typeface="MS PGothic" charset="0"/>
            </a:endParaRPr>
          </a:p>
        </p:txBody>
      </p:sp>
      <p:pic>
        <p:nvPicPr>
          <p:cNvPr id="4" name="Picture 3">
            <a:extLst>
              <a:ext uri="{FF2B5EF4-FFF2-40B4-BE49-F238E27FC236}">
                <a16:creationId xmlns:a16="http://schemas.microsoft.com/office/drawing/2014/main" id="{1A379D35-21C0-7E52-A193-80EF67F1524C}"/>
              </a:ext>
            </a:extLst>
          </p:cNvPr>
          <p:cNvPicPr>
            <a:picLocks noChangeAspect="1"/>
          </p:cNvPicPr>
          <p:nvPr/>
        </p:nvPicPr>
        <p:blipFill rotWithShape="1">
          <a:blip r:embed="rId3" cstate="print"/>
          <a:srcRect l="6066" t="7283" r="4690" b="8820"/>
          <a:stretch/>
        </p:blipFill>
        <p:spPr>
          <a:xfrm>
            <a:off x="3886201" y="4772396"/>
            <a:ext cx="4219375" cy="1849402"/>
          </a:xfrm>
          <a:prstGeom prst="rect">
            <a:avLst/>
          </a:prstGeom>
          <a:ln>
            <a:noFill/>
          </a:ln>
          <a:effectLst>
            <a:softEdge rad="112500"/>
          </a:effectLst>
        </p:spPr>
      </p:pic>
      <p:sp>
        <p:nvSpPr>
          <p:cNvPr id="77829" name="TextBox 4">
            <a:extLst>
              <a:ext uri="{FF2B5EF4-FFF2-40B4-BE49-F238E27FC236}">
                <a16:creationId xmlns:a16="http://schemas.microsoft.com/office/drawing/2014/main" id="{9BAF09EA-5293-0645-839E-81DA6DD60D95}"/>
              </a:ext>
            </a:extLst>
          </p:cNvPr>
          <p:cNvSpPr txBox="1">
            <a:spLocks noChangeArrowheads="1"/>
          </p:cNvSpPr>
          <p:nvPr/>
        </p:nvSpPr>
        <p:spPr bwMode="auto">
          <a:xfrm>
            <a:off x="8020051" y="5867401"/>
            <a:ext cx="1325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fontAlgn="base">
              <a:spcBef>
                <a:spcPct val="0"/>
              </a:spcBef>
              <a:spcAft>
                <a:spcPct val="0"/>
              </a:spcAft>
              <a:buClrTx/>
              <a:buNone/>
            </a:pPr>
            <a:r>
              <a:rPr lang="en-US" altLang="en-US" sz="4000">
                <a:solidFill>
                  <a:srgbClr val="000090"/>
                </a:solidFill>
              </a:rPr>
              <a:t>1995</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96283254-1E0C-3551-EDDD-B1ECE370F0F6}"/>
              </a:ext>
            </a:extLst>
          </p:cNvPr>
          <p:cNvSpPr>
            <a:spLocks noGrp="1" noChangeArrowheads="1"/>
          </p:cNvSpPr>
          <p:nvPr>
            <p:ph type="body" idx="1"/>
          </p:nvPr>
        </p:nvSpPr>
        <p:spPr/>
        <p:txBody>
          <a:bodyPr/>
          <a:lstStyle/>
          <a:p>
            <a:pPr>
              <a:buClr>
                <a:srgbClr val="FF0000"/>
              </a:buClr>
            </a:pPr>
            <a:r>
              <a:rPr lang="en-US" altLang="en-US">
                <a:latin typeface="Arial" panose="020B0604020202020204" pitchFamily="34" charset="0"/>
                <a:cs typeface="Arial" panose="020B0604020202020204" pitchFamily="34" charset="0"/>
              </a:rPr>
              <a:t>“Promote an awareness and understanding of the enforceable code of ethics published by the ABIH”</a:t>
            </a:r>
          </a:p>
          <a:p>
            <a:pPr>
              <a:buClr>
                <a:srgbClr val="FF0000"/>
              </a:buClr>
            </a:pPr>
            <a:r>
              <a:rPr lang="en-US" altLang="en-US">
                <a:latin typeface="Arial" panose="020B0604020202020204" pitchFamily="34" charset="0"/>
                <a:cs typeface="Arial" panose="020B0604020202020204" pitchFamily="34" charset="0"/>
              </a:rPr>
              <a:t>Not an enforcement group or resolution board</a:t>
            </a:r>
          </a:p>
          <a:p>
            <a:pPr>
              <a:buClr>
                <a:srgbClr val="FF0000"/>
              </a:buClr>
            </a:pPr>
            <a:r>
              <a:rPr lang="en-US" altLang="en-US">
                <a:latin typeface="Arial" panose="020B0604020202020204" pitchFamily="34" charset="0"/>
                <a:cs typeface="Arial" panose="020B0604020202020204" pitchFamily="34" charset="0"/>
              </a:rPr>
              <a:t>Publishes case studies of ethical dilemmas in the Synergist</a:t>
            </a:r>
          </a:p>
          <a:p>
            <a:endParaRPr lang="en-US" altLang="en-US"/>
          </a:p>
        </p:txBody>
      </p:sp>
      <p:sp>
        <p:nvSpPr>
          <p:cNvPr id="79875" name="Title 1">
            <a:extLst>
              <a:ext uri="{FF2B5EF4-FFF2-40B4-BE49-F238E27FC236}">
                <a16:creationId xmlns:a16="http://schemas.microsoft.com/office/drawing/2014/main" id="{4970968F-7C19-33A8-D625-78BBE7756140}"/>
              </a:ext>
            </a:extLst>
          </p:cNvPr>
          <p:cNvSpPr>
            <a:spLocks noGrp="1" noChangeArrowheads="1"/>
          </p:cNvSpPr>
          <p:nvPr>
            <p:ph type="title"/>
          </p:nvPr>
        </p:nvSpPr>
        <p:spPr/>
        <p:txBody>
          <a:bodyPr/>
          <a:lstStyle/>
          <a:p>
            <a:r>
              <a:rPr lang="en-US" altLang="en-US" b="1">
                <a:latin typeface="Arial" panose="020B0604020202020204" pitchFamily="34" charset="0"/>
                <a:cs typeface="Arial" panose="020B0604020202020204" pitchFamily="34" charset="0"/>
              </a:rPr>
              <a:t>JIHEEC Mission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1D1CF8F-62C7-5FA9-A5FB-0D024CCB3BA5}"/>
              </a:ext>
            </a:extLst>
          </p:cNvPr>
          <p:cNvSpPr>
            <a:spLocks noGrp="1" noChangeArrowheads="1"/>
          </p:cNvSpPr>
          <p:nvPr>
            <p:ph type="title"/>
          </p:nvPr>
        </p:nvSpPr>
        <p:spPr>
          <a:xfrm>
            <a:off x="895149" y="752475"/>
            <a:ext cx="10828422" cy="990600"/>
          </a:xfrm>
        </p:spPr>
        <p:txBody>
          <a:bodyPr/>
          <a:lstStyle/>
          <a:p>
            <a:r>
              <a:rPr lang="en-US" altLang="en-US" dirty="0"/>
              <a:t>Two separate codes came out of a joint ethics task force regarding IHs. Why two?</a:t>
            </a:r>
          </a:p>
        </p:txBody>
      </p:sp>
      <p:sp>
        <p:nvSpPr>
          <p:cNvPr id="29698" name="Content Placeholder 2">
            <a:extLst>
              <a:ext uri="{FF2B5EF4-FFF2-40B4-BE49-F238E27FC236}">
                <a16:creationId xmlns:a16="http://schemas.microsoft.com/office/drawing/2014/main" id="{EB0EB0B6-E6C5-C005-CBDE-5F82F3860818}"/>
              </a:ext>
            </a:extLst>
          </p:cNvPr>
          <p:cNvSpPr>
            <a:spLocks noGrp="1" noChangeArrowheads="1"/>
          </p:cNvSpPr>
          <p:nvPr>
            <p:ph idx="1"/>
          </p:nvPr>
        </p:nvSpPr>
        <p:spPr>
          <a:xfrm>
            <a:off x="2209800" y="2178050"/>
            <a:ext cx="7772400" cy="4191000"/>
          </a:xfrm>
        </p:spPr>
        <p:txBody>
          <a:bodyPr/>
          <a:lstStyle/>
          <a:p>
            <a:r>
              <a:rPr lang="en-US" altLang="en-US" b="1" dirty="0">
                <a:latin typeface="Arial" panose="020B0604020202020204" pitchFamily="34" charset="0"/>
                <a:cs typeface="Arial" panose="020B0604020202020204" pitchFamily="34" charset="0"/>
              </a:rPr>
              <a:t>ABIH:</a:t>
            </a:r>
            <a:r>
              <a:rPr lang="en-US" altLang="en-US" dirty="0">
                <a:latin typeface="Arial" panose="020B0604020202020204" pitchFamily="34" charset="0"/>
                <a:cs typeface="Arial" panose="020B0604020202020204" pitchFamily="34" charset="0"/>
              </a:rPr>
              <a:t>  an enforceable mechanism for CIHs</a:t>
            </a:r>
          </a:p>
          <a:p>
            <a:r>
              <a:rPr lang="en-US" altLang="en-US" b="1" dirty="0">
                <a:latin typeface="Arial" panose="020B0604020202020204" pitchFamily="34" charset="0"/>
                <a:cs typeface="Arial" panose="020B0604020202020204" pitchFamily="34" charset="0"/>
              </a:rPr>
              <a:t>ACGIH, Academy and AIHA: </a:t>
            </a:r>
            <a:r>
              <a:rPr lang="en-US" altLang="en-US" dirty="0">
                <a:latin typeface="Arial" panose="020B0604020202020204" pitchFamily="34" charset="0"/>
                <a:cs typeface="Arial" panose="020B0604020202020204" pitchFamily="34" charset="0"/>
              </a:rPr>
              <a:t>Member Ethical Principles as aspirational guidance</a:t>
            </a:r>
          </a:p>
          <a:p>
            <a:endParaRPr lang="en-US" altLang="en-US" dirty="0">
              <a:latin typeface="Arial" panose="020B0604020202020204" pitchFamily="34" charset="0"/>
              <a:cs typeface="Arial" panose="020B0604020202020204" pitchFamily="34" charset="0"/>
            </a:endParaRPr>
          </a:p>
        </p:txBody>
      </p:sp>
      <p:pic>
        <p:nvPicPr>
          <p:cNvPr id="80900" name="Picture 3">
            <a:extLst>
              <a:ext uri="{FF2B5EF4-FFF2-40B4-BE49-F238E27FC236}">
                <a16:creationId xmlns:a16="http://schemas.microsoft.com/office/drawing/2014/main" id="{EFC0C255-B6AA-8B4A-F5BE-825646ECA329}"/>
              </a:ext>
            </a:extLst>
          </p:cNvPr>
          <p:cNvPicPr>
            <a:picLocks noChangeAspect="1"/>
          </p:cNvPicPr>
          <p:nvPr/>
        </p:nvPicPr>
        <p:blipFill>
          <a:blip r:embed="rId3">
            <a:extLst>
              <a:ext uri="{28A0092B-C50C-407E-A947-70E740481C1C}">
                <a14:useLocalDpi xmlns:a14="http://schemas.microsoft.com/office/drawing/2010/main" val="0"/>
              </a:ext>
            </a:extLst>
          </a:blip>
          <a:srcRect l="17082" t="31422" r="13470" b="22173"/>
          <a:stretch>
            <a:fillRect/>
          </a:stretch>
        </p:blipFill>
        <p:spPr bwMode="auto">
          <a:xfrm>
            <a:off x="7404100" y="5237164"/>
            <a:ext cx="326390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4">
            <a:extLst>
              <a:ext uri="{FF2B5EF4-FFF2-40B4-BE49-F238E27FC236}">
                <a16:creationId xmlns:a16="http://schemas.microsoft.com/office/drawing/2014/main" id="{CD803721-0317-A8FA-87CC-51C38AAA45DA}"/>
              </a:ext>
            </a:extLst>
          </p:cNvPr>
          <p:cNvSpPr txBox="1">
            <a:spLocks noChangeArrowheads="1"/>
          </p:cNvSpPr>
          <p:nvPr/>
        </p:nvSpPr>
        <p:spPr bwMode="auto">
          <a:xfrm>
            <a:off x="5486400" y="6019801"/>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hlink"/>
              </a:buClr>
              <a:buChar char="–"/>
              <a:defRPr sz="28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1"/>
              </a:buClr>
              <a:buChar char="•"/>
              <a:defRPr sz="2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chemeClr val="folHlink"/>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fontAlgn="base">
              <a:spcBef>
                <a:spcPct val="0"/>
              </a:spcBef>
              <a:spcAft>
                <a:spcPct val="0"/>
              </a:spcAft>
              <a:buClrTx/>
              <a:buNone/>
            </a:pPr>
            <a:r>
              <a:rPr lang="en-US" altLang="en-US" sz="4000">
                <a:solidFill>
                  <a:srgbClr val="000090"/>
                </a:solidFill>
              </a:rPr>
              <a:t>2007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C95176E-E7EC-7C87-8E35-387B7B5B2D1B}"/>
              </a:ext>
            </a:extLst>
          </p:cNvPr>
          <p:cNvSpPr>
            <a:spLocks noGrp="1" noChangeArrowheads="1"/>
          </p:cNvSpPr>
          <p:nvPr>
            <p:ph type="title" idx="4294967295"/>
          </p:nvPr>
        </p:nvSpPr>
        <p:spPr>
          <a:xfrm>
            <a:off x="847023" y="228600"/>
            <a:ext cx="9135177" cy="9906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 Current Status (CIH vs CSP?)</a:t>
            </a:r>
          </a:p>
        </p:txBody>
      </p:sp>
      <p:sp>
        <p:nvSpPr>
          <p:cNvPr id="82947" name="Rectangle 3">
            <a:extLst>
              <a:ext uri="{FF2B5EF4-FFF2-40B4-BE49-F238E27FC236}">
                <a16:creationId xmlns:a16="http://schemas.microsoft.com/office/drawing/2014/main" id="{4D6ACB49-3B22-1687-D909-8DC4720070B7}"/>
              </a:ext>
            </a:extLst>
          </p:cNvPr>
          <p:cNvSpPr>
            <a:spLocks noGrp="1" noChangeArrowheads="1"/>
          </p:cNvSpPr>
          <p:nvPr>
            <p:ph type="body" idx="4294967295"/>
          </p:nvPr>
        </p:nvSpPr>
        <p:spPr>
          <a:xfrm>
            <a:off x="847023" y="1447801"/>
            <a:ext cx="8873241" cy="4525963"/>
          </a:xfrm>
        </p:spPr>
        <p:txBody>
          <a:bodyPr/>
          <a:lstStyle/>
          <a:p>
            <a:pPr eaLnBrk="1" hangingPunct="1">
              <a:buClr>
                <a:srgbClr val="FF0000"/>
              </a:buClr>
              <a:defRPr/>
            </a:pPr>
            <a:r>
              <a:rPr lang="en-US" altLang="en-US" sz="2800" dirty="0">
                <a:solidFill>
                  <a:schemeClr val="bg1"/>
                </a:solidFill>
                <a:latin typeface="Arial" panose="020B0604020202020204" pitchFamily="34" charset="0"/>
                <a:cs typeface="Arial" panose="020B0604020202020204" pitchFamily="34" charset="0"/>
              </a:rPr>
              <a:t>ABIH  </a:t>
            </a:r>
          </a:p>
          <a:p>
            <a:pPr lvl="1" eaLnBrk="1" hangingPunct="1">
              <a:buClr>
                <a:srgbClr val="FF0000"/>
              </a:buClr>
              <a:buFontTx/>
              <a:buNone/>
              <a:defRPr/>
            </a:pPr>
            <a:r>
              <a:rPr lang="en-US" altLang="en-US" dirty="0">
                <a:solidFill>
                  <a:schemeClr val="bg1"/>
                </a:solidFill>
                <a:latin typeface="Arial" panose="020B0604020202020204" pitchFamily="34" charset="0"/>
                <a:cs typeface="Arial" panose="020B0604020202020204" pitchFamily="34" charset="0"/>
              </a:rPr>
              <a:t>-- Enforceable Code of Ethics – May 2007</a:t>
            </a:r>
          </a:p>
          <a:p>
            <a:pPr lvl="1" eaLnBrk="1" hangingPunct="1">
              <a:buClr>
                <a:srgbClr val="FF0000"/>
              </a:buClr>
              <a:buFontTx/>
              <a:buNone/>
              <a:defRPr/>
            </a:pPr>
            <a:r>
              <a:rPr lang="en-US" altLang="en-US" dirty="0">
                <a:solidFill>
                  <a:schemeClr val="bg1"/>
                </a:solidFill>
                <a:latin typeface="Arial" panose="020B0604020202020204" pitchFamily="34" charset="0"/>
                <a:cs typeface="Arial" panose="020B0604020202020204" pitchFamily="34" charset="0"/>
              </a:rPr>
              <a:t>-- </a:t>
            </a:r>
            <a:r>
              <a:rPr lang="en-US" altLang="en-US" dirty="0" err="1">
                <a:solidFill>
                  <a:schemeClr val="bg1"/>
                </a:solidFill>
                <a:latin typeface="Arial" panose="020B0604020202020204" pitchFamily="34" charset="0"/>
                <a:cs typeface="Arial" panose="020B0604020202020204" pitchFamily="34" charset="0"/>
              </a:rPr>
              <a:t>Certificants</a:t>
            </a:r>
            <a:r>
              <a:rPr lang="en-US" altLang="en-US" dirty="0">
                <a:solidFill>
                  <a:schemeClr val="bg1"/>
                </a:solidFill>
                <a:latin typeface="Arial" panose="020B0604020202020204" pitchFamily="34" charset="0"/>
                <a:cs typeface="Arial" panose="020B0604020202020204" pitchFamily="34" charset="0"/>
              </a:rPr>
              <a:t> (aka Diplomates), Applicants &amp; Examinees</a:t>
            </a:r>
          </a:p>
          <a:p>
            <a:pPr lvl="1" eaLnBrk="1" hangingPunct="1">
              <a:buClr>
                <a:srgbClr val="FF0000"/>
              </a:buClr>
              <a:buFontTx/>
              <a:buNone/>
              <a:defRPr/>
            </a:pPr>
            <a:endParaRPr lang="en-US" altLang="en-US" dirty="0">
              <a:solidFill>
                <a:schemeClr val="bg1"/>
              </a:solidFill>
              <a:latin typeface="Arial" panose="020B0604020202020204" pitchFamily="34" charset="0"/>
              <a:cs typeface="Arial" panose="020B0604020202020204" pitchFamily="34" charset="0"/>
            </a:endParaRPr>
          </a:p>
          <a:p>
            <a:pPr eaLnBrk="1" hangingPunct="1">
              <a:buClr>
                <a:srgbClr val="FF0000"/>
              </a:buClr>
              <a:defRPr/>
            </a:pPr>
            <a:r>
              <a:rPr lang="en-US" altLang="en-US" sz="2800" dirty="0">
                <a:solidFill>
                  <a:schemeClr val="bg1"/>
                </a:solidFill>
                <a:latin typeface="Arial" panose="020B0604020202020204" pitchFamily="34" charset="0"/>
                <a:cs typeface="Arial" panose="020B0604020202020204" pitchFamily="34" charset="0"/>
              </a:rPr>
              <a:t>BCSP</a:t>
            </a:r>
          </a:p>
          <a:p>
            <a:pPr lvl="1" eaLnBrk="1" hangingPunct="1">
              <a:buClr>
                <a:srgbClr val="FF0000"/>
              </a:buClr>
              <a:buFontTx/>
              <a:buNone/>
              <a:defRPr/>
            </a:pPr>
            <a:r>
              <a:rPr lang="en-US" altLang="en-US" dirty="0">
                <a:solidFill>
                  <a:schemeClr val="bg1"/>
                </a:solidFill>
                <a:latin typeface="Arial" panose="020B0604020202020204" pitchFamily="34" charset="0"/>
                <a:cs typeface="Arial" panose="020B0604020202020204" pitchFamily="34" charset="0"/>
              </a:rPr>
              <a:t>-- Enforceable Code of Ethics – October 2002</a:t>
            </a:r>
          </a:p>
          <a:p>
            <a:pPr lvl="1" eaLnBrk="1" hangingPunct="1">
              <a:buClr>
                <a:srgbClr val="FF0000"/>
              </a:buClr>
              <a:buFontTx/>
              <a:buNone/>
              <a:defRPr/>
            </a:pPr>
            <a:r>
              <a:rPr lang="en-US" altLang="en-US" dirty="0">
                <a:solidFill>
                  <a:schemeClr val="bg1"/>
                </a:solidFill>
                <a:latin typeface="Arial" panose="020B0604020202020204" pitchFamily="34" charset="0"/>
                <a:cs typeface="Arial" panose="020B0604020202020204" pitchFamily="34" charset="0"/>
              </a:rPr>
              <a:t>-- Revised? 2012, 2020, and 2022</a:t>
            </a:r>
          </a:p>
          <a:p>
            <a:pPr lvl="1" eaLnBrk="1" hangingPunct="1">
              <a:buClr>
                <a:srgbClr val="FF0000"/>
              </a:buClr>
              <a:buFontTx/>
              <a:buNone/>
              <a:defRPr/>
            </a:pPr>
            <a:r>
              <a:rPr lang="en-US" altLang="en-US" dirty="0">
                <a:solidFill>
                  <a:schemeClr val="bg1"/>
                </a:solidFill>
                <a:latin typeface="Arial" panose="020B0604020202020204" pitchFamily="34" charset="0"/>
                <a:cs typeface="Arial" panose="020B0604020202020204" pitchFamily="34" charset="0"/>
              </a:rPr>
              <a:t>-- </a:t>
            </a:r>
            <a:r>
              <a:rPr lang="en-US" altLang="en-US" dirty="0" err="1">
                <a:solidFill>
                  <a:schemeClr val="bg1"/>
                </a:solidFill>
                <a:latin typeface="Arial" panose="020B0604020202020204" pitchFamily="34" charset="0"/>
                <a:cs typeface="Arial" panose="020B0604020202020204" pitchFamily="34" charset="0"/>
              </a:rPr>
              <a:t>Certificants</a:t>
            </a:r>
            <a:r>
              <a:rPr lang="en-US" altLang="en-US" dirty="0">
                <a:solidFill>
                  <a:schemeClr val="bg1"/>
                </a:solidFill>
                <a:latin typeface="Arial" panose="020B0604020202020204" pitchFamily="34" charset="0"/>
                <a:cs typeface="Arial" panose="020B0604020202020204" pitchFamily="34" charset="0"/>
              </a:rPr>
              <a:t>, Applicants &amp; Examinees</a:t>
            </a:r>
          </a:p>
          <a:p>
            <a:pPr lvl="1" eaLnBrk="1" hangingPunct="1">
              <a:buClr>
                <a:srgbClr val="FF0000"/>
              </a:buClr>
              <a:buFontTx/>
              <a:buNone/>
              <a:defRPr/>
            </a:pPr>
            <a:endParaRPr lang="en-US" altLang="en-US" dirty="0">
              <a:solidFill>
                <a:schemeClr val="bg1"/>
              </a:solidFill>
              <a:latin typeface="Arial" panose="020B0604020202020204" pitchFamily="34" charset="0"/>
              <a:cs typeface="Arial" panose="020B0604020202020204" pitchFamily="34" charset="0"/>
            </a:endParaRPr>
          </a:p>
          <a:p>
            <a:pPr marL="457200" lvl="1" indent="0" eaLnBrk="1" hangingPunct="1">
              <a:buClr>
                <a:srgbClr val="FF0000"/>
              </a:buClr>
              <a:buNone/>
              <a:defRPr/>
            </a:pPr>
            <a:endParaRPr lang="en-US" altLang="en-US" dirty="0">
              <a:solidFill>
                <a:schemeClr val="bg1"/>
              </a:solidFill>
              <a:latin typeface="Arial" panose="020B0604020202020204" pitchFamily="34" charset="0"/>
              <a:cs typeface="Arial" panose="020B0604020202020204" pitchFamily="34" charset="0"/>
            </a:endParaRPr>
          </a:p>
          <a:p>
            <a:pPr lvl="1" eaLnBrk="1" hangingPunct="1">
              <a:buClr>
                <a:srgbClr val="FF0000"/>
              </a:buClr>
              <a:buFontTx/>
              <a:buNone/>
              <a:defRPr/>
            </a:pPr>
            <a:endParaRPr lang="en-US" altLang="en-US" dirty="0">
              <a:solidFill>
                <a:schemeClr val="bg1"/>
              </a:solidFill>
              <a:latin typeface="Arial" panose="020B0604020202020204" pitchFamily="34" charset="0"/>
              <a:cs typeface="Arial" panose="020B0604020202020204" pitchFamily="34" charset="0"/>
            </a:endParaRPr>
          </a:p>
          <a:p>
            <a:pPr lvl="1" eaLnBrk="1" hangingPunct="1">
              <a:buFontTx/>
              <a:buNone/>
              <a:defRPr/>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A2ECC728-F9DE-1C36-9A33-E27D7F2800A8}"/>
              </a:ext>
            </a:extLst>
          </p:cNvPr>
          <p:cNvSpPr>
            <a:spLocks noGrp="1" noChangeArrowheads="1"/>
          </p:cNvSpPr>
          <p:nvPr>
            <p:ph type="ctrTitle"/>
          </p:nvPr>
        </p:nvSpPr>
        <p:spPr>
          <a:xfrm>
            <a:off x="2209800" y="1262064"/>
            <a:ext cx="7772400" cy="1470025"/>
          </a:xfrm>
        </p:spPr>
        <p:txBody>
          <a:bodyPr/>
          <a:lstStyle/>
          <a:p>
            <a:r>
              <a:rPr lang="en-US" altLang="en-US" dirty="0" err="1"/>
              <a:t>F</a:t>
            </a:r>
            <a:r>
              <a:rPr lang="en-US" altLang="en-US" dirty="0" err="1">
                <a:solidFill>
                  <a:srgbClr val="0070C0"/>
                </a:solidFill>
              </a:rPr>
              <a:t>Future</a:t>
            </a:r>
            <a:r>
              <a:rPr lang="en-US" altLang="en-US" dirty="0">
                <a:solidFill>
                  <a:srgbClr val="0070C0"/>
                </a:solidFill>
              </a:rPr>
              <a:t> Forward</a:t>
            </a:r>
          </a:p>
        </p:txBody>
      </p:sp>
      <p:sp>
        <p:nvSpPr>
          <p:cNvPr id="83971" name="Subtitle 2">
            <a:extLst>
              <a:ext uri="{FF2B5EF4-FFF2-40B4-BE49-F238E27FC236}">
                <a16:creationId xmlns:a16="http://schemas.microsoft.com/office/drawing/2014/main" id="{8CD76F93-8982-C346-82FB-53B5DDFC6747}"/>
              </a:ext>
            </a:extLst>
          </p:cNvPr>
          <p:cNvSpPr>
            <a:spLocks noGrp="1" noChangeArrowheads="1"/>
          </p:cNvSpPr>
          <p:nvPr>
            <p:ph type="subTitle" idx="1"/>
          </p:nvPr>
        </p:nvSpPr>
        <p:spPr/>
        <p:txBody>
          <a:bodyPr/>
          <a:lstStyle/>
          <a:p>
            <a:endParaRPr lang="en-US" altLang="en-US" dirty="0"/>
          </a:p>
        </p:txBody>
      </p:sp>
      <p:pic>
        <p:nvPicPr>
          <p:cNvPr id="83972" name="Picture 6" descr="BCSP Copyright and Code of Ethics ...">
            <a:extLst>
              <a:ext uri="{FF2B5EF4-FFF2-40B4-BE49-F238E27FC236}">
                <a16:creationId xmlns:a16="http://schemas.microsoft.com/office/drawing/2014/main" id="{F55BC008-F5B0-E285-2BF2-666AEF245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71826"/>
            <a:ext cx="36147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a:extLst>
              <a:ext uri="{FF2B5EF4-FFF2-40B4-BE49-F238E27FC236}">
                <a16:creationId xmlns:a16="http://schemas.microsoft.com/office/drawing/2014/main" id="{88485053-3BF2-B3B9-9EE0-819AD070A75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fontAlgn="base">
              <a:spcBef>
                <a:spcPct val="0"/>
              </a:spcBef>
              <a:spcAft>
                <a:spcPct val="0"/>
              </a:spcAft>
            </a:pPr>
            <a:r>
              <a:rPr lang="en-US" altLang="en-US" sz="1800">
                <a:solidFill>
                  <a:srgbClr val="F8F8F8"/>
                </a:solidFill>
                <a:latin typeface="Times New Roman MT Extra Bold"/>
              </a:rPr>
              <a:t>Perspectives From the Future Leaders Institute</a:t>
            </a:r>
          </a:p>
        </p:txBody>
      </p:sp>
      <p:sp>
        <p:nvSpPr>
          <p:cNvPr id="84995" name="Title 1">
            <a:extLst>
              <a:ext uri="{FF2B5EF4-FFF2-40B4-BE49-F238E27FC236}">
                <a16:creationId xmlns:a16="http://schemas.microsoft.com/office/drawing/2014/main" id="{BB3B821E-9C47-8A95-DD70-574ED1AE480C}"/>
              </a:ext>
            </a:extLst>
          </p:cNvPr>
          <p:cNvSpPr>
            <a:spLocks noGrp="1" noChangeArrowheads="1"/>
          </p:cNvSpPr>
          <p:nvPr>
            <p:ph type="title" idx="4294967295"/>
          </p:nvPr>
        </p:nvSpPr>
        <p:spPr>
          <a:xfrm>
            <a:off x="1524000" y="274638"/>
            <a:ext cx="8229600" cy="1143000"/>
          </a:xfrm>
        </p:spPr>
        <p:txBody>
          <a:bodyPr/>
          <a:lstStyle/>
          <a:p>
            <a:r>
              <a:rPr lang="en-US" altLang="en-US"/>
              <a:t>CCC</a:t>
            </a:r>
          </a:p>
        </p:txBody>
      </p:sp>
      <p:pic>
        <p:nvPicPr>
          <p:cNvPr id="84996" name="Picture 7">
            <a:extLst>
              <a:ext uri="{FF2B5EF4-FFF2-40B4-BE49-F238E27FC236}">
                <a16:creationId xmlns:a16="http://schemas.microsoft.com/office/drawing/2014/main" id="{63F62CE6-8758-8F8D-E35A-A1FF5FB21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4"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6">
            <a:extLst>
              <a:ext uri="{FF2B5EF4-FFF2-40B4-BE49-F238E27FC236}">
                <a16:creationId xmlns:a16="http://schemas.microsoft.com/office/drawing/2014/main" id="{9B48ABFE-25C4-AB72-FFB9-A214D7979244}"/>
              </a:ext>
            </a:extLst>
          </p:cNvPr>
          <p:cNvSpPr>
            <a:spLocks noGrp="1" noChangeArrowheads="1"/>
          </p:cNvSpPr>
          <p:nvPr>
            <p:ph type="title"/>
          </p:nvPr>
        </p:nvSpPr>
        <p:spPr/>
        <p:txBody>
          <a:bodyPr/>
          <a:lstStyle/>
          <a:p>
            <a:r>
              <a:rPr lang="en-US" altLang="en-US"/>
              <a:t>Future Forward….for our EH&amp;S ‘cousins’…..</a:t>
            </a:r>
          </a:p>
        </p:txBody>
      </p:sp>
      <p:sp>
        <p:nvSpPr>
          <p:cNvPr id="86019" name="Content Placeholder 7">
            <a:extLst>
              <a:ext uri="{FF2B5EF4-FFF2-40B4-BE49-F238E27FC236}">
                <a16:creationId xmlns:a16="http://schemas.microsoft.com/office/drawing/2014/main" id="{7BFF59DA-11BE-241F-8CF2-3BF4DF47DC8A}"/>
              </a:ext>
            </a:extLst>
          </p:cNvPr>
          <p:cNvSpPr>
            <a:spLocks noGrp="1" noChangeArrowheads="1"/>
          </p:cNvSpPr>
          <p:nvPr>
            <p:ph idx="1"/>
          </p:nvPr>
        </p:nvSpPr>
        <p:spPr/>
        <p:txBody>
          <a:bodyPr/>
          <a:lstStyle/>
          <a:p>
            <a:pPr marL="0" indent="0">
              <a:buNone/>
            </a:pPr>
            <a:r>
              <a:rPr lang="en-US" altLang="en-US">
                <a:latin typeface="Arial" panose="020B0604020202020204" pitchFamily="34" charset="0"/>
                <a:cs typeface="Arial" panose="020B0604020202020204" pitchFamily="34" charset="0"/>
              </a:rPr>
              <a:t>…The American Board of Industrial Hygiene (ABIH) has created a new, high-level organizational umbrella called the </a:t>
            </a:r>
            <a:r>
              <a:rPr lang="en-US" altLang="en-US">
                <a:solidFill>
                  <a:srgbClr val="00B0F0"/>
                </a:solidFill>
                <a:latin typeface="Arial" panose="020B0604020202020204" pitchFamily="34" charset="0"/>
                <a:cs typeface="Arial" panose="020B0604020202020204" pitchFamily="34" charset="0"/>
              </a:rPr>
              <a:t>Board for Global EHS Credentialing (BCG) </a:t>
            </a:r>
            <a:r>
              <a:rPr lang="en-US" altLang="en-US">
                <a:latin typeface="Arial" panose="020B0604020202020204" pitchFamily="34" charset="0"/>
                <a:cs typeface="Arial" panose="020B0604020202020204" pitchFamily="34" charset="0"/>
              </a:rPr>
              <a:t>to more accurately reflect our enhanced credential offerings, which include: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C7B352B1-1BBB-8A99-5089-35A59D956C5A}"/>
              </a:ext>
            </a:extLst>
          </p:cNvPr>
          <p:cNvSpPr>
            <a:spLocks noGrp="1" noChangeArrowheads="1"/>
          </p:cNvSpPr>
          <p:nvPr>
            <p:ph type="title"/>
          </p:nvPr>
        </p:nvSpPr>
        <p:spPr/>
        <p:txBody>
          <a:bodyPr/>
          <a:lstStyle/>
          <a:p>
            <a:r>
              <a:rPr lang="en-US" altLang="en-US"/>
              <a:t>Organizations Included</a:t>
            </a:r>
          </a:p>
        </p:txBody>
      </p:sp>
      <p:sp>
        <p:nvSpPr>
          <p:cNvPr id="87043" name="Content Placeholder 2">
            <a:extLst>
              <a:ext uri="{FF2B5EF4-FFF2-40B4-BE49-F238E27FC236}">
                <a16:creationId xmlns:a16="http://schemas.microsoft.com/office/drawing/2014/main" id="{9ADDE01A-5648-822D-FC83-D5DC0AAE72AE}"/>
              </a:ext>
            </a:extLst>
          </p:cNvPr>
          <p:cNvSpPr>
            <a:spLocks noGrp="1" noChangeArrowheads="1"/>
          </p:cNvSpPr>
          <p:nvPr>
            <p:ph idx="1"/>
          </p:nvPr>
        </p:nvSpPr>
        <p:spPr/>
        <p:txBody>
          <a:bodyPr/>
          <a:lstStyle/>
          <a:p>
            <a:r>
              <a:rPr lang="en-US" altLang="en-US">
                <a:latin typeface="Arial" panose="020B0604020202020204" pitchFamily="34" charset="0"/>
                <a:cs typeface="Arial" panose="020B0604020202020204" pitchFamily="34" charset="0"/>
              </a:rPr>
              <a:t>Certified Industrial Hygienist</a:t>
            </a:r>
          </a:p>
          <a:p>
            <a:r>
              <a:rPr lang="en-US" altLang="en-US">
                <a:latin typeface="Arial" panose="020B0604020202020204" pitchFamily="34" charset="0"/>
                <a:cs typeface="Arial" panose="020B0604020202020204" pitchFamily="34" charset="0"/>
              </a:rPr>
              <a:t>Qualified Environmental Professional</a:t>
            </a:r>
          </a:p>
          <a:p>
            <a:r>
              <a:rPr lang="en-US" altLang="en-US">
                <a:latin typeface="Arial" panose="020B0604020202020204" pitchFamily="34" charset="0"/>
                <a:cs typeface="Arial" panose="020B0604020202020204" pitchFamily="34" charset="0"/>
              </a:rPr>
              <a:t>Environmental Professional in-training</a:t>
            </a:r>
          </a:p>
          <a:p>
            <a:r>
              <a:rPr lang="en-US" altLang="en-US">
                <a:latin typeface="Arial" panose="020B0604020202020204" pitchFamily="34" charset="0"/>
                <a:cs typeface="Arial" panose="020B0604020202020204" pitchFamily="34" charset="0"/>
              </a:rPr>
              <a:t>Certified Professional Product Steward</a:t>
            </a:r>
          </a:p>
          <a:p>
            <a:r>
              <a:rPr lang="en-US" altLang="en-US">
                <a:latin typeface="Arial" panose="020B0604020202020204" pitchFamily="34" charset="0"/>
                <a:cs typeface="Arial" panose="020B0604020202020204" pitchFamily="34" charset="0"/>
              </a:rPr>
              <a:t>Certified Professional Environmental Auditor</a:t>
            </a:r>
          </a:p>
          <a:p>
            <a:r>
              <a:rPr lang="en-US" altLang="en-US">
                <a:latin typeface="Arial" panose="020B0604020202020204" pitchFamily="34" charset="0"/>
                <a:cs typeface="Arial" panose="020B0604020202020204" pitchFamily="34" charset="0"/>
              </a:rPr>
              <a:t>Certified Process Safety Auditor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187CCC6-A92C-8A62-3487-24C15D515BAF}"/>
              </a:ext>
            </a:extLst>
          </p:cNvPr>
          <p:cNvSpPr>
            <a:spLocks noGrp="1" noChangeArrowheads="1"/>
          </p:cNvSpPr>
          <p:nvPr>
            <p:ph type="title"/>
          </p:nvPr>
        </p:nvSpPr>
        <p:spPr/>
        <p:txBody>
          <a:bodyPr/>
          <a:lstStyle/>
          <a:p>
            <a:r>
              <a:rPr lang="en-US" altLang="en-US"/>
              <a:t>Ethical Principles</a:t>
            </a:r>
          </a:p>
        </p:txBody>
      </p:sp>
      <p:sp>
        <p:nvSpPr>
          <p:cNvPr id="88067" name="Content Placeholder 2">
            <a:extLst>
              <a:ext uri="{FF2B5EF4-FFF2-40B4-BE49-F238E27FC236}">
                <a16:creationId xmlns:a16="http://schemas.microsoft.com/office/drawing/2014/main" id="{5D4AE293-30D1-24C8-F3ED-F8D5A365E503}"/>
              </a:ext>
            </a:extLst>
          </p:cNvPr>
          <p:cNvSpPr>
            <a:spLocks noGrp="1" noChangeArrowheads="1"/>
          </p:cNvSpPr>
          <p:nvPr>
            <p:ph idx="1"/>
          </p:nvPr>
        </p:nvSpPr>
        <p:spPr/>
        <p:txBody>
          <a:bodyPr/>
          <a:lstStyle/>
          <a:p>
            <a:r>
              <a:rPr lang="en-US" altLang="en-US">
                <a:latin typeface="Arial" panose="020B0604020202020204" pitchFamily="34" charset="0"/>
                <a:cs typeface="Arial" panose="020B0604020202020204" pitchFamily="34" charset="0"/>
              </a:rPr>
              <a:t>The BGC maintains an enforceable Code of Ethics for all BGC certified professionals, applicants and examinees.  In response, the AIHA and ACGIH have created a set of Member Ethical Principles that complement the Code of Ethics.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6435"/>
                </a:solidFill>
                <a:effectLst/>
                <a:uLnTx/>
                <a:uFillTx/>
                <a:latin typeface="Arial" panose="020B0604020202020204" pitchFamily="34" charset="0"/>
                <a:cs typeface="Arial" panose="020B0604020202020204" pitchFamily="34" charset="0"/>
              </a:rPr>
              <a:t>Introductions – Board and Committees</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9" name="Content Placeholder 8">
            <a:extLst>
              <a:ext uri="{FF2B5EF4-FFF2-40B4-BE49-F238E27FC236}">
                <a16:creationId xmlns:a16="http://schemas.microsoft.com/office/drawing/2014/main" id="{B9C07E2B-BBDB-4AF5-B799-F666051B3907}"/>
              </a:ext>
            </a:extLst>
          </p:cNvPr>
          <p:cNvSpPr>
            <a:spLocks noGrp="1"/>
          </p:cNvSpPr>
          <p:nvPr>
            <p:ph idx="1"/>
          </p:nvPr>
        </p:nvSpPr>
        <p:spPr>
          <a:xfrm>
            <a:off x="838200" y="1758156"/>
            <a:ext cx="10515600" cy="5099844"/>
          </a:xfrm>
        </p:spPr>
        <p:txBody>
          <a:bodyPr>
            <a:normAutofit fontScale="77500" lnSpcReduction="20000"/>
          </a:bodyPr>
          <a:lstStyle/>
          <a:p>
            <a:r>
              <a:rPr lang="en-US" sz="3500" dirty="0"/>
              <a:t>President:  Ann Schubert (541) 979-2912</a:t>
            </a:r>
          </a:p>
          <a:p>
            <a:r>
              <a:rPr lang="en-US" sz="3500" dirty="0"/>
              <a:t>President-Elect:  </a:t>
            </a:r>
            <a:r>
              <a:rPr lang="en-US" sz="3500" i="1" dirty="0"/>
              <a:t>Nominations for 2025 will close in January</a:t>
            </a:r>
          </a:p>
          <a:p>
            <a:r>
              <a:rPr lang="en-US" sz="3500" dirty="0"/>
              <a:t>Secretary:  Mel McKenzie (865) 603-4846</a:t>
            </a:r>
          </a:p>
          <a:p>
            <a:r>
              <a:rPr lang="en-US" sz="3500" dirty="0"/>
              <a:t>Treasurer:  Kris Thomasson (865) 207-2393</a:t>
            </a:r>
          </a:p>
          <a:p>
            <a:r>
              <a:rPr lang="en-US" sz="3500" dirty="0"/>
              <a:t>Communications Chair:  Rich Heinzenberger (865) 693-3623</a:t>
            </a:r>
          </a:p>
          <a:p>
            <a:r>
              <a:rPr lang="en-US" sz="3500" dirty="0"/>
              <a:t>Membership Chair:  Lee McCord (865) 368-9282</a:t>
            </a:r>
          </a:p>
          <a:p>
            <a:r>
              <a:rPr lang="en-US" sz="3500" dirty="0"/>
              <a:t>Programs Chair:  Floyd Yount (423) 470-6946</a:t>
            </a:r>
          </a:p>
          <a:p>
            <a:r>
              <a:rPr lang="en-US" sz="3500" dirty="0"/>
              <a:t>Nominations and Elections Chair:  Lance Greene (865) 809-5003</a:t>
            </a:r>
          </a:p>
          <a:p>
            <a:r>
              <a:rPr lang="en-US" sz="3500" dirty="0"/>
              <a:t>Professional Development Conference Chair:  Jay Hocutt (865) 771-9495</a:t>
            </a:r>
          </a:p>
          <a:p>
            <a:r>
              <a:rPr lang="en-US" sz="3500" dirty="0"/>
              <a:t>Advisory Group Member:  Donald Elswick (419) 788-6162</a:t>
            </a:r>
          </a:p>
          <a:p>
            <a:r>
              <a:rPr lang="en-US" sz="3500" dirty="0"/>
              <a:t>Awards &amp; Honors Chair:  Bethany Knight (859)583-2606</a:t>
            </a:r>
          </a:p>
          <a:p>
            <a:r>
              <a:rPr lang="en-US" sz="3500" dirty="0"/>
              <a:t>Jobs Chair:  Jeff Headrick (865)679-8130</a:t>
            </a:r>
          </a:p>
          <a:p>
            <a:endParaRPr lang="en-US" sz="3200" dirty="0"/>
          </a:p>
        </p:txBody>
      </p:sp>
    </p:spTree>
    <p:extLst>
      <p:ext uri="{BB962C8B-B14F-4D97-AF65-F5344CB8AC3E}">
        <p14:creationId xmlns:p14="http://schemas.microsoft.com/office/powerpoint/2010/main" val="1857961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F6ACED11-0CBE-6DE7-2683-33450EE2626A}"/>
              </a:ext>
            </a:extLst>
          </p:cNvPr>
          <p:cNvSpPr>
            <a:spLocks noGrp="1" noChangeArrowheads="1"/>
          </p:cNvSpPr>
          <p:nvPr>
            <p:ph type="title"/>
          </p:nvPr>
        </p:nvSpPr>
        <p:spPr/>
        <p:txBody>
          <a:bodyPr/>
          <a:lstStyle/>
          <a:p>
            <a:r>
              <a:rPr lang="en-US" altLang="en-US"/>
              <a:t>Ethical Principles</a:t>
            </a:r>
          </a:p>
        </p:txBody>
      </p:sp>
      <p:sp>
        <p:nvSpPr>
          <p:cNvPr id="89091" name="Content Placeholder 2">
            <a:extLst>
              <a:ext uri="{FF2B5EF4-FFF2-40B4-BE49-F238E27FC236}">
                <a16:creationId xmlns:a16="http://schemas.microsoft.com/office/drawing/2014/main" id="{23483BD1-A0D0-5C8B-3F92-0A06F148F87F}"/>
              </a:ext>
            </a:extLst>
          </p:cNvPr>
          <p:cNvSpPr>
            <a:spLocks noGrp="1" noChangeArrowheads="1"/>
          </p:cNvSpPr>
          <p:nvPr>
            <p:ph idx="1"/>
          </p:nvPr>
        </p:nvSpPr>
        <p:spPr/>
        <p:txBody>
          <a:bodyPr/>
          <a:lstStyle/>
          <a:p>
            <a:r>
              <a:rPr lang="en-US" altLang="en-US">
                <a:latin typeface="Arial" panose="020B0604020202020204" pitchFamily="34" charset="0"/>
                <a:cs typeface="Arial" panose="020B0604020202020204" pitchFamily="34" charset="0"/>
              </a:rPr>
              <a:t>The Principles document is based on the same concepts as the BGC Code of Ethics, were based on collective input from both AIHA and ACGIH members, and were subsequently approved by both the AIHA and ACGIH Boards of Directors subsequently.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5740DED-260A-A82D-BE30-2861F6E20182}"/>
              </a:ext>
            </a:extLst>
          </p:cNvPr>
          <p:cNvSpPr>
            <a:spLocks noGrp="1" noChangeArrowheads="1"/>
          </p:cNvSpPr>
          <p:nvPr>
            <p:ph type="title"/>
          </p:nvPr>
        </p:nvSpPr>
        <p:spPr>
          <a:xfrm>
            <a:off x="1295400" y="762000"/>
            <a:ext cx="9601200" cy="762000"/>
          </a:xfrm>
        </p:spPr>
        <p:txBody>
          <a:bodyPr/>
          <a:lstStyle/>
          <a:p>
            <a:pPr algn="ctr" eaLnBrk="1" hangingPunct="1"/>
            <a:r>
              <a:rPr lang="en-US" altLang="en-US" sz="3200"/>
              <a:t>Goals of the Member Ethical Principles:</a:t>
            </a:r>
            <a:br>
              <a:rPr lang="en-US" altLang="en-US" sz="3200"/>
            </a:br>
            <a:r>
              <a:rPr lang="en-US" altLang="en-US" sz="3200"/>
              <a:t>AIHA, AIH, ACGIH</a:t>
            </a:r>
          </a:p>
        </p:txBody>
      </p:sp>
      <p:sp>
        <p:nvSpPr>
          <p:cNvPr id="90115" name="Rectangle 3">
            <a:extLst>
              <a:ext uri="{FF2B5EF4-FFF2-40B4-BE49-F238E27FC236}">
                <a16:creationId xmlns:a16="http://schemas.microsoft.com/office/drawing/2014/main" id="{4D2A727C-FBEE-B4FB-210F-FF634EE869DB}"/>
              </a:ext>
            </a:extLst>
          </p:cNvPr>
          <p:cNvSpPr>
            <a:spLocks noGrp="1" noChangeArrowheads="1"/>
          </p:cNvSpPr>
          <p:nvPr>
            <p:ph type="body" idx="1"/>
          </p:nvPr>
        </p:nvSpPr>
        <p:spPr/>
        <p:txBody>
          <a:bodyPr/>
          <a:lstStyle/>
          <a:p>
            <a:pPr eaLnBrk="1" hangingPunct="1"/>
            <a:r>
              <a:rPr lang="en-US" altLang="en-US">
                <a:latin typeface="Arial" panose="020B0604020202020204" pitchFamily="34" charset="0"/>
                <a:cs typeface="Arial" panose="020B0604020202020204" pitchFamily="34" charset="0"/>
              </a:rPr>
              <a:t>Complement the enforceable code</a:t>
            </a:r>
          </a:p>
          <a:p>
            <a:pPr eaLnBrk="1" hangingPunct="1"/>
            <a:r>
              <a:rPr lang="en-US" altLang="en-US">
                <a:latin typeface="Arial" panose="020B0604020202020204" pitchFamily="34" charset="0"/>
                <a:cs typeface="Arial" panose="020B0604020202020204" pitchFamily="34" charset="0"/>
              </a:rPr>
              <a:t>Educate members, the profession and public</a:t>
            </a:r>
          </a:p>
          <a:p>
            <a:pPr eaLnBrk="1" hangingPunct="1"/>
            <a:r>
              <a:rPr lang="en-US" altLang="en-US">
                <a:latin typeface="Arial" panose="020B0604020202020204" pitchFamily="34" charset="0"/>
                <a:cs typeface="Arial" panose="020B0604020202020204" pitchFamily="34" charset="0"/>
              </a:rPr>
              <a:t>Help all professionals understand their ethical responsibilities</a:t>
            </a:r>
          </a:p>
          <a:p>
            <a:pPr eaLnBrk="1" hangingPunct="1"/>
            <a:r>
              <a:rPr lang="en-US" altLang="en-US">
                <a:latin typeface="Arial" panose="020B0604020202020204" pitchFamily="34" charset="0"/>
                <a:cs typeface="Arial" panose="020B0604020202020204" pitchFamily="34" charset="0"/>
              </a:rPr>
              <a:t>Sets expectations and standard for the profession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5F4018C-7AFE-92B0-A137-832D8B344A88}"/>
              </a:ext>
            </a:extLst>
          </p:cNvPr>
          <p:cNvSpPr>
            <a:spLocks noGrp="1" noChangeArrowheads="1"/>
          </p:cNvSpPr>
          <p:nvPr>
            <p:ph type="title"/>
          </p:nvPr>
        </p:nvSpPr>
        <p:spPr/>
        <p:txBody>
          <a:bodyPr/>
          <a:lstStyle/>
          <a:p>
            <a:r>
              <a:rPr lang="en-US" altLang="en-US"/>
              <a:t>AIHA members have the obligation to:</a:t>
            </a:r>
          </a:p>
        </p:txBody>
      </p:sp>
      <p:sp>
        <p:nvSpPr>
          <p:cNvPr id="91139" name="Rectangle 3">
            <a:extLst>
              <a:ext uri="{FF2B5EF4-FFF2-40B4-BE49-F238E27FC236}">
                <a16:creationId xmlns:a16="http://schemas.microsoft.com/office/drawing/2014/main" id="{BF9536BE-3F89-0DFC-0DFA-048E55F93407}"/>
              </a:ext>
            </a:extLst>
          </p:cNvPr>
          <p:cNvSpPr>
            <a:spLocks noGrp="1" noChangeArrowheads="1"/>
          </p:cNvSpPr>
          <p:nvPr>
            <p:ph idx="1"/>
          </p:nvPr>
        </p:nvSpPr>
        <p:spPr/>
        <p:txBody>
          <a:bodyPr/>
          <a:lstStyle/>
          <a:p>
            <a:pPr eaLnBrk="1" hangingPunct="1"/>
            <a:r>
              <a:rPr lang="en-US" altLang="en-US" sz="2800">
                <a:latin typeface="Arial" panose="020B0604020202020204" pitchFamily="34" charset="0"/>
                <a:cs typeface="Arial" panose="020B0604020202020204" pitchFamily="34" charset="0"/>
              </a:rPr>
              <a:t>Maintain high standards of integrity and professional conduct</a:t>
            </a:r>
          </a:p>
          <a:p>
            <a:pPr eaLnBrk="1" hangingPunct="1"/>
            <a:r>
              <a:rPr lang="en-US" altLang="en-US" sz="2800">
                <a:latin typeface="Arial" panose="020B0604020202020204" pitchFamily="34" charset="0"/>
                <a:cs typeface="Arial" panose="020B0604020202020204" pitchFamily="34" charset="0"/>
              </a:rPr>
              <a:t>Follow recognized sound scientific principles</a:t>
            </a:r>
          </a:p>
          <a:p>
            <a:pPr eaLnBrk="1" hangingPunct="1"/>
            <a:r>
              <a:rPr lang="en-US" altLang="en-US" sz="2800">
                <a:latin typeface="Arial" panose="020B0604020202020204" pitchFamily="34" charset="0"/>
                <a:cs typeface="Arial" panose="020B0604020202020204" pitchFamily="34" charset="0"/>
              </a:rPr>
              <a:t>Accept responsibility for their actions</a:t>
            </a:r>
          </a:p>
          <a:p>
            <a:pPr eaLnBrk="1" hangingPunct="1"/>
            <a:r>
              <a:rPr lang="en-US" altLang="en-US" sz="2800">
                <a:latin typeface="Arial" panose="020B0604020202020204" pitchFamily="34" charset="0"/>
                <a:cs typeface="Arial" panose="020B0604020202020204" pitchFamily="34" charset="0"/>
              </a:rPr>
              <a:t>Continually seek to enhance their professional capabilities</a:t>
            </a:r>
          </a:p>
          <a:p>
            <a:pPr eaLnBrk="1" hangingPunct="1"/>
            <a:r>
              <a:rPr lang="en-US" altLang="en-US" sz="2800">
                <a:latin typeface="Arial" panose="020B0604020202020204" pitchFamily="34" charset="0"/>
                <a:cs typeface="Arial" panose="020B0604020202020204" pitchFamily="34" charset="0"/>
              </a:rPr>
              <a:t>Practice with fairness and honesty</a:t>
            </a:r>
          </a:p>
          <a:p>
            <a:pPr eaLnBrk="1" hangingPunct="1"/>
            <a:r>
              <a:rPr lang="en-US" altLang="en-US" sz="2800">
                <a:latin typeface="Arial" panose="020B0604020202020204" pitchFamily="34" charset="0"/>
                <a:cs typeface="Arial" panose="020B0604020202020204" pitchFamily="34" charset="0"/>
              </a:rPr>
              <a:t>Encourage others to act in a professional manner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93DF64B-517B-69AF-A343-6B2C74314097}"/>
              </a:ext>
            </a:extLst>
          </p:cNvPr>
          <p:cNvSpPr>
            <a:spLocks noGrp="1" noChangeArrowheads="1"/>
          </p:cNvSpPr>
          <p:nvPr>
            <p:ph type="title"/>
          </p:nvPr>
        </p:nvSpPr>
        <p:spPr>
          <a:xfrm>
            <a:off x="2209800" y="609600"/>
            <a:ext cx="7772400" cy="990600"/>
          </a:xfrm>
        </p:spPr>
        <p:txBody>
          <a:bodyPr/>
          <a:lstStyle/>
          <a:p>
            <a:r>
              <a:rPr lang="en-US" altLang="en-US" sz="4000"/>
              <a:t>Who is covered by the ABIH code?</a:t>
            </a:r>
          </a:p>
        </p:txBody>
      </p:sp>
      <p:sp>
        <p:nvSpPr>
          <p:cNvPr id="30722" name="Content Placeholder 7">
            <a:extLst>
              <a:ext uri="{FF2B5EF4-FFF2-40B4-BE49-F238E27FC236}">
                <a16:creationId xmlns:a16="http://schemas.microsoft.com/office/drawing/2014/main" id="{CDF8D0EC-6E71-F16E-1AFD-48ED9A139891}"/>
              </a:ext>
            </a:extLst>
          </p:cNvPr>
          <p:cNvSpPr>
            <a:spLocks noGrp="1"/>
          </p:cNvSpPr>
          <p:nvPr>
            <p:ph idx="1"/>
          </p:nvPr>
        </p:nvSpPr>
        <p:spPr/>
        <p:txBody>
          <a:bodyPr/>
          <a:lstStyle/>
          <a:p>
            <a:pPr>
              <a:defRPr/>
            </a:pPr>
            <a:r>
              <a:rPr lang="en-US" dirty="0">
                <a:latin typeface="Arial" charset="0"/>
                <a:ea typeface="MS PGothic" charset="0"/>
              </a:rPr>
              <a:t>Each individual certified by the ABIH as a Certified Industrial Hygienist (CIH) or a Certified Associate Industrial Hygienist (CAIH) (certificants)</a:t>
            </a:r>
          </a:p>
          <a:p>
            <a:pPr>
              <a:defRPr/>
            </a:pPr>
            <a:r>
              <a:rPr lang="en-US" dirty="0">
                <a:latin typeface="Arial" charset="0"/>
                <a:ea typeface="MS PGothic" charset="0"/>
              </a:rPr>
              <a:t>Each individual </a:t>
            </a:r>
            <a:r>
              <a:rPr lang="en-US" dirty="0">
                <a:effectLst>
                  <a:glow rad="63500">
                    <a:schemeClr val="accent1">
                      <a:satMod val="175000"/>
                      <a:alpha val="40000"/>
                    </a:schemeClr>
                  </a:glow>
                </a:effectLst>
                <a:latin typeface="Arial" charset="0"/>
                <a:ea typeface="MS PGothic" charset="0"/>
              </a:rPr>
              <a:t>seeking </a:t>
            </a:r>
            <a:r>
              <a:rPr lang="en-US" dirty="0">
                <a:latin typeface="Arial" charset="0"/>
                <a:ea typeface="MS PGothic" charset="0"/>
              </a:rPr>
              <a:t>ABIH certification (candidates). </a:t>
            </a:r>
          </a:p>
        </p:txBody>
      </p:sp>
      <p:pic>
        <p:nvPicPr>
          <p:cNvPr id="92164" name="Picture 6">
            <a:extLst>
              <a:ext uri="{FF2B5EF4-FFF2-40B4-BE49-F238E27FC236}">
                <a16:creationId xmlns:a16="http://schemas.microsoft.com/office/drawing/2014/main" id="{233834EB-2EFB-6B06-134D-1F7F76000C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953000"/>
            <a:ext cx="4419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21FB3A0B-D180-A008-84A4-5A524DEEF0F5}"/>
              </a:ext>
            </a:extLst>
          </p:cNvPr>
          <p:cNvSpPr>
            <a:spLocks noGrp="1" noChangeArrowheads="1"/>
          </p:cNvSpPr>
          <p:nvPr>
            <p:ph type="title"/>
          </p:nvPr>
        </p:nvSpPr>
        <p:spPr>
          <a:xfrm>
            <a:off x="1183907" y="539015"/>
            <a:ext cx="10077651" cy="1746985"/>
          </a:xfrm>
        </p:spPr>
        <p:txBody>
          <a:bodyPr/>
          <a:lstStyle/>
          <a:p>
            <a:r>
              <a:rPr lang="en-US" altLang="en-US" sz="2800" dirty="0"/>
              <a:t>“First and foremost, ABIH </a:t>
            </a:r>
            <a:r>
              <a:rPr lang="en-US" altLang="en-US" sz="2800" dirty="0" err="1"/>
              <a:t>certificants</a:t>
            </a:r>
            <a:r>
              <a:rPr lang="en-US" altLang="en-US" sz="2800" dirty="0"/>
              <a:t> and candidates give priority to health and safety interests related to the protection of people...”</a:t>
            </a:r>
          </a:p>
        </p:txBody>
      </p:sp>
      <p:pic>
        <p:nvPicPr>
          <p:cNvPr id="93187" name="Picture 6">
            <a:extLst>
              <a:ext uri="{FF2B5EF4-FFF2-40B4-BE49-F238E27FC236}">
                <a16:creationId xmlns:a16="http://schemas.microsoft.com/office/drawing/2014/main" id="{82A5E017-F16C-5E69-4204-F1CB79878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486400"/>
            <a:ext cx="28194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DSC_0239.JPG">
            <a:extLst>
              <a:ext uri="{FF2B5EF4-FFF2-40B4-BE49-F238E27FC236}">
                <a16:creationId xmlns:a16="http://schemas.microsoft.com/office/drawing/2014/main" id="{8EADA448-15FA-0B1C-15BE-A3005E07A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72904"/>
            <a:ext cx="46132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85ED1169-A567-65E8-AA61-568B12FBC1A0}"/>
              </a:ext>
            </a:extLst>
          </p:cNvPr>
          <p:cNvSpPr>
            <a:spLocks noGrp="1" noChangeArrowheads="1"/>
          </p:cNvSpPr>
          <p:nvPr>
            <p:ph type="title"/>
          </p:nvPr>
        </p:nvSpPr>
        <p:spPr>
          <a:xfrm>
            <a:off x="2209800" y="228600"/>
            <a:ext cx="7772400" cy="990600"/>
          </a:xfrm>
        </p:spPr>
        <p:txBody>
          <a:bodyPr/>
          <a:lstStyle/>
          <a:p>
            <a:r>
              <a:rPr lang="en-US" altLang="en-US" sz="3200"/>
              <a:t>What are a CIH’s responsibilities to </a:t>
            </a:r>
            <a:r>
              <a:rPr lang="en-US" altLang="en-US" sz="3200">
                <a:solidFill>
                  <a:srgbClr val="800000"/>
                </a:solidFill>
              </a:rPr>
              <a:t>ABIH, the profession and the public?</a:t>
            </a:r>
          </a:p>
        </p:txBody>
      </p:sp>
      <p:sp>
        <p:nvSpPr>
          <p:cNvPr id="3" name="Content Placeholder 2">
            <a:extLst>
              <a:ext uri="{FF2B5EF4-FFF2-40B4-BE49-F238E27FC236}">
                <a16:creationId xmlns:a16="http://schemas.microsoft.com/office/drawing/2014/main" id="{26CF4309-F53A-2080-90A5-D381C4DC0BA4}"/>
              </a:ext>
            </a:extLst>
          </p:cNvPr>
          <p:cNvSpPr>
            <a:spLocks noGrp="1" noChangeArrowheads="1"/>
          </p:cNvSpPr>
          <p:nvPr>
            <p:ph idx="1"/>
          </p:nvPr>
        </p:nvSpPr>
        <p:spPr>
          <a:xfrm>
            <a:off x="1001027" y="1447800"/>
            <a:ext cx="10607040" cy="4191000"/>
          </a:xfrm>
        </p:spPr>
        <p:txBody>
          <a:bodyPr/>
          <a:lstStyle/>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Comply with laws, regulations, policies and ethical standards governing professional practice.</a:t>
            </a:r>
          </a:p>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Provide accurate and truthful representations concerning all certification and recertification information.</a:t>
            </a:r>
          </a:p>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Maintain the security of BGC examination information and materials, including the prevention of unauthorized disclosures of test information.</a:t>
            </a:r>
          </a:p>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Cooperate with BGC concerning ethics matters and the collection of information related to an ethics matter.</a:t>
            </a:r>
          </a:p>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Report, upon a reasonable and clear factual basis, apparent violations of the ethics code by </a:t>
            </a:r>
            <a:r>
              <a:rPr lang="en-US" altLang="en-US" sz="2400" b="1" dirty="0" err="1">
                <a:latin typeface="Arial" panose="020B0604020202020204" pitchFamily="34" charset="0"/>
                <a:cs typeface="Arial" panose="020B0604020202020204" pitchFamily="34" charset="0"/>
              </a:rPr>
              <a:t>certificants</a:t>
            </a:r>
            <a:r>
              <a:rPr lang="en-US" altLang="en-US" sz="2400" b="1" dirty="0">
                <a:latin typeface="Arial" panose="020B0604020202020204" pitchFamily="34" charset="0"/>
                <a:cs typeface="Arial" panose="020B0604020202020204" pitchFamily="34" charset="0"/>
              </a:rPr>
              <a:t> and candidates.</a:t>
            </a:r>
          </a:p>
          <a:p>
            <a:pPr marL="514350" indent="-514350">
              <a:buFont typeface="Tahoma" panose="020B0604030504040204" pitchFamily="34" charset="0"/>
              <a:buAutoNum type="arabicPeriod"/>
            </a:pPr>
            <a:r>
              <a:rPr lang="en-US" altLang="en-US" sz="2400" b="1" dirty="0">
                <a:latin typeface="Arial" panose="020B0604020202020204" pitchFamily="34" charset="0"/>
                <a:cs typeface="Arial" panose="020B0604020202020204" pitchFamily="34" charset="0"/>
              </a:rPr>
              <a:t>Refrain from public behavior that is clearly in violation of professional, ethical or legal standards</a:t>
            </a:r>
            <a:r>
              <a:rPr lang="en-US" altLang="en-US" sz="2400" dirty="0">
                <a:latin typeface="Arial" panose="020B0604020202020204" pitchFamily="34" charset="0"/>
                <a:cs typeface="Arial" panose="020B0604020202020204" pitchFamily="34" charset="0"/>
              </a:rPr>
              <a:t>.</a:t>
            </a:r>
          </a:p>
        </p:txBody>
      </p:sp>
      <p:pic>
        <p:nvPicPr>
          <p:cNvPr id="94212" name="Picture 3">
            <a:extLst>
              <a:ext uri="{FF2B5EF4-FFF2-40B4-BE49-F238E27FC236}">
                <a16:creationId xmlns:a16="http://schemas.microsoft.com/office/drawing/2014/main" id="{8274A3F1-12FB-AB73-A9C4-08733906D1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4706" y="6079524"/>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5516FD6-8814-5C4C-04CC-A801297F423D}"/>
              </a:ext>
            </a:extLst>
          </p:cNvPr>
          <p:cNvSpPr>
            <a:spLocks noGrp="1" noChangeArrowheads="1"/>
          </p:cNvSpPr>
          <p:nvPr>
            <p:ph type="title"/>
          </p:nvPr>
        </p:nvSpPr>
        <p:spPr>
          <a:xfrm>
            <a:off x="952901" y="838200"/>
            <a:ext cx="10491537" cy="990600"/>
          </a:xfrm>
        </p:spPr>
        <p:txBody>
          <a:bodyPr/>
          <a:lstStyle/>
          <a:p>
            <a:pPr>
              <a:defRPr/>
            </a:pPr>
            <a:r>
              <a:rPr lang="en-US" altLang="en-US" dirty="0">
                <a:solidFill>
                  <a:schemeClr val="bg1">
                    <a:lumMod val="95000"/>
                    <a:lumOff val="5000"/>
                  </a:schemeClr>
                </a:solidFill>
              </a:rPr>
              <a:t>What are the responsibilities to clients, employers, employees and the public?</a:t>
            </a:r>
          </a:p>
        </p:txBody>
      </p:sp>
      <p:sp>
        <p:nvSpPr>
          <p:cNvPr id="3" name="Content Placeholder 2">
            <a:extLst>
              <a:ext uri="{FF2B5EF4-FFF2-40B4-BE49-F238E27FC236}">
                <a16:creationId xmlns:a16="http://schemas.microsoft.com/office/drawing/2014/main" id="{BC6D1F4B-CEF4-CB45-13FD-939069BC8A10}"/>
              </a:ext>
            </a:extLst>
          </p:cNvPr>
          <p:cNvSpPr>
            <a:spLocks noGrp="1"/>
          </p:cNvSpPr>
          <p:nvPr>
            <p:ph idx="1"/>
          </p:nvPr>
        </p:nvSpPr>
        <p:spPr>
          <a:xfrm>
            <a:off x="952901" y="1905000"/>
            <a:ext cx="10491537" cy="4191000"/>
          </a:xfrm>
        </p:spPr>
        <p:txBody>
          <a:bodyPr/>
          <a:lstStyle/>
          <a:p>
            <a:pPr marL="457200" indent="-457200">
              <a:buFont typeface="Tahoma" charset="0"/>
              <a:buAutoNum type="arabicPeriod"/>
              <a:defRPr/>
            </a:pPr>
            <a:r>
              <a:rPr lang="en-US" sz="2400" b="1" dirty="0">
                <a:latin typeface="Arial" charset="0"/>
                <a:ea typeface="MS PGothic" charset="0"/>
              </a:rPr>
              <a:t>Deliver </a:t>
            </a:r>
            <a:r>
              <a:rPr lang="en-US" sz="2400" b="1" dirty="0">
                <a:effectLst>
                  <a:glow rad="63500">
                    <a:schemeClr val="accent1">
                      <a:satMod val="175000"/>
                      <a:alpha val="40000"/>
                    </a:schemeClr>
                  </a:glow>
                </a:effectLst>
                <a:latin typeface="Arial" charset="0"/>
                <a:ea typeface="MS PGothic" charset="0"/>
              </a:rPr>
              <a:t>competent</a:t>
            </a:r>
            <a:r>
              <a:rPr lang="en-US" sz="2400" b="1" dirty="0">
                <a:latin typeface="Arial" charset="0"/>
                <a:ea typeface="MS PGothic" charset="0"/>
              </a:rPr>
              <a:t> services with objective and independent professional judgment in decision-making.</a:t>
            </a:r>
          </a:p>
          <a:p>
            <a:pPr marL="457200" indent="-457200">
              <a:buFont typeface="Tahoma" charset="0"/>
              <a:buAutoNum type="arabicPeriod"/>
              <a:defRPr/>
            </a:pPr>
            <a:r>
              <a:rPr lang="en-US" sz="2400" b="1" dirty="0">
                <a:latin typeface="Arial" charset="0"/>
                <a:ea typeface="MS PGothic" charset="0"/>
              </a:rPr>
              <a:t>Recognize the </a:t>
            </a:r>
            <a:r>
              <a:rPr lang="en-US" sz="2400" b="1" dirty="0">
                <a:effectLst>
                  <a:glow rad="63500">
                    <a:schemeClr val="accent1">
                      <a:satMod val="175000"/>
                      <a:alpha val="40000"/>
                    </a:schemeClr>
                  </a:glow>
                </a:effectLst>
                <a:latin typeface="Arial" charset="0"/>
                <a:ea typeface="MS PGothic" charset="0"/>
              </a:rPr>
              <a:t>limitations</a:t>
            </a:r>
            <a:r>
              <a:rPr lang="en-US" sz="2400" b="1" dirty="0">
                <a:latin typeface="Arial" charset="0"/>
                <a:ea typeface="MS PGothic" charset="0"/>
              </a:rPr>
              <a:t> of one’s professional ability and provide services only when qualified. The certificant/candidate is responsible for determining the limits of his/her own professional abilities.</a:t>
            </a:r>
          </a:p>
          <a:p>
            <a:pPr marL="457200" indent="-457200">
              <a:buFont typeface="Tahoma" charset="0"/>
              <a:buAutoNum type="arabicPeriod"/>
              <a:defRPr/>
            </a:pPr>
            <a:r>
              <a:rPr lang="en-US" sz="2400" b="1" dirty="0">
                <a:latin typeface="Arial" charset="0"/>
                <a:ea typeface="MS PGothic" charset="0"/>
              </a:rPr>
              <a:t>Maintain and respect the </a:t>
            </a:r>
            <a:r>
              <a:rPr lang="en-US" sz="2400" b="1" dirty="0">
                <a:solidFill>
                  <a:schemeClr val="accent1">
                    <a:lumMod val="50000"/>
                  </a:schemeClr>
                </a:solidFill>
                <a:latin typeface="Arial" charset="0"/>
                <a:ea typeface="MS PGothic" charset="0"/>
              </a:rPr>
              <a:t>confidentiality</a:t>
            </a:r>
            <a:r>
              <a:rPr lang="en-US" sz="2400" b="1" dirty="0">
                <a:latin typeface="Arial" charset="0"/>
                <a:ea typeface="MS PGothic" charset="0"/>
              </a:rPr>
              <a:t> of sensitive information obtained in the course of processional activities unless:  </a:t>
            </a:r>
          </a:p>
          <a:p>
            <a:pPr marL="457200" indent="-457200">
              <a:buFont typeface="Tahoma" charset="0"/>
              <a:buAutoNum type="arabicPeriod"/>
              <a:defRPr/>
            </a:pPr>
            <a:endParaRPr lang="en-US" sz="2400" b="1" dirty="0">
              <a:latin typeface="Arial" charset="0"/>
              <a:ea typeface="MS PGothic" charset="0"/>
            </a:endParaRPr>
          </a:p>
        </p:txBody>
      </p:sp>
      <p:pic>
        <p:nvPicPr>
          <p:cNvPr id="95236" name="Picture 3">
            <a:extLst>
              <a:ext uri="{FF2B5EF4-FFF2-40B4-BE49-F238E27FC236}">
                <a16:creationId xmlns:a16="http://schemas.microsoft.com/office/drawing/2014/main" id="{1922C37B-6C10-1820-D082-871C6CBA0E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137275"/>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D43EC1E-7A3E-1635-C746-14A678646261}"/>
              </a:ext>
            </a:extLst>
          </p:cNvPr>
          <p:cNvSpPr>
            <a:spLocks noGrp="1" noChangeArrowheads="1"/>
          </p:cNvSpPr>
          <p:nvPr>
            <p:ph type="title"/>
          </p:nvPr>
        </p:nvSpPr>
        <p:spPr>
          <a:xfrm>
            <a:off x="2209800" y="838200"/>
            <a:ext cx="7772400" cy="990600"/>
          </a:xfrm>
        </p:spPr>
        <p:txBody>
          <a:bodyPr/>
          <a:lstStyle/>
          <a:p>
            <a:pPr>
              <a:defRPr/>
            </a:pPr>
            <a:r>
              <a:rPr lang="en-US" altLang="en-US" dirty="0">
                <a:solidFill>
                  <a:schemeClr val="bg1">
                    <a:lumMod val="95000"/>
                    <a:lumOff val="5000"/>
                  </a:schemeClr>
                </a:solidFill>
              </a:rPr>
              <a:t>Confidentiality, continued…..</a:t>
            </a:r>
            <a:br>
              <a:rPr lang="en-US" altLang="en-US" dirty="0">
                <a:solidFill>
                  <a:schemeClr val="bg1">
                    <a:lumMod val="95000"/>
                    <a:lumOff val="5000"/>
                  </a:schemeClr>
                </a:solidFill>
              </a:rPr>
            </a:br>
            <a:endParaRPr lang="en-US" altLang="en-US"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4CCE1C36-9CDD-6BFA-3056-8FFF9DEE2FFE}"/>
              </a:ext>
            </a:extLst>
          </p:cNvPr>
          <p:cNvSpPr>
            <a:spLocks noGrp="1"/>
          </p:cNvSpPr>
          <p:nvPr>
            <p:ph idx="1"/>
          </p:nvPr>
        </p:nvSpPr>
        <p:spPr>
          <a:xfrm>
            <a:off x="1010653" y="1371600"/>
            <a:ext cx="10414534" cy="4191000"/>
          </a:xfrm>
        </p:spPr>
        <p:txBody>
          <a:bodyPr/>
          <a:lstStyle/>
          <a:p>
            <a:pPr marL="0" indent="0">
              <a:buNone/>
              <a:defRPr/>
            </a:pPr>
            <a:endParaRPr lang="en-US" sz="2400" b="1" dirty="0"/>
          </a:p>
          <a:p>
            <a:pPr marL="457200" indent="-457200">
              <a:defRPr/>
            </a:pPr>
            <a:r>
              <a:rPr lang="en-US" sz="2400" b="1" dirty="0"/>
              <a:t>the information is reasonably understood to pertain to unlawful activity; </a:t>
            </a:r>
          </a:p>
          <a:p>
            <a:pPr marL="457200" indent="-457200">
              <a:defRPr/>
            </a:pPr>
            <a:r>
              <a:rPr lang="en-US" sz="2400" b="1" dirty="0"/>
              <a:t>a court or governmental agency lawfully directs the release of the information; </a:t>
            </a:r>
          </a:p>
          <a:p>
            <a:pPr marL="457200" indent="-457200">
              <a:defRPr/>
            </a:pPr>
            <a:r>
              <a:rPr lang="en-US" sz="2400" b="1" dirty="0"/>
              <a:t>the client or the employer expressly authorizes the release of specific information; or,</a:t>
            </a:r>
          </a:p>
          <a:p>
            <a:pPr marL="457200" indent="-457200">
              <a:defRPr/>
            </a:pPr>
            <a:r>
              <a:rPr lang="en-US" sz="2400" b="1" dirty="0"/>
              <a:t>the failure to release such information would likely result in death or serious physical harm to employees and/or the public.</a:t>
            </a:r>
          </a:p>
          <a:p>
            <a:pPr marL="457200" indent="-457200">
              <a:defRPr/>
            </a:pPr>
            <a:endParaRPr lang="en-US" sz="2400" b="1" dirty="0"/>
          </a:p>
        </p:txBody>
      </p:sp>
      <p:pic>
        <p:nvPicPr>
          <p:cNvPr id="96260" name="Picture 3">
            <a:extLst>
              <a:ext uri="{FF2B5EF4-FFF2-40B4-BE49-F238E27FC236}">
                <a16:creationId xmlns:a16="http://schemas.microsoft.com/office/drawing/2014/main" id="{E7FC564A-60EC-78E7-823F-6B251D4F7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137275"/>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31330B82-1CFB-8238-459B-00BA8A5326B3}"/>
              </a:ext>
            </a:extLst>
          </p:cNvPr>
          <p:cNvSpPr>
            <a:spLocks noGrp="1" noChangeArrowheads="1"/>
          </p:cNvSpPr>
          <p:nvPr>
            <p:ph type="title"/>
          </p:nvPr>
        </p:nvSpPr>
        <p:spPr>
          <a:xfrm>
            <a:off x="2221029" y="563479"/>
            <a:ext cx="7772400" cy="990600"/>
          </a:xfrm>
        </p:spPr>
        <p:txBody>
          <a:bodyPr/>
          <a:lstStyle/>
          <a:p>
            <a:r>
              <a:rPr lang="en-US" altLang="en-US" dirty="0"/>
              <a:t>Code, continued…..</a:t>
            </a:r>
            <a:br>
              <a:rPr lang="en-US" altLang="en-US" dirty="0"/>
            </a:br>
            <a:endParaRPr lang="en-US" altLang="en-US" dirty="0"/>
          </a:p>
        </p:txBody>
      </p:sp>
      <p:sp>
        <p:nvSpPr>
          <p:cNvPr id="3" name="Content Placeholder 2">
            <a:extLst>
              <a:ext uri="{FF2B5EF4-FFF2-40B4-BE49-F238E27FC236}">
                <a16:creationId xmlns:a16="http://schemas.microsoft.com/office/drawing/2014/main" id="{06F64F66-47CF-0F4A-A4C5-4E53EB5C8BD1}"/>
              </a:ext>
            </a:extLst>
          </p:cNvPr>
          <p:cNvSpPr>
            <a:spLocks noGrp="1" noChangeArrowheads="1"/>
          </p:cNvSpPr>
          <p:nvPr>
            <p:ph idx="1"/>
          </p:nvPr>
        </p:nvSpPr>
        <p:spPr>
          <a:xfrm>
            <a:off x="827773" y="1058779"/>
            <a:ext cx="10558913" cy="5037221"/>
          </a:xfrm>
        </p:spPr>
        <p:txBody>
          <a:bodyPr/>
          <a:lstStyle/>
          <a:p>
            <a:pPr marL="457200" indent="-457200">
              <a:buFontTx/>
              <a:buAutoNum type="arabicPeriod" startAt="4"/>
            </a:pPr>
            <a:r>
              <a:rPr lang="en-US" altLang="en-US" sz="2400" b="1" dirty="0">
                <a:latin typeface="Arial" panose="020B0604020202020204" pitchFamily="34" charset="0"/>
                <a:cs typeface="Arial" panose="020B0604020202020204" pitchFamily="34" charset="0"/>
              </a:rPr>
              <a:t>Properly use professional credentials, and provide truthful and accurate representations concerning education, experience, competency and the performance of services.</a:t>
            </a:r>
          </a:p>
          <a:p>
            <a:pPr marL="457200" indent="-457200">
              <a:buFont typeface="Tahoma" panose="020B0604030504040204" pitchFamily="34" charset="0"/>
              <a:buAutoNum type="arabicPeriod" startAt="5"/>
            </a:pPr>
            <a:r>
              <a:rPr lang="en-US" altLang="en-US" sz="2400" b="1" dirty="0">
                <a:latin typeface="Arial" panose="020B0604020202020204" pitchFamily="34" charset="0"/>
                <a:cs typeface="Arial" panose="020B0604020202020204" pitchFamily="34" charset="0"/>
              </a:rPr>
              <a:t>Provide truthful and accurate representations to the public in advertising, public statements or representations, and in the preparation of estimates concerning costs, services and expected results.</a:t>
            </a:r>
          </a:p>
          <a:p>
            <a:pPr marL="457200" indent="-457200">
              <a:buFont typeface="Tahoma" panose="020B0604030504040204" pitchFamily="34" charset="0"/>
              <a:buAutoNum type="arabicPeriod" startAt="5"/>
            </a:pPr>
            <a:r>
              <a:rPr lang="en-US" altLang="en-US" sz="2400" b="1" dirty="0">
                <a:latin typeface="Arial" panose="020B0604020202020204" pitchFamily="34" charset="0"/>
                <a:cs typeface="Arial" panose="020B0604020202020204" pitchFamily="34" charset="0"/>
              </a:rPr>
              <a:t>Recognize and respect the intellectual property rights of others and act in an accurate, truthful and complete manner, including activities related to professional work and research.</a:t>
            </a:r>
          </a:p>
          <a:p>
            <a:pPr marL="457200" indent="-457200">
              <a:buFont typeface="Tahoma" panose="020B0604030504040204" pitchFamily="34" charset="0"/>
              <a:buAutoNum type="arabicPeriod" startAt="5"/>
            </a:pPr>
            <a:r>
              <a:rPr lang="en-US" altLang="en-US" sz="2400" b="1" dirty="0">
                <a:latin typeface="Arial" panose="020B0604020202020204" pitchFamily="34" charset="0"/>
                <a:cs typeface="Arial" panose="020B0604020202020204" pitchFamily="34" charset="0"/>
              </a:rPr>
              <a:t>Affix or authorize the use of any issued BGC organization’s seal stamp or other signifier only when the document is prepared by the </a:t>
            </a:r>
            <a:r>
              <a:rPr lang="en-US" altLang="en-US" sz="2400" b="1" dirty="0" err="1">
                <a:latin typeface="Arial" panose="020B0604020202020204" pitchFamily="34" charset="0"/>
                <a:cs typeface="Arial" panose="020B0604020202020204" pitchFamily="34" charset="0"/>
              </a:rPr>
              <a:t>certificant</a:t>
            </a:r>
            <a:r>
              <a:rPr lang="en-US" altLang="en-US" sz="2400" b="1" dirty="0">
                <a:latin typeface="Arial" panose="020B0604020202020204" pitchFamily="34" charset="0"/>
                <a:cs typeface="Arial" panose="020B0604020202020204" pitchFamily="34" charset="0"/>
              </a:rPr>
              <a:t>/candidate or has been fully reviewed and approved by the </a:t>
            </a:r>
            <a:r>
              <a:rPr lang="en-US" altLang="en-US" sz="2400" b="1" dirty="0" err="1">
                <a:latin typeface="Arial" panose="020B0604020202020204" pitchFamily="34" charset="0"/>
                <a:cs typeface="Arial" panose="020B0604020202020204" pitchFamily="34" charset="0"/>
              </a:rPr>
              <a:t>certificant</a:t>
            </a:r>
            <a:r>
              <a:rPr lang="en-US" altLang="en-US" sz="2400" b="1" dirty="0">
                <a:latin typeface="Arial" panose="020B0604020202020204" pitchFamily="34" charset="0"/>
                <a:cs typeface="Arial" panose="020B0604020202020204" pitchFamily="34" charset="0"/>
              </a:rPr>
              <a:t>/candidate….  </a:t>
            </a:r>
          </a:p>
        </p:txBody>
      </p:sp>
      <p:pic>
        <p:nvPicPr>
          <p:cNvPr id="97284" name="Picture 3">
            <a:extLst>
              <a:ext uri="{FF2B5EF4-FFF2-40B4-BE49-F238E27FC236}">
                <a16:creationId xmlns:a16="http://schemas.microsoft.com/office/drawing/2014/main" id="{575747A3-9F82-CF8E-2D2B-82D4B697E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137275"/>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72EEF2A-7EAD-441A-728F-471BD74DA1CC}"/>
              </a:ext>
            </a:extLst>
          </p:cNvPr>
          <p:cNvSpPr>
            <a:spLocks noGrp="1" noChangeArrowheads="1"/>
          </p:cNvSpPr>
          <p:nvPr>
            <p:ph type="title" idx="4294967295"/>
          </p:nvPr>
        </p:nvSpPr>
        <p:spPr>
          <a:xfrm>
            <a:off x="914399" y="381000"/>
            <a:ext cx="10222029" cy="11430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International Code of Ethics for Occupational Health Professionals</a:t>
            </a:r>
          </a:p>
        </p:txBody>
      </p:sp>
      <p:sp>
        <p:nvSpPr>
          <p:cNvPr id="98307" name="Rectangle 3">
            <a:extLst>
              <a:ext uri="{FF2B5EF4-FFF2-40B4-BE49-F238E27FC236}">
                <a16:creationId xmlns:a16="http://schemas.microsoft.com/office/drawing/2014/main" id="{BC1F7AC0-41B9-E330-01CE-E7FF8D7EA161}"/>
              </a:ext>
            </a:extLst>
          </p:cNvPr>
          <p:cNvSpPr>
            <a:spLocks noGrp="1" noChangeArrowheads="1"/>
          </p:cNvSpPr>
          <p:nvPr>
            <p:ph type="body" idx="4294967295"/>
          </p:nvPr>
        </p:nvSpPr>
        <p:spPr/>
        <p:txBody>
          <a:bodyPr/>
          <a:lstStyle/>
          <a:p>
            <a:pPr eaLnBrk="1" hangingPunct="1">
              <a:lnSpc>
                <a:spcPct val="80000"/>
              </a:lnSpc>
              <a:buClr>
                <a:srgbClr val="FF0000"/>
              </a:buClr>
            </a:pPr>
            <a:r>
              <a:rPr lang="en-US" altLang="en-US" sz="2800">
                <a:solidFill>
                  <a:schemeClr val="bg1"/>
                </a:solidFill>
                <a:latin typeface="Arial" panose="020B0604020202020204" pitchFamily="34" charset="0"/>
                <a:cs typeface="Arial" panose="020B0604020202020204" pitchFamily="34" charset="0"/>
              </a:rPr>
              <a:t>Established by the International Commission on Occupational Health, </a:t>
            </a:r>
          </a:p>
          <a:p>
            <a:pPr lvl="1" eaLnBrk="1" hangingPunct="1">
              <a:lnSpc>
                <a:spcPct val="80000"/>
              </a:lnSpc>
              <a:buClr>
                <a:srgbClr val="FF0000"/>
              </a:buClr>
              <a:buFontTx/>
              <a:buNone/>
            </a:pPr>
            <a:r>
              <a:rPr lang="en-US" altLang="en-US" sz="2400">
                <a:solidFill>
                  <a:schemeClr val="bg1"/>
                </a:solidFill>
                <a:latin typeface="Arial" panose="020B0604020202020204" pitchFamily="34" charset="0"/>
                <a:cs typeface="Arial" panose="020B0604020202020204" pitchFamily="34" charset="0"/>
              </a:rPr>
              <a:t>-- founded in 1906.  </a:t>
            </a:r>
          </a:p>
          <a:p>
            <a:pPr lvl="1" eaLnBrk="1" hangingPunct="1">
              <a:lnSpc>
                <a:spcPct val="80000"/>
              </a:lnSpc>
              <a:buClr>
                <a:srgbClr val="FF0000"/>
              </a:buClr>
              <a:buFontTx/>
              <a:buNone/>
            </a:pPr>
            <a:r>
              <a:rPr lang="en-US" altLang="en-US" sz="2400">
                <a:solidFill>
                  <a:schemeClr val="bg1"/>
                </a:solidFill>
                <a:latin typeface="Arial" panose="020B0604020202020204" pitchFamily="34" charset="0"/>
                <a:cs typeface="Arial" panose="020B0604020202020204" pitchFamily="34" charset="0"/>
              </a:rPr>
              <a:t>-- 2,000  professionals in 93 countries.</a:t>
            </a:r>
          </a:p>
          <a:p>
            <a:pPr eaLnBrk="1" hangingPunct="1">
              <a:lnSpc>
                <a:spcPct val="80000"/>
              </a:lnSpc>
              <a:buClr>
                <a:srgbClr val="FF0000"/>
              </a:buClr>
            </a:pPr>
            <a:r>
              <a:rPr lang="en-US" altLang="en-US" sz="2800">
                <a:solidFill>
                  <a:schemeClr val="bg1"/>
                </a:solidFill>
                <a:latin typeface="Arial" panose="020B0604020202020204" pitchFamily="34" charset="0"/>
                <a:cs typeface="Arial" panose="020B0604020202020204" pitchFamily="34" charset="0"/>
              </a:rPr>
              <a:t>18 pages </a:t>
            </a:r>
          </a:p>
          <a:p>
            <a:pPr lvl="1" eaLnBrk="1" hangingPunct="1">
              <a:lnSpc>
                <a:spcPct val="80000"/>
              </a:lnSpc>
              <a:buClr>
                <a:srgbClr val="FF0000"/>
              </a:buClr>
              <a:buFontTx/>
              <a:buNone/>
            </a:pPr>
            <a:r>
              <a:rPr lang="en-US" altLang="en-US" sz="2400">
                <a:solidFill>
                  <a:schemeClr val="bg1"/>
                </a:solidFill>
                <a:latin typeface="Arial" panose="020B0604020202020204" pitchFamily="34" charset="0"/>
                <a:cs typeface="Arial" panose="020B0604020202020204" pitchFamily="34" charset="0"/>
              </a:rPr>
              <a:t>-- includes explanatory language.</a:t>
            </a:r>
          </a:p>
          <a:p>
            <a:pPr lvl="1" eaLnBrk="1" hangingPunct="1">
              <a:lnSpc>
                <a:spcPct val="80000"/>
              </a:lnSpc>
              <a:buClr>
                <a:srgbClr val="FF0000"/>
              </a:buClr>
              <a:buFontTx/>
              <a:buNone/>
            </a:pPr>
            <a:r>
              <a:rPr lang="en-US" altLang="en-US" sz="2400">
                <a:solidFill>
                  <a:schemeClr val="bg1"/>
                </a:solidFill>
                <a:latin typeface="Arial" panose="020B0604020202020204" pitchFamily="34" charset="0"/>
                <a:cs typeface="Arial" panose="020B0604020202020204" pitchFamily="34" charset="0"/>
              </a:rPr>
              <a:t>-- 26 “shall” statements. </a:t>
            </a:r>
          </a:p>
          <a:p>
            <a:pPr eaLnBrk="1" hangingPunct="1">
              <a:lnSpc>
                <a:spcPct val="80000"/>
              </a:lnSpc>
              <a:buClr>
                <a:srgbClr val="FF0000"/>
              </a:buClr>
            </a:pPr>
            <a:r>
              <a:rPr lang="en-US" altLang="en-US" sz="2800">
                <a:solidFill>
                  <a:schemeClr val="bg1"/>
                </a:solidFill>
                <a:latin typeface="Arial" panose="020B0604020202020204" pitchFamily="34" charset="0"/>
                <a:cs typeface="Arial" panose="020B0604020202020204" pitchFamily="34" charset="0"/>
              </a:rPr>
              <a:t>Not an enforcement based code.</a:t>
            </a:r>
          </a:p>
          <a:p>
            <a:pPr eaLnBrk="1" hangingPunct="1">
              <a:lnSpc>
                <a:spcPct val="80000"/>
              </a:lnSpc>
              <a:buClr>
                <a:srgbClr val="FF0000"/>
              </a:buClr>
            </a:pPr>
            <a:r>
              <a:rPr lang="en-US" altLang="en-US" sz="2800">
                <a:solidFill>
                  <a:schemeClr val="bg1"/>
                </a:solidFill>
                <a:latin typeface="Arial" panose="020B0604020202020204" pitchFamily="34" charset="0"/>
                <a:cs typeface="Arial" panose="020B0604020202020204" pitchFamily="34" charset="0"/>
              </a:rPr>
              <a:t>Could be considered as more “worker oriented” in its phrasing and considerations.</a:t>
            </a:r>
          </a:p>
          <a:p>
            <a:pPr eaLnBrk="1" hangingPunct="1">
              <a:lnSpc>
                <a:spcPct val="80000"/>
              </a:lnSpc>
              <a:buClr>
                <a:srgbClr val="FF0000"/>
              </a:buClr>
            </a:pPr>
            <a:r>
              <a:rPr lang="en-US" altLang="en-US" sz="2800">
                <a:solidFill>
                  <a:schemeClr val="bg1"/>
                </a:solidFill>
                <a:latin typeface="Arial" panose="020B0604020202020204" pitchFamily="34" charset="0"/>
                <a:cs typeface="Arial" panose="020B0604020202020204" pitchFamily="34" charset="0"/>
              </a:rPr>
              <a:t>Found at:  </a:t>
            </a:r>
            <a:r>
              <a:rPr lang="en-US" altLang="en-US" sz="2400">
                <a:solidFill>
                  <a:schemeClr val="bg1"/>
                </a:solidFill>
                <a:latin typeface="Arial" panose="020B0604020202020204" pitchFamily="34" charset="0"/>
                <a:cs typeface="Arial" panose="020B0604020202020204" pitchFamily="34" charset="0"/>
              </a:rPr>
              <a:t>www.icohweb.org/core_docs/code_ethics_eng.pdf</a:t>
            </a:r>
          </a:p>
          <a:p>
            <a:pPr eaLnBrk="1" hangingPunct="1">
              <a:lnSpc>
                <a:spcPct val="80000"/>
              </a:lnSpc>
              <a:buClr>
                <a:srgbClr val="FF0000"/>
              </a:buClr>
              <a:buFontTx/>
              <a:buNone/>
            </a:pPr>
            <a:r>
              <a:rPr lang="en-US" altLang="en-US" sz="2800">
                <a:latin typeface="Arial" panose="020B0604020202020204" pitchFamily="34" charset="0"/>
                <a:cs typeface="Arial" panose="020B060402020202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6435"/>
                </a:solidFill>
                <a:effectLst/>
                <a:uLnTx/>
                <a:uFillTx/>
                <a:latin typeface="Arial" panose="020B0604020202020204" pitchFamily="34" charset="0"/>
                <a:cs typeface="Arial" panose="020B0604020202020204" pitchFamily="34" charset="0"/>
              </a:rPr>
              <a:t>Announcements – Education Calendar</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9" name="Content Placeholder 8">
            <a:extLst>
              <a:ext uri="{FF2B5EF4-FFF2-40B4-BE49-F238E27FC236}">
                <a16:creationId xmlns:a16="http://schemas.microsoft.com/office/drawing/2014/main" id="{B9C07E2B-BBDB-4AF5-B799-F666051B3907}"/>
              </a:ext>
            </a:extLst>
          </p:cNvPr>
          <p:cNvSpPr>
            <a:spLocks noGrp="1"/>
          </p:cNvSpPr>
          <p:nvPr>
            <p:ph idx="1"/>
          </p:nvPr>
        </p:nvSpPr>
        <p:spPr>
          <a:xfrm>
            <a:off x="838200" y="1825624"/>
            <a:ext cx="10515600" cy="5032375"/>
          </a:xfrm>
        </p:spPr>
        <p:txBody>
          <a:bodyPr>
            <a:normAutofit/>
          </a:bodyPr>
          <a:lstStyle/>
          <a:p>
            <a:pPr marL="0" indent="0">
              <a:buNone/>
            </a:pPr>
            <a:r>
              <a:rPr lang="en-US" sz="2400" dirty="0">
                <a:hlinkClick r:id="rId4"/>
              </a:rPr>
              <a:t>ASSP Educational Events Calendar</a:t>
            </a:r>
            <a:endParaRPr lang="en-US" sz="3200" dirty="0"/>
          </a:p>
          <a:p>
            <a:r>
              <a:rPr lang="en-US" sz="3200" dirty="0"/>
              <a:t>ASSP/TVS-AIHA Professional Development Conference (PDC)</a:t>
            </a:r>
          </a:p>
          <a:p>
            <a:pPr lvl="1"/>
            <a:r>
              <a:rPr lang="en-US" sz="2800" dirty="0"/>
              <a:t>11/6-11/7 – The Venue, Lenoir City</a:t>
            </a:r>
          </a:p>
          <a:p>
            <a:pPr marL="228600" lvl="1">
              <a:spcBef>
                <a:spcPts val="1000"/>
              </a:spcBef>
            </a:pPr>
            <a:r>
              <a:rPr lang="en-US" sz="3200" dirty="0" err="1"/>
              <a:t>SafetyFOCUS</a:t>
            </a:r>
            <a:r>
              <a:rPr lang="en-US" sz="3200" dirty="0"/>
              <a:t> </a:t>
            </a:r>
          </a:p>
          <a:p>
            <a:pPr lvl="1"/>
            <a:r>
              <a:rPr lang="en-US" sz="2800" dirty="0"/>
              <a:t>October 21-25 – Virtual </a:t>
            </a:r>
          </a:p>
          <a:p>
            <a:pPr lvl="1"/>
            <a:r>
              <a:rPr lang="en-US" sz="2800" dirty="0"/>
              <a:t>February 2025 – In person, Las Vegas, NV</a:t>
            </a:r>
          </a:p>
        </p:txBody>
      </p:sp>
    </p:spTree>
    <p:extLst>
      <p:ext uri="{BB962C8B-B14F-4D97-AF65-F5344CB8AC3E}">
        <p14:creationId xmlns:p14="http://schemas.microsoft.com/office/powerpoint/2010/main" val="3299656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3CC1873-A824-1356-312B-FEA9A7E108AF}"/>
              </a:ext>
            </a:extLst>
          </p:cNvPr>
          <p:cNvSpPr>
            <a:spLocks noGrp="1" noChangeArrowheads="1"/>
          </p:cNvSpPr>
          <p:nvPr>
            <p:ph type="title" idx="4294967295"/>
          </p:nvPr>
        </p:nvSpPr>
        <p:spPr>
          <a:xfrm>
            <a:off x="2209800" y="381000"/>
            <a:ext cx="7772400" cy="9906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“Other” Types of Considerations</a:t>
            </a:r>
          </a:p>
        </p:txBody>
      </p:sp>
      <p:sp>
        <p:nvSpPr>
          <p:cNvPr id="99331" name="Content Placeholder 2">
            <a:extLst>
              <a:ext uri="{FF2B5EF4-FFF2-40B4-BE49-F238E27FC236}">
                <a16:creationId xmlns:a16="http://schemas.microsoft.com/office/drawing/2014/main" id="{7CF8A0F0-BC51-89C9-0692-64F51C14E7DE}"/>
              </a:ext>
            </a:extLst>
          </p:cNvPr>
          <p:cNvSpPr>
            <a:spLocks noGrp="1" noChangeArrowheads="1"/>
          </p:cNvSpPr>
          <p:nvPr>
            <p:ph idx="4294967295"/>
          </p:nvPr>
        </p:nvSpPr>
        <p:spPr>
          <a:xfrm>
            <a:off x="885524" y="1524000"/>
            <a:ext cx="10193154" cy="4191000"/>
          </a:xfrm>
        </p:spPr>
        <p:txBody>
          <a:bodyPr/>
          <a:lstStyle/>
          <a:p>
            <a:pPr eaLnBrk="1" hangingPunct="1">
              <a:buClr>
                <a:srgbClr val="FF0000"/>
              </a:buClr>
            </a:pPr>
            <a:r>
              <a:rPr lang="en-US" altLang="en-US" dirty="0">
                <a:solidFill>
                  <a:schemeClr val="bg1"/>
                </a:solidFill>
              </a:rPr>
              <a:t>“Occupational health professionals must request that a clause on ethics be incorporated in their contract of employment.” </a:t>
            </a:r>
          </a:p>
          <a:p>
            <a:pPr eaLnBrk="1" hangingPunct="1">
              <a:buClr>
                <a:srgbClr val="FF0000"/>
              </a:buClr>
            </a:pPr>
            <a:r>
              <a:rPr lang="en-US" altLang="en-US" dirty="0">
                <a:solidFill>
                  <a:schemeClr val="bg1"/>
                </a:solidFill>
              </a:rPr>
              <a:t>“…occupational health professionals must regularly and routinely, whenever possible, visit the workplaces and consult the workers and the management of the work that is performed.”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AFFAE618-3A7F-A5DB-FDE0-C611C424269E}"/>
              </a:ext>
            </a:extLst>
          </p:cNvPr>
          <p:cNvSpPr>
            <a:spLocks noGrp="1" noChangeArrowheads="1"/>
          </p:cNvSpPr>
          <p:nvPr>
            <p:ph type="title"/>
          </p:nvPr>
        </p:nvSpPr>
        <p:spPr>
          <a:xfrm>
            <a:off x="991402" y="-228600"/>
            <a:ext cx="8914598" cy="1752600"/>
          </a:xfrm>
        </p:spPr>
        <p:txBody>
          <a:bodyPr/>
          <a:lstStyle/>
          <a:p>
            <a:r>
              <a:rPr lang="en-US" altLang="en-US" b="1" dirty="0">
                <a:latin typeface="Arial" panose="020B0604020202020204" pitchFamily="34" charset="0"/>
                <a:cs typeface="Arial" panose="020B0604020202020204" pitchFamily="34" charset="0"/>
              </a:rPr>
              <a:t>Is There a Business Case for Ethics?  </a:t>
            </a:r>
          </a:p>
        </p:txBody>
      </p:sp>
      <p:pic>
        <p:nvPicPr>
          <p:cNvPr id="100355" name="Picture 2" descr="https://encrypted-tbn2.gstatic.com/images?q=tbn:ANd9GcRwdF9M6QM-cfT3zgxuxgVXyzR-ai5eDDTwQL901L8KzBOlsnXTRA">
            <a:extLst>
              <a:ext uri="{FF2B5EF4-FFF2-40B4-BE49-F238E27FC236}">
                <a16:creationId xmlns:a16="http://schemas.microsoft.com/office/drawing/2014/main" id="{6C513479-2F25-6F93-0776-AF71233E0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21" y="1923515"/>
            <a:ext cx="41910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Content Placeholder 5">
            <a:extLst>
              <a:ext uri="{FF2B5EF4-FFF2-40B4-BE49-F238E27FC236}">
                <a16:creationId xmlns:a16="http://schemas.microsoft.com/office/drawing/2014/main" id="{2E2F6CCC-F89B-3B70-1C6C-234B259800FD}"/>
              </a:ext>
            </a:extLst>
          </p:cNvPr>
          <p:cNvSpPr>
            <a:spLocks noGrp="1" noChangeArrowheads="1"/>
          </p:cNvSpPr>
          <p:nvPr>
            <p:ph idx="1"/>
          </p:nvPr>
        </p:nvSpPr>
        <p:spPr>
          <a:xfrm>
            <a:off x="991402" y="1600200"/>
            <a:ext cx="5714198" cy="4648200"/>
          </a:xfrm>
        </p:spPr>
        <p:txBody>
          <a:bodyPr/>
          <a:lstStyle/>
          <a:p>
            <a:pPr>
              <a:buClr>
                <a:srgbClr val="FF0000"/>
              </a:buClr>
            </a:pPr>
            <a:r>
              <a:rPr lang="en-US" altLang="en-US" sz="2600" dirty="0">
                <a:latin typeface="Arial" panose="020B0604020202020204" pitchFamily="34" charset="0"/>
                <a:cs typeface="Arial" panose="020B0604020202020204" pitchFamily="34" charset="0"/>
              </a:rPr>
              <a:t>Capitalize on corporate interest to share customer values</a:t>
            </a:r>
          </a:p>
          <a:p>
            <a:pPr>
              <a:buClr>
                <a:srgbClr val="FF0000"/>
              </a:buClr>
            </a:pPr>
            <a:r>
              <a:rPr lang="en-US" altLang="en-US" sz="2600" dirty="0">
                <a:latin typeface="Arial" panose="020B0604020202020204" pitchFamily="34" charset="0"/>
                <a:cs typeface="Arial" panose="020B0604020202020204" pitchFamily="34" charset="0"/>
              </a:rPr>
              <a:t>Point to Government regulation as evidence of misalignment with public sentiment</a:t>
            </a:r>
          </a:p>
          <a:p>
            <a:pPr>
              <a:buClr>
                <a:srgbClr val="FF0000"/>
              </a:buClr>
            </a:pPr>
            <a:r>
              <a:rPr lang="en-US" altLang="en-US" sz="2600" dirty="0">
                <a:latin typeface="Arial" panose="020B0604020202020204" pitchFamily="34" charset="0"/>
                <a:cs typeface="Arial" panose="020B0604020202020204" pitchFamily="34" charset="0"/>
              </a:rPr>
              <a:t>Broaden the ethics conversation to include Corporate Social Responsibility (CSR)</a:t>
            </a:r>
          </a:p>
        </p:txBody>
      </p:sp>
      <p:sp>
        <p:nvSpPr>
          <p:cNvPr id="100357" name="AutoShape 6" descr="data:image/jpeg;base64,/9j/4AAQSkZJRgABAQAAAQABAAD/2wCEAAkGBxMHEhMTExMUFhUXFBcXFhYSFg8XFRQXFREXFhQTFRcYHDQiGBolGxQUIjEhJSkrLi4uFx8zODMsNygtLisBCgoKDg0OGxAQGzQlICQsLDQvLy8sLDAvNCwtLCwsLCwvNCwsLCwsLC8sLCwsLDQvLCw0LCwsNCwsLCw0LCwsLP/AABEIAKYBMAMBEQACEQEDEQH/xAAbAAEAAgMBAQAAAAAAAAAAAAAABQYCAwQBB//EADsQAAIBAgIGBwYFAwUBAAAAAAABAgMRBAUSITFBUWEGMnGBkaHRFCJCUrHBYnKSovATQ4IjU9Lh8Rb/xAAaAQEAAwEBAQAAAAAAAAAAAAAAAwQFAgEG/8QAMxEBAAIBAgMFBwMEAwEAAAAAAAECAwQRBSExEkFRkdEiMnGBobHwE0JhFBVS4VPB8SP/2gAMAwEAAhEDEQA/APuIAAAAAAAAAAAAAAAAAAAAAAAAA4sfmMcJaKWlN9WK57LvcibFgm/PpHiqajV1xTFY52npHr4OTG59DD6o+/Le11U+3f3EuPSWtztyj6q+fiVMfKntT9HDh8xq4mSlUqKnTTu7WWlb4Yraye+GlY2rXefz5KmPVZslotkt2a/f+I75d9TpDSjsU3zSX3aII0eSfBctxXBE8t5+XrsksLiI4qKnHY+PJ2fmitek0t2ZXsWWuWkXr0ltOUgAAAAAAAAAAAAAAAAAAAAAAAAAAAAAAAAAAABG5zmawMbLXN7FwXzMs6fB+pO89FHW6yMFdo96fzdU5zc22223tb2u5qxERG0Pm5tNp3mebE9eOqhl1XEbIS7XqXiyK2bHXrKxj0mbJ0rP2+6WwfR3fUl/jD7yKuTW91I82jh4V35Z+UeqepU1SSjFWS1JIoTM2neWxWsUiK1jlDI8dAAAAAAAAAAAAAAAAAAAAANGNrPD05zSu4pvXyO8dYteKz3os+SceO147oR2E6QU6uqacH4x8V6Fm+jvHu81HDxTFblfl9ktTqKqrxaa4ppoqTExO0tGtq2jes7wyPHQAAAAAAAAA0Y3FLBwc5bti4vckd48c3t2YRZ81cNJvZSsRXliZOUnrb/iXI2qUikdmHymTJbJab26y1nTgA2wxM6eycl2SkjmaVnrCSubJXpafOXbh88rUdrUl+JL6ogvpMdunJbx8Sz06zv8U1gc8p4nVL3Jc9j7Jetink0l6c45w1MHEcWTlb2Z+nmlCq0AAAAAAAAAAAAAAAAAAAAAGuvT/rRlF7JJrxVjqtuzaJ8HGSkXrNZ74UScHTbT2ptPtWpm5ExMbw+QtWazMT1hnQryw7vCTi+T+vE8tSto2tDrHkvjnek7JjCdIpR1VI35x1Pw2PyKeTRRPuS08PFbRyyRv/Mfnom8JjqeL6kk3w2PwZSvivT3oa2HU4svuT6ukjTgAAAAAAKp0gx3tM9FdWGrtlvf28TV0uLsV7U9ZfOcR1H6mTsR0r9/zkii0zwAAAAAJTKs4lg7RleUPOPZy5FXPpovzjq0NJr7YfZtzr9vzw8lqp1FVSad09aaMuYmJ2l9DW0WjtV6Mjx0AAAAAAAAAAAAAAAAAAABXekeX2f9WK1fGuHCRo6TNy7E/JicT0s7/rV+fqgS8xwAnYEcuaUweeVMPql76/F1v1etyrk0lLdOTQwcSy4+Vvaj+evn6p7BZrTxmpO0vllqfdx7ijk096dejYwa3Fm5RO0+Eu4gWwAAA4c4xnsdNtdZ6o9r39yuyfT4/wBS+3cqa3P+jimY6zyhTTYfLgAAAAAAAEtkOZeyy0JP3JP9Le/sZV1WDtx2o6w0eH6v9K3Yt7s/SVqMp9EAAAAAAAAAAAAAAAAAAAB41cExurma5E4XlSV1vhvX5eK5Gjg1cT7N/Nh6vhsx7eLp4eiDasXmRMbAAABJYHOamF1N6ceEtq7Jf+lfLpaX5xylewcQy4uU84/n1WLAZlTx3VdpfK9T/wC+4zsuC+Pr0ben1ePN7s8/DvdhCtAFT6Q4r2irorZDV3/F6dxraTH2ab+L5ziWb9TL2Y6V5fPv9PkiyyzwAAAAAAAABbcgxvtVOzfvQ1Pmvhf84GTqsXYvvHSX0nD9R+ri2nrH5CTKy+AAAAAAAAAAAAAAAAAACK6Q1p4eEZQk171na29avp5lrSVpa0xaGdxLJkx44tSdufNWZ4qpU2zm+2UvU0ox0jpEeTBtmyW62nzlqbudowAAAAexk4u6dmtjW1CY35PYmYneFjyjO/6toVXaW6W58nwZnZ9Lt7VOng3NHxHtbUy9fHx/2lMfiPZKcp8Fq7XqS8bFXFTt3irQ1GX9LHN/D79yjt32m2+Smd+cgAAAAAAAAABIZFifZ60eEvdffs87eJX1NO1jn+F3h+X9PPHhPL0+q4GQ+mAAAAAAAAAAAAAAAAAABpxeHWKhKD2NeHB+J3jvNLRaEebFGWk0nvUrE0JYaTjJWa8+DXI2qXi9e1D5TLititNLdYajpGAAAAAAA662YTrU1Tk7pO999ktSfEirhrW83hZvqsl8UY7d0/kOQlVgAAAAAAAAAAJ6OtbQRMxzhcKGc0aqXvpPepJq3e9RkW0uSO59Nj4hgtHvbfF0LHUn/ch+qPqR/pZP8Z8k8anDP7484YVMzo09tSHc0/JHsYMk/tlxbWYK9bx57/Zng8ZHGJuKeina7Vr8bHmTHOOdp6u8GeuaJtXo6CNMAAAAAAAAAAAAAAAcmYZfDHq0tTWyS2r1XIlxZrY55K2p0tM9drde6VYxuU1MJtWlH5o613rajTx6il+/aWBn0OXF1jePGPzk4SdUAAAAAAAAAAAAAAAAAAAAAe04Oo7RTb4JNvyPJmI5y9rWbTtWN0vgMhnWs6nux4atJ+hUy6uteVOctLT8Mved8nKPr/pZaVNUUoxVktSSM21ptO8t6lK0rFaxyhmeOgAAAAAAAAAAAAAADGc1TTbdktbb2I9iJmdoeWtFY3nogcb0i12pRX5pX19i9S/j0XfeWNn4rz2xR859Pz4IXE4qWKd5WvyjBPxSuXKY60jaPuy8ua+Wd7faP/Wk7RAAAAAAAAAAAAAAAAAAA3YfEf0HfRhLlOKkvU4vTtd8x8JSY8vYnfaJ+MbpfD9IVTVnSS/I7LwsVLaLfn2vNp4+KxWNpp5f+Oj/AOkh8k/2+pH/AENvGE/92x/4z9PVIZfjHjVpaDjHc5NXl2LhzK+XHGOdt95XNPnnNHa7O0fz3usiWQAAAAAAAAAAAAAADCtSVeLjJXTVmdVtNZ3hzekXrNbdJUvMMFLAz0Xs+F7pL15GziyxkrvD5XU6e2C/Zn5T4uYkQAAAAAAAAAAAAAAAAAAAAdkMrrTSapuzSa1x2PZvIZ1GOJ2mVmuiz2iJivX4N9LIq1TalH8zX2ucW1eKOnNNThue3WNvjPpulsFkMKGub03watHw395Uyay1uVeTRwcMx0539qfolyo0wAAAAAAAAAAAAAAAAA1YnDxxUdGauvpzT3M6pe1J3qjy4qZa9m8bwr+L6OyjrpyUlwlqfjsfkaGPW1n34Y2bhV45453+PX88kfPK60NtOXdZ/QsRqMc/uUraPPHWk/nwcs4uDs9TW0lid+cK8xNZ2l4HgAAAAAAAAAAAAAABtwtH2mcYL4ml3b34XOb27NZt4JMWOcl4pHfK9JaOown10Rtyeh6AAAAAAAAAAAAAAAAAAAAAAV3pBmclJ0oOyXWa2u6vo9ljQ0mCNu3b5MTiOst2v0qTt4+iBL7HAAAAAAAAAAAAAAAAE50YwulKVR7F7q7Xt8vqUtbk2iKNbhWHe05J7uUfH8+6yGa3QAAAAAAAAAAAAAAAAAAAAAABVekODlRqOdvdlv4O1mmaukyxanZ74fO8S09qZJyd0/dElpnAAAAAAAAAAAAAAAGVODqtRSu27Jc2eTMRG8va1m0xWOsrvgcMsJCMFuWt8XvfiYuW83tNpfWYMMYscUjubyNMAAAAAAAAAAAAB45KO0bPJmI6vQ9AAAAAAAAPJRUlZq64MROzyYiY2lD5jl+Gw60pLR5Rbu3wUdhcw5s1p7NebN1Ol0mOO3eNvh/1CtVGm3ZWW5N3fiaUb7c2DaYmfZjaGJ65AAAAAAAAAAAAAsPRvL9H/VktvU7N8v59zP1mb9kfNt8M0u3/ANrfL1T5QbAAAAAAAAAAAAAADGpTVVNNXT2nsTMTvDm1YtG09ERPHTyuWjVvKD6s/itwlxa/ly3GKuaO1TlPfDOtqb6W3Yy86909/wA/FKYfERxKvCSa5ffgVb0tSdrQv48tMkb0ndtOUgAAAAPG7ARGYZ9Chqp+/Lj8K79/d4lzFpLW525R9WZqOJUpyx85+n+/l5q5iMRLEy0ptt/TkluRo0pWkbVYeXLfLbtXneWo6RgAAAAAAAAAAAASeS5Z7bLSl1E9f4n8q+5W1Gf9ONo6r+h0c5rdq3ux9f49VsSsZL6SI2egAAAAAAAAAAAAAAANWJw8cVFxkrp+XNczql5pO8I8uKuWs1tHJU8dg6mVTum7fDON1fk7b+RrY8tM1efk+cz6fJpb7xPLumG/DdIKtLrJT7dT8Vq8iO+jpPTkmxcUy197n9J/PkkKXSOm+tGa7NFr6kE6K/dK5Xi2KfeiYb1n1Hi/0yI/6TL4Jv7np/H6Swn0hpR2ab7EvuzqNHknwcW4pgjpvPy9XHX6SN9SCXOTv5L1Jq6GP3SrZOLT+yvn+f8AaJxWOqYvrybXDYvBFqmKlPdhnZtTly+/Py7nOSIAAAAAAAAAAAAAAEllOVSxz0ndQ475co+pWz6iMfKOq9o9FbPPatyr9/gtlKmqSUYqyWpJGVNptO8vo61ikRWscoZHjoAAAAAAAAAAAAAAAAAMK1KNdOMkmntTPa2ms7w5vSt69m0bwq+aZLLC3lC8ofuj28VzNTBqovytyl8/q+H2xe1TnX6wii0zgAAAAAAAAAAAAAAAAA9jFydkrt7Etr7BM7dSImZ2hPZZkN7Sq90P+T+xQzavup5tnS8M/dm8vVYIrR1LZyM/q2YiIjaHoegAAAAAAAAAAAAAAAAAAAAInMcjhibyh7kv2vtW7tRbxaq1OVucM7U8Opl9qnKforuLwU8G7Tjbg9qfYzQx5a3j2ZYebT5MM7Xj0c5IhAAAAAAAAAAAAALWBKYLI6mI1y9yP4tvdH1sVsmqpXpzloYOHZcnO3sx/PXy9VhwOXU8D1Vr3yeuT9O4zsue+Tq2sGkx4Y9mOfj3usiWQAAAAAAAAAAAAAAAAAAAAAAAA8nFTVmk09qetM9iZjnDyYiY2lE4vIKdbXBuD5a4+HoWsesvX3ubNzcLxX509mfoh8Tklah8OkuMNfltLlNVjt37fFm5eHZ6dI3j+PzdHzi6bs00+DTT8yxExPOFK0TWdpjZ4HgAAAAAHsVpalrfBa2J5dSImZ2h2UMprV9kGlxl7vk9fkQ21GOvet49Dnv0rt8eX+0nhujf+5Puh6v0Kt9b/jHmv4uE/wDJby9f9JfC4GnhOpFJ8dr8XrKl8t7+9LSxabFi9yPV0kacAAAAAAAAAAAAAAAAAAAAAAAAAAAAAAY1KaqK0kmuDSZ7EzHRzatbRtaN3HVyijU/tpflvH6Mmrqcsd6tbQ6e3Wvly+zmn0epS2Oa7GvuiSNZk/hBbheCem8fNg+jdP55/s9Dr+tv4Q4/tOL/ACn6egujlP55/s9Dz+tv4QRwnF/lP09G2GQUY7dJ9svQ5nWZEleF4I67z8/R0U8po09lOP8AleX1I51GWe9PXQ6evSkfPn93XTpqnqSSXJJEUzM9Vita1jaI2ZHjoAAAAAAAAAAAAAAAAAAAD//Z">
            <a:extLst>
              <a:ext uri="{FF2B5EF4-FFF2-40B4-BE49-F238E27FC236}">
                <a16:creationId xmlns:a16="http://schemas.microsoft.com/office/drawing/2014/main" id="{E63AC536-63CF-583A-120E-3323EEAEA367}"/>
              </a:ext>
            </a:extLst>
          </p:cNvPr>
          <p:cNvSpPr>
            <a:spLocks noChangeAspect="1" noChangeArrowheads="1"/>
          </p:cNvSpPr>
          <p:nvPr/>
        </p:nvSpPr>
        <p:spPr bwMode="auto">
          <a:xfrm>
            <a:off x="1524000" y="-754063"/>
            <a:ext cx="2895600"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fontAlgn="base">
              <a:spcBef>
                <a:spcPct val="0"/>
              </a:spcBef>
              <a:spcAft>
                <a:spcPct val="0"/>
              </a:spcAft>
              <a:buClrTx/>
              <a:buNone/>
            </a:pPr>
            <a:endParaRPr lang="en-US" altLang="en-US" sz="4000">
              <a:solidFill>
                <a:srgbClr val="F8F8F8"/>
              </a:solidFill>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F5CEA9F5-0273-5FA9-F9D2-975CA4C39609}"/>
              </a:ext>
            </a:extLst>
          </p:cNvPr>
          <p:cNvSpPr>
            <a:spLocks noGrp="1" noChangeArrowheads="1"/>
          </p:cNvSpPr>
          <p:nvPr>
            <p:ph type="title"/>
          </p:nvPr>
        </p:nvSpPr>
        <p:spPr>
          <a:xfrm>
            <a:off x="991402" y="60325"/>
            <a:ext cx="8990798" cy="990600"/>
          </a:xfrm>
        </p:spPr>
        <p:txBody>
          <a:bodyPr/>
          <a:lstStyle/>
          <a:p>
            <a:r>
              <a:rPr lang="en-US" altLang="en-US" b="1" dirty="0">
                <a:latin typeface="Arial" panose="020B0604020202020204" pitchFamily="34" charset="0"/>
                <a:cs typeface="Arial" panose="020B0604020202020204" pitchFamily="34" charset="0"/>
              </a:rPr>
              <a:t>The Executive Paradox</a:t>
            </a:r>
          </a:p>
        </p:txBody>
      </p:sp>
      <p:sp>
        <p:nvSpPr>
          <p:cNvPr id="101379" name="Content Placeholder 2">
            <a:extLst>
              <a:ext uri="{FF2B5EF4-FFF2-40B4-BE49-F238E27FC236}">
                <a16:creationId xmlns:a16="http://schemas.microsoft.com/office/drawing/2014/main" id="{91F19BBD-FFD5-79DF-A9F0-C8B20BA7B236}"/>
              </a:ext>
            </a:extLst>
          </p:cNvPr>
          <p:cNvSpPr>
            <a:spLocks noGrp="1" noChangeArrowheads="1"/>
          </p:cNvSpPr>
          <p:nvPr>
            <p:ph idx="1"/>
          </p:nvPr>
        </p:nvSpPr>
        <p:spPr>
          <a:xfrm>
            <a:off x="991402" y="1079500"/>
            <a:ext cx="10135402" cy="5334000"/>
          </a:xfrm>
        </p:spPr>
        <p:txBody>
          <a:bodyPr/>
          <a:lstStyle/>
          <a:p>
            <a:pPr>
              <a:buFontTx/>
              <a:buNone/>
            </a:pPr>
            <a:r>
              <a:rPr lang="en-US" altLang="en-US" sz="2400" dirty="0">
                <a:latin typeface="Arial" panose="020B0604020202020204" pitchFamily="34" charset="0"/>
                <a:cs typeface="Arial" panose="020B0604020202020204" pitchFamily="34" charset="0"/>
              </a:rPr>
              <a:t>	Do high profits enable greater spending on CSR, or is it that CSR itself creates higher profits?</a:t>
            </a:r>
          </a:p>
          <a:p>
            <a:pPr>
              <a:buFontTx/>
              <a:buNone/>
            </a:pPr>
            <a:endParaRPr lang="en-US" altLang="en-US" sz="2400" dirty="0">
              <a:latin typeface="Arial" panose="020B0604020202020204" pitchFamily="34" charset="0"/>
              <a:cs typeface="Arial" panose="020B0604020202020204" pitchFamily="34" charset="0"/>
            </a:endParaRPr>
          </a:p>
          <a:p>
            <a:pPr>
              <a:buFontTx/>
              <a:buNone/>
            </a:pPr>
            <a:endParaRPr lang="en-US" altLang="en-US" sz="2400" dirty="0">
              <a:latin typeface="Arial" panose="020B0604020202020204" pitchFamily="34" charset="0"/>
              <a:cs typeface="Arial" panose="020B0604020202020204" pitchFamily="34" charset="0"/>
            </a:endParaRPr>
          </a:p>
          <a:p>
            <a:pPr>
              <a:buFontTx/>
              <a:buNone/>
            </a:pPr>
            <a:endParaRPr lang="en-US" altLang="en-US" sz="2400" dirty="0">
              <a:latin typeface="Arial" panose="020B0604020202020204" pitchFamily="34" charset="0"/>
              <a:cs typeface="Arial" panose="020B0604020202020204" pitchFamily="34" charset="0"/>
            </a:endParaRPr>
          </a:p>
          <a:p>
            <a:pPr>
              <a:buFontTx/>
              <a:buNone/>
            </a:pPr>
            <a:endParaRPr lang="en-US" altLang="en-US" sz="2400" dirty="0">
              <a:latin typeface="Arial" panose="020B0604020202020204" pitchFamily="34" charset="0"/>
              <a:cs typeface="Arial" panose="020B0604020202020204" pitchFamily="34" charset="0"/>
            </a:endParaRPr>
          </a:p>
          <a:p>
            <a:pPr>
              <a:buFontTx/>
              <a:buNone/>
            </a:pPr>
            <a:endParaRPr lang="en-US" altLang="en-US" sz="2400" dirty="0">
              <a:latin typeface="Arial" panose="020B0604020202020204" pitchFamily="34" charset="0"/>
              <a:cs typeface="Arial" panose="020B0604020202020204" pitchFamily="34" charset="0"/>
            </a:endParaRPr>
          </a:p>
          <a:p>
            <a:pPr>
              <a:buFontTx/>
              <a:buNone/>
            </a:pPr>
            <a:r>
              <a:rPr lang="en-US" altLang="en-US" sz="2400" dirty="0">
                <a:latin typeface="Arial" panose="020B0604020202020204" pitchFamily="34" charset="0"/>
                <a:cs typeface="Arial" panose="020B0604020202020204" pitchFamily="34" charset="0"/>
              </a:rPr>
              <a:t> “…the direction of causation remains an open question. That is, good CSP could cause good CFP, but good CFP could provide slack resources to spend on CSP. As the Economist wrote, ‘…whether profitable companies feel rich enough to splash out on CSR, or CSR [activity itself] brings profits.’” </a:t>
            </a:r>
            <a:endParaRPr lang="en-US" altLang="en-US" dirty="0">
              <a:latin typeface="Arial" panose="020B0604020202020204" pitchFamily="34" charset="0"/>
              <a:cs typeface="Arial" panose="020B0604020202020204" pitchFamily="34" charset="0"/>
            </a:endParaRPr>
          </a:p>
          <a:p>
            <a:pPr>
              <a:buFontTx/>
              <a:buNone/>
            </a:pPr>
            <a:endParaRPr lang="en-US" altLang="en-US" dirty="0"/>
          </a:p>
        </p:txBody>
      </p:sp>
      <p:pic>
        <p:nvPicPr>
          <p:cNvPr id="101380" name="Picture 2" descr="The Economist">
            <a:extLst>
              <a:ext uri="{FF2B5EF4-FFF2-40B4-BE49-F238E27FC236}">
                <a16:creationId xmlns:a16="http://schemas.microsoft.com/office/drawing/2014/main" id="{54612866-3067-2DD6-8E3C-85953A3DB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1260475"/>
            <a:ext cx="17430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AutoShape 4" descr="data:image/jpeg;base64,/9j/4AAQSkZJRgABAQAAAQABAAD/2wCEAAkGBhQSEBUUEhQUFBUVFxYWFxgVFBQWFhgWFRUYFxcYGBgYHSYfGBkkGhUYHy8gIycpLCwsFR4xNTAqNSYrLCkBCQoKDgwOGg8PGiwkHyUpKi8sLSwvLCksKSwpNTIsLCotKikuKS0sLCksLCwsLiwsKSwvLCwsLCosMiwqLCwpLP/AABEIAOEA4QMBIgACEQEDEQH/xAAbAAABBQEBAAAAAAAAAAAAAAAAAgMEBQYBB//EAE4QAAIBAgQDBAQJCAgEBQUAAAECEQADBBIhMRNBUQUGImEycYGRByNCcnOhscHwFDM1UmKCstEkJTRDkrPC4VODovEVY8PS4iZ0hJOj/8QAGwEAAgMBAQEAAAAAAAAAAAAAAAIBAwQFBgf/xAA7EQABAwIEAwUGAwYHAAAAAAABAAIRAyEEEjFBUWHwE3GBkcEFIqGx0eEUMnIzQlKCsvEjJDRzg8LS/9oADAMBAAIRAxEAPwDPUUUVw19cRRRRQhFFFFCEUUUUIRRRRQhFFBNczDqPfQpXaK5mHUe+jMOtCF2iukVyhQiiiihCKKKKEIooooQiiiihCKKKKEIooooQiiiihCKKKKEIooooQiiiihCKKKKEIooooQr3ur2rbw5v3HRHbgkW1uAEFy6R7hJ9QNabuR3gbF4vhXbOGy5Hbw2FUyIjUk9a88rX/Bb+kB9Fc/01fSccwC5PtHD0+xq1Y96PKBsp/e7vM2Fxty1bs4UomSA1hSfEisdQRzNTO73bSXu1ctpbfBu2g5UW08NwW1kA5ZEEEHlWb+Ef9JXvVb/ylpz4Mv0lb+Zc/hp857XLzWM4Wn+A7WL9n5mAZ75Cjd/h/WV8D9ZI/wD1JWer0DvV3vfCdoXRh0tqQUN1mXM105FMFjqqhYAAjUE098K2AtlLGIVQrOcrGILArmXN1IjfzpXsBzOB0K0YTGOY2hSeyA5ogzwA1EWnvXnNdIrf90+7xt9n3MYlvi4hgRYGUNl8WQMFOhaZaTyX1zZ908Hi74u2e0bT3LLLKtdC5leQIB9ISDII2y+dQ2iTHNPW9qMZnIAIaYN4J4wN47xK8soqV2rgeDfuWiZ4bsk9QDofaINRapNl1muDgHDQooooqFKKKKKEIooooQiiiihCKKKKEIooooQiiiihSiiiihQiiiihCKKKKEIrYfBWk4/TlauE+qUH2msfVv2X3pxGGXLYdbY1ki1ZLGTPiZkJO/WrKbg1wJWTG0n1qDqbIkiL29Cp/wAI/wCkr3qt/wCWtOfBkP6yT5lz+GqntXvJfxIi+yvtDcK0rCOQZVBjXak9ld4r+GngMqE7twrTMZ5ZmUmNNpimzjtM3OVR+GqnBfh7ZsuXUxpE6ein/CF+ksR60/yUrU/CUhHZ+EB5FQfXwaxGN7xXr11bt0o7rsxtWfZmAWGjlmBipWM77Yu8mS7cW4p+S1mwR6/Q0PmKntG+9zVJwdb/AC/5f8MXub2i1lte79v8r7DaxaPxiK6xOucObijynQe2vNrFi69wW0FwuTlyjNmnoRy9u1Odk9sXsM+ew5RogxBBHRgZB9tWfaHfrF3lINxUzCGNtFRmHQsPF7iKHPa4CdQno4ath6lTJBa45rkggnXYz5hUmJslHZGjMrFTBDCVMGCN9t6aooqldUaXRRRXQKhC5RRRQhFFFFCEUUUUIRRRRQhFP4LGG0+YKjcouIrqZ6qft3piipUEAiCvXsdhcMnZn5WuEw+fhJcym2Mstlkaaxr1rL9h948Nedrd/CYW2GR8rqoWGVCQDmneDrO8VsLmBa92IttIzPh7QEkKNlOpO21YnB9wLqW793EBMluxcZctwMeJEofDyEHettTNIyjZeRwbqBp1G1nnNmIFzO0QJ4rHiinsHhWu3EtoJZ2CqPNjA+2tr3jwNjsy3atpZtX79wFnuX1zqAIHhQ6CTt5DnWRrJBOwXpa2KbTe2mBLnaDu1J4BYSitL2xisNewNu4luxaxIulLi2/BKhSQwtg+iZXWN5FWHdHupaOFuY3FgtaQOUtgkZsgMkkb6iAKYUyTAVb8a2nS7SoCLxG5PLvWKiith2F2/h719bOIweFW3cIQG3byMhYwvjGrCdJ0OvsqL347pfkV1chJtXJyE7qRupPPcEHp6qgs93MFLcYO2FGo3K4iRoQfEbhZmiK3vwb4TDYlnS7hrTNbVWDHOc3iIOZWYrO2wHOmcd2jgcFi7lsYVcRDniM+XKsmSlq3lKgKDGu5BHnTdn7ocTZVHH/4zqDaZLgJ2v4z9+SxFFegfCR3XsWrVvEYdQgZgrKuinMpZWA5HTl1qg7ld1vy2+QxItWwGcjcyYVQeRMHXoDUGk4OyJ6XtCk/D/idGjWdRyWeiitb2l3hw9jEtbtYLDPZtsUOdM1x8phjxGkjUGKnd7+59n8mXG4MEWyFZkmQFaPEu8QTBG3qijs7GDMKPxwa5gqNLQ/Q214GNCsJRV93N4TYq3avWUurcfLLFwy+ExGVgCJA3BrVd88LgsFftv8Ak63GZIWyIt2gFYzceAS7GQAD+rQ2nLc0orY4U64oZCSRIiL/AB+cLzeKIr1S53dwfaGBXEW7aYUiSSijwhGIuAhQA2gMGOnmKrO6faWAvXxhhgkCuGCXLhFy4xAJ8Ur4SQCfCdDTdjcCddFQPagcxzhTdLJzC1o5zfw4Lz6tP3E7zWsFduNdRmzqAGQAssGSIJGh/wBIpjvx2CuExbW7foMquoJnKGkFZO8FT7CKu/g3weHxLvbvYa0xtoGDnOS3ig5lLFeY2A2qGNcKkDVPi69KpgzUcCWEDSxhZHtrGrexF24iZFdywXTQH1czv6zUKrbvVYVMdiFRQqrcYBVAAA00AGgrSP2MuD7MtYlbFu/du5WdrqcRLaOpIhNugzHmfVUZCSeSuOJZSp04H5oDR4bkrC1Ydg9ivi762UIBaTJBIAUEkmPYPbVj25j8Newtprdq3axOYi6ttWVcoBggeiAdDA1Fbf4LTYa05t2RbuIER3LZi5KySJHgEico8ulNTphz8sqjGY59HDOqhhBuLxY6TzHCNV5Vdt5WK9CR7jH3Uir7vF2nhrkrYwosuLhLPxWfMBmBEHQSYPsqiqpwgroUXl7Q5zSORj0JXKK7RSq1JmiaRNP4NbZaLrsiwdUQO08oBZR9dSoJgSvWe1D/APT/AP8AjWv9FeX9l9ovZLi2AeNbayR1FyBsN2B29dbm/wB+cA+E/JSMTw+GLchEzQoEEEvE6VR9mYrsuzcW4fyy4VIYB0tZZGoJCkTr51qqQ4ggjRecwOehTqNqU3GXEgRrwUbufZNrtSwl0ZWW4VYHcNkYAHzkirr4XbZ/KbLcjaIHrVzP8QrHY/tMvibl5SVLXWuqeYJcsvtGnurZYvvlhMdh1TGrct3E1DW1nWIJXeAeakRp5CkaQWFkrTiGVW4mlicpIyw4DUTvHeVg5r1fCW8/d4heVhzp1R2Zv4TXn3a2Kwot8LCo7eIM169GcxMKijRV115nSrLud33/ACRWtXVNyw5JgRmUkQ0A6EHmKikQxxB3CfH06mJpNfTaZa4Og2JhZpGIMjcHT18vrr1L4XXH5NZHM3THWAhn7RWPw3/h9q+Lou3nRWDrZ4MNIMqrOWgqDHriofejvO+NvZ2GVFBCJvAJ1J6sdJPkKAQxjhxU1KbsTiaVRoIaySSRFztf+y0nwRn+kXvoh/GKy/ew/wBOxP01z+I1ddy+8WGwWd3N17lxVUhba5VAJJhi8trHIbVUduYnD3sW1xHui3dZncm2uZCdSFAeHHtFDiOzAUUmuGOqVC05S0AGDt14rdfCAf6psfOsf5TU18D7jJiBzzWz7MrR9YaoHb/e/B4rCjDziLYUplbhox8AgSucciazHdrvC+Dvi4kMD4WQmAynXfkREirS8CqHbLBSwdWpgKlAgh0yJtuD6KL2xZKYi8p3W7cB/wAZr0nsm7Hd58+3BvAT0zOFH2Vle3sVgcXd44u3bDMBxENnPJ2lSGidPUd9Naa7x98FuWEwuGVkw6ACWjO+TbMBoonXzPSKRpDC4z3LTiGvxbKTMpBDgXSIiNe+doUHuef6ww30q/fWj+F0/wBJs/RH+M1mu7GOsWL6XrzXJttmVERWDeExLFxGp6HarPvv3jw+NKXLZuq6LlysihSC0zmDkgj1VAI7IjmrKrXH2gyoGnKGkExaTK1fdA/1Hd+bif8AVWJ7hH+scN85v8p6v+x++ODsYM4WcQwYXAzcNBrcmYGfSJ61ne7XaGHw2LF53ustok28tpZeVZTmBfwROwmaZxEsvos9Gm8NxUtPvZosbzIVz8K5/py/Qp/G9P8AwRn+k3voh/GKq++nb2Gxji7bN5biqEytbXKwDEjxB/DueRpfcrvFhsEWuObzO6hSq21yqAZ0Yv4uXIUSO2zTZS6m8+zOxynNAERvPV1Xd8D/AFhifpW+6tV3H+EBEtrhsVAVRkS5uuXktwcgNp6RPWsl3ox1i9fe9Za58Y2Zle2Fy+ETDBjm1HQb1ZYvtHBYmxYFx7li7ZQIzCyHVwAP1WHMTJ60rSWvJB+6urUmVsNTp1WGIFwDLSBrETyVj8IndK1YC4ixCo7BWQeiCwJDJ0UwdNunSrX4ID8ViPnp/CayfeXvSt2xZw1jPwbIHiuRndlBAJA2ABPv8qc7i97VwVxxcDG3cCyVElWWYMcxDGfZThzBVkaLPVw+IqezjSdJdtxIBtPOPpqs/iz8Y/z3/iNNVdd4WwRZ3wzX2Z2zBWVVtrJltT4jzgRz3NUc1mcIK7tGpnYDBHeIKVNFJmioVspjPRmpqaM1QoTuagNTQagNQoTmau5qbJrmahCdz10NTINKzUKQnc1dDU0GroaolOE+D+OtB/HT2+cUzxK4b/4/H39aAh0BPq3r+/TT2CCN6Wg29nLTRo2+XvyqPaJOwJnoCd9PKd+oGlSEVtyN9eWuqty21DbBfnUyoLuCI2/d6dTsdk22NNF/u/8AdqNz69qkXLBHMaDy5C55a+0N86ouItkfXzHkOpOynmw9VSkklJz/AI+vSjiVHZo309f4+zpSeL+Px+NamEueFK4lc4lRTdrnFqYSmqpfEo4lRRco4tEI7RSuJRxKii5SuJUQpD1Jz13PUXi0cSiFPaKVnrueovFrvFqITB6lZ6KjcSiiE2dORSSlJL0cSs8rpFoK4BXRS1cUMBU5kvZDZcpBpVcIozKDSSZruakkUkmplVlkJeag3aYuXoqZhezjwzduFVUGFDMAXbfbeANT7BzpwFS58GAkrh3ZQ0HKduZPqG59e1ERpGo3nefVy91WeDsXr7E2ymdAbhuC4qvA03JEQPRCxHuiOMHeac1p7gG7FWBE/t7++RQUrXRrCii55mrLs7GlWJBiATO+uoH1vOvSnV7DscHPxwLk/mvBI/5k5fbU5AbGFIbDAG60K9wScoEzJEESRECNKACLofVa4ZYkkxGnfrr4SouKxAOuUupOlxQVO5BZlmMxk6aEddaaPYt50NxUzKNWMwR1lW1HPXz3pdrF3bk2QxykwqqRGYHwwB129tVl4XLZIOdT5krqOs1BITNa4CARPnb4QuG2Zg8/2l+yfxrTt7sXNaa6moVyrbSJ1UkSR1G49tNWWQgtcIDKQQAhObXXN8n7CetTV7Ie8mIuW1VkUhiEMZYePRJzAQx67VLeSSqQfzW068VQYrDvbMOCD5gjlPP1ikBqt72KO0AKQkpqVJVRrlaY/wB9IqsxmEIU3EHgBCsJnKTJHnlIB91WNeHWWSrQdSGfZNm7XA9ROLHrrucmrIWXtJUs3ulc4tRTdApPFmiFBqqZxqBdqJxBRxqIUdopvErvGqCL34/maUtwa6j/ABQPr3qITiqpfGoqHn/EGiiEdqVfXkqOy0kXGETpvuf5aj2iuC9IEjcE7dPXv7Kx5SvQmqyIKUDSwaQrA7eW2v2UpaghOxwOicFLyUlKeVKhWEqPcWot54qwurpVdct5nAOxOvq5/jzp26rPXPuyFyxh5Ac6y2VRrvpudo1+0+ua/aF1yqq7kKIUAkiJzEx5nWrLD2kNl2a1Fq3FpWN1tL1z0mAiGbIp0GwyzTWNuYdniyly1bgDcOzQNSxgbnkDFWniue3+GNN+aX2XjrdtwbyJejXKIUfvOkT6hI86sb3bRYMiB7Vpjm4dopk16owM9NTyqusYIfJuKfJiUJ9WYZf+qrFOym4ZYiMhA1gEhjplGXxa9OtQCdlY5tPV+vWyTgezrV64FL8Kd3NsKIAkyoLDlyIrRdodm3rNiwMy3bU5sq5WTVtJBGnhjbUSazaLAMbnT2c/keqpmMvXEaCSMqopBDEGEBIIyidSfbTNIAKoq03ue2DYbEeFuGqiG4C5YDgtMxbLEAj9n0h7GNM4/s92Jf0wfFKySJ5srkMNQdxVlcus0lTIEk27hzwN5XO2qDpuPMa1KuYqy9gDggOravb3hpOgh+fmKiAdUxqObGUcuMef1Kx5sTOxPlv/ANOlTMI7WzdKsykokQcplrlvkPbvVpfXNuyv9MGtuP8AmMwU+0n1VbWu71k4NrmZrdzwgK+XKcpaAGSFbcGZjTXehrCdEVcQ1gGYbgdcu8LG43H8a6zXR4mPpIqqdOZQQp06QfOpFrsO5ww6w9u4LozKZgouaGB1U6bECZqPicCUIVlInWI0Pzckz65qT2T2g+HvW3ttBXLOx9NoIPKIOzGo3urcxDPciw02+23hssz2hgxbII9FgCPIkTH2xUFrs+QrZduWrV4NkHCccNGt6hGYLLsmb0WD/JJ1nTeKxrWyJ0OgE+lG/ujzMVewzquRiWFplogHrqO7ZAH21zPyHX8aU4LMkRrLhREGZHIp4j6lH10q2gJC6k8SMs68hORxA/eb1xvViyEwmCdPbHl7xSv1th0nMpPzRGvtiu5fATB9MCQnkdM4PtgeZ5Cpqn8/lJgjdL4VWGcRIujiX1/ZENzOlSllJw+DJeyPExcjKEuW2YydMq/IPk3rqwweFPFvoBdkBtFw6Yq5pvmYQqDqw66bUj8nA/JTcChGEzdwrC0Rm1J4XxmJXq2+kCpmDKZ8UAFKkHRcT+Q2vlR8S8O46Jv13FEBQKjpt1ss3nHX66KVmHT7f512kWmDxHxVzYxTAWiTlHxglstsadLqSx6ajSYGhmkW0lVJA8Vq6wkBZKsRAN4hWPL4vWdBrNIwpy8FtUniwxAsAwDte1zRtqNJy86cs+G2hPhzWL+p8GbxMAJvZkubRFsA6RuDUBgVrq7tynFsyZ0KzZDNuozD5TvlVfUw/e3pVu2dJBgxEzEZiAZMCNNxmGm9T8MpF5AfTzYXLJuZtUPom6jYmPolZdekU3h0WUIjRkknLMm88yZnluzWD1FK6mrKGMINzwUdVgAnmPVyOvLTzGnnT6mkyDbH7vMDXK3mNdOcnzNcJ+/7T+PurIRC9BTfnC5fbSnuxrFps73s4RdyhWToSqKCJzEqTPIKTULGPAmkXLkZcswsHWdxGY6ftT7Ipm2uq6/vDKFd5MK9lAzXRc4dx8qrayAhwqAAtsFVySNTmqPYw9sfJZuhLoB/0/zpFhGW6shhlVP19mWZ1B0h5q1tYSRoG3gjxaHqNB4dPrpzdZmgMvJSLTKNlX2sxH+aKtsJ3la2RkSygy5MuVCDO7EFzJmomNwbWWyOYIifF1EjXOOtSMD2PduAsoOVRmJJge83IpmhwMBU1TRezM/TnonsBfN29bUFbbAhV8Fs2wZJ6EjxE9fZS+8Ny7+U3M0HxGCEQqQDpB4R+2pvYHYAe6vEuIJIJhsxkakaSJJ6mn7vYaW2PjJUnUcDMp/xACfMe+rQ1xasDq9Jta2w4ceapLmLdirEW5UACECxl29HJyj3Vf4XGWbzOThlLFD4UZSJAnOAS3t0J23qdb7KwwtAKWDkzEga+vMANOtMWkFu4MouKdIl53MaQW6704YW6rLUxFOqCGggiY2+R0WaudngtEPb9dvQT+0qofqqd2h2NctYa0UfOGLuwQ5icwWJRs5IAE+iYz8qvLmDsXbitbtkEQbnhK7kDMPi9ROmhGpHUmqzvNcs3H+LZgsxAuWzEKo0V7gI2pSwNBKtZiXVXsbcDUyB1zWT40GNLQkaEE2jqPzlu5lHPdQfm1cJhbYupfZVsZbw4b22N3DXGSFQKDEL4WYkHYAGNqkdj9lrevAXXcIozMXtFSAsH87bg8tAxI6A13C40C+RYe1csWg7JYuOQ0hCFYZlJZ2fXODO8wBUNFrq2tUlxDQbC/DukjU81jO08CyXNYcFgQ6eJXLAsYKwSddoERWe7UtjRtNUUH0fSU76QZyxrDHStXc7PZPHaa3kLBWDXLWhy+i6ksGGu5iddAQQInb/AGfbOEDWjNxEVrqy2VRxcqm3nE5TxACARBHmTStsVdXIdTIN+t/l49yzqnM5ESxvqYPiYyNogXm94HtII5ZPoKT/AH58J1AnKNbV08IdPE2sQ2gmkEyxTWDdBy6kbf8ADcwd+b865aBlF6Xjppzy/wB244PludoOgrSCuK9pB036CbgcMmP7wCYYRAJjOPAOsDXSRpU5nLNiWGZ9JLAW8TpxFGZ75gqD/wARBJOkRVdk8JnLOf8AbzRGwj4sCfb08NTLlkMcSzAMV1lka4wPEUSHs/Fo3LM3hPLWiEpcR0OuuKk2cSM+GNsoHA8Rs37tm6GB+XevfF2n6FPCBU3CXZu4osxJytq2Ht9qOTrPx+gXzuD7qhC4xbBgm4wCgKCbWLA8WyYYaqNPzb6n2GpOEJF3F7roZDXU7OPPQ2QfEf8Ayx99MqNZk9TKzmby/wCpa7SeMOqf4RXaWOS0Zh/F8lb4E5TaYeA/GSwPBOgI1u3ZTy0GkwdSKkYIhUQyEzYe+JlrWfUiA1wOt4coULtEgiaiYG8AbUEAjibXchEgxJug2135bjfUipGEuFFU6rNm8pI41rN4iILrPF2iAFXSG5mlVwNuuvh9rvC2wHCwR4sI2TLcUGB6XDLSx55uPbGunSkDTh768KPS/wCO/ogrMfNTEfOprDEK06cNWwpZQqLb9E+nkNywDJ3uKzEzoCSKRfuiBEZSEJAAyxxn9L0lP7wtjaEpSVY1kknuSbdzwL6gNx+o+m+nqlT+zSmAn3/a31VDF3wgHkANzsFMAE7DXYED9mnrb/j2n8fyrI/Veiwo91MYw6fj+f4865i0AYQQZAJ0YQTMjWNq5jOXrFTh2STN3S7bThzkIks4JVYPiGxkhdKloslrkBxnkpt2xcdg7xqiLmYoB4LarlkzJgbDWryxwrVxGE3tFcwuRdfSUnhksJEcvqqB232rdvMhujJltpkUBlUKVAOUEjQkedJR04IgE3A5JOhXIdhGU65vPnUzBslDC5gzW2gfX6LQYntzO7NbVbSn5I0Yfvkq0c9CIqVgAHBhzLaGWJMAdeK3Osxh70RrB8jl+9a0eExSvkgZSFhjJYMdydzBq1jpMlYq9EU2wzqOPFarsjsOCs6CZkCeXzfvov4QAwQI6wsnXz/nTfZ+IKlR1PQc9P1POnl7UM8j64/mK2DLC847tc5Myk2tPP2//Knzb1B8LAEGH8Q9QlWy+ylpjFJ1WfVP2Sam4e2jmAvvH+2lMGqipULbkKoTJaa7dSLT7KCnh12EhAY39+9VGL7Fd7XFUyhJJhmeNFkDLcIY6QIA35akXPbpt22gkSJMZgviaJJ8aZtANNNt+VRv/GDay8QsRcWQF00JADgC44Gm0D2iq3AaFa6L3gB9PU8dwNh91jsVh4WAhUAjQoSQSRJYizGchdYIgaDnUK5ddbMFzDsvhZlM5VJ9F7jCR4fkfL9VX2NJy5XspcLtnLm28sDEEOuHB11I8U6welI7xYnDkW7dsPZNsZWysSsxDL4rluYOmbnlrMRzXabUJIBbY67j63PJZxLpJ8YGYgAMVcBhkjLcyBAUMDUsYjWRtXdr4EJZYrKhlZcpYMwa3q6MUhY1EEgyADO9XNi3bF0Lbv2l4g4ZL5QYYQ2YnihR5z7RUbtkBrBm5aZbVnIuW4HOUG4bZiFOfNmB09G4vQSkK4HcaHXUa8tFhiPdmHSPd+b99dt65RH95O0zMfJY8Lltp56RXS4+vcx9p/lTZubev1/UfCatBKx1GtPXV0nN8WRp6YMS4Ox+SPi45Tvy9HWpLPlN8GFJ0AOe0Z4gOVbdr4stp6DeEbjWoTXNCPPb/wCO3tHq2pf5SRxACQGEEK3DBAaYKGSy/s8utWBYnAdfRS1uAHDEgaQdUGGBhud9Tmcf+YdRUnCXBxcTGUCGj4kY0ASdrrej9J/KqhL3itxEj9UFzMzqr+EnyGnWnbeIOe7vJn+9GHPM+gujb+iNOlMqoGg9Tz2uoXEPn/jb+dFMz6vdXafKs3adWV7ZuRkgnwk7ODE+TaLPXWfXFKsXMo0EEq4JAuLmBJ0JU+McogLprUJb23lPQ79AfvoVvsM76z1jessFd4PZNlZW8T4pG/xcEZcwyiNGtww/dB2EmucYkieURO48ZJg6EanqTrvUTie3bfXb10tGqsytNPLspNs/Z93q8/8AvTqNUZKfFUuXSomyMQJWu3yQEg6AKdzu0E7c+WlcvDTSkWWzLHMaezepGiioJfHEfJaPD94HYIHy3PijZh1kqAxIgjxLEjmKfdrTsuUcMEAETxAOTEgyw686oML6EfqsDGkQ2h8hqF99XWIsZVUndwLgIYFcje4BpmgkqGNaOR62Um9gjbcqpFwAxnQypnbYiPbVjgmJbYkz5t9zVWdl3WW6htytwMMhGhnpMAe81e2rLC4RiVCtPizeF5OvoqHze1faKdl7hZsQ4t9117eJ8Fe9mkgrp8oaEZeYndVqfawxLZBOhIABJ5+TRr6qVZ4VtgbJkQPSlB9wPvFO9s9okQzSASIics7z4Tqa3AAC68s97nvho18/JN38OUnPI8o1jqdDp76jXO2cgkZVAjmg8REqJKrOgn1HlVfisaztAXOXaIKk66ndrWkgdaqsVj1ByzBWYOgGY+kx8anWNByAHOaR1SNFrpYQu/PdWGJ7QVgS1yXhYUPuCJzEC8BI1051WdqYoFvC73AFUeNiTMagDx6TPKo6cS465DnaFPhuZzoATMXtPaKTZVsVeOUrxGzOQcqrprMktlqguJXTZSbTuTYC/L7KxwbKwfiiWtAJYPDn4whgEk2NFzDNvAJ19Ks3cZ9iLgOxAV115+jaXnTXaVxQQgAISQTlSSxPiYzbOp2jooG80mxaS/m4jIjohaWNkcWNkJKD4zUAHnz1EmJmybKGEu2+XrzKaxDsB6LSYkk3tum/Pf3VTdp3/im9QXdj6R8/VU+5gngkpGsMWCAKxE6wfD11qk7cvgZba7CWJ6nYH1bx/vFK0S4BW1nhlJzvLXe26ry9Nl6STSSa1gLz7qhXS1czb/8Af6zqKTXDTwqC8pbPMTrH6xkfVqBXFbU7Qf2cw9hOo9dImuFvxNEJS/dczer6qKTRTKiSpqtTiPUVWp0GqiF0qdRSlanUNRkanlaqXBdKk9Slan0NRkFSEFZ3LrUSSnCJqMTlfyOh/HuqaF2pu/hppGu4rTWpOIluoVn3cwHHxK2ZjiSpJ2HQt0GYDWrG92etjMt25N62+VrayBBnXiMDMMDoo571RLic1pbYWGUkSP76DpM8028xB31L5xBYlmMltGJMy8SPPWB9fSnMALOzO90kwOH35+gKuMPiyCMoCfNHi2Pyml/cRU7CkOc15yJBOY+KSBADAtPtiqnBDxgEgAEZifREnmQZ0qZfGRynh+LkSBlzQfSMaz66GlFRgmBrx68FpOycSQek+RHuyqoirXtbEtw0ytEA5jngeHfNLnkeYNZbA4rKQWEiZMwJ9RMmfOtQmKtvYYzDjxJbJYgAwJJBHXY9BWphkQuFiaeSoHRuo2Hx/Bw9wm0j5oUmAjqGE6hLU6jXXkRO9Z7wZh6SA8/E4j/+cVztEjQt6WpMgaknqzEk6TtTGES3mAvEW0JE6W88HmoA09pAqpzpst1Gi1gLxqeHoPsp2LsgYgrYxEnRAfjk1IynU3NAAD5aU1jLPDdra4i00Lnd+JoUUfm1m5MFiJjcjoBVV2tihmZbRASSS0iW1kljk5AeiNARz3qrxiuqqzCBcGZfRPgUkD5O0z7RUEjgrRTeQAHbaGJMeAVjh763MqXbttAWJa6qXmuRGxyOcw8p501jltWkQDiXS0sSzvbQr8gRmYzlkkSD4hUfszsd77QoAUAszPw0UKNSc2lRmUBjLrBOoUM+nLeBtGxqCYUsphx18N+vhZTcR3ou8BLOW2LNom4FKEgHkSWJJ3686xGJxBdyx0kzAnQchr5VZd4cZaLlMOG4YiS58TEDmBoNZPPUb1TFq0UmnUrj46uwuyUxA1PM/b5ylE0g1ya5NXQuYXLtcJorhqVWSia5NcJopkhKKKK5QolKRqcVqZpaGoITMcpKNUq0aiW6k2v+wqh662HJUy2ak26i2+n8qftmsjgu/QdClKfx1p0H/emEU6DWems06v1DeqCF1WOEXSLiHcb7L+z5joacw2Ik66Ffczbhx+0DrHQedLHog/rbbbAx1rlzATpp4dSZG46EHXWBp1pgeKpewat/upILIwQhgScz6eU5fMR1nfarbCZrkEqy8RhJ0TaRlGaBJYiIiqy32zd4Yt4h7rWhoCCc2UGYHUAnTeJOkE1YYRjlazYZBbksXvEJeWN51ldCQyr1q0ALI57oggAq/wC0+yvyYZ2uWmzDwcPxKokDUagnpJHMmTs12Z2tZt3SbqPeBTWTuCNTpObQzvyHSssbfCWGZvS+SCAdN1cxoesGpWHxqi6oFtZgCXcnTKN4KgaD66nPe1viqvw0sIeS62o91WuP7UyX2W0OGJK5VgEgaDU6mRr7aj4K4Ui89tcqsRD3FSWiQcm5jfQchUtsXexllSWtWSkgR8ULqATlQAg3HERlG8jmKp7ea3dIEBtYBUGMwmSCsZoeZgRptEUE3lTTZLSyACNbk/G3neO9JtYwJnQPcIY/GKCihlBmJPigROgBn1U3jsRacl7XxJnw24doQD/iOdToOnOu3+yrtsKbtt7eYQeIGUR5BiJJEGPLzphTatGcQGYLJCA5S+mmsFo56L7RSy42V2Wk0GpM+V/TkmnOm7sznXQGRyEySSTPPYCqXtDtQKClsCToW3jqo5T5xTfaHbDPIQC2rfq+kZnQneOUTVOx0+37jV9OjeXLk432kQ3s6Xn9Pr5LpPs+7ypJrn2/aKJ/2/3rXC86XINcNE/jpSaZISuzRXKKEsorlFFSlRRRXKEJWX3erU04F2kH1Qf+9MqdeRPq2/Hqpy23IRPM6/j6qgpmEKUgMxu3TxQKkWRJIB15nX7ImotthsCANMxzET7/AP21JttmETltj9uMx9up9i1ncF16Dh11pxPgFJtEEbwo89SfdI91S7MDxGNdFAyk+2PvFR7VyRneQi+iuZQD7G1PsWp1u6VXjXAxJ/NKwt5Y6hXkkCOSR5iqC2V1mVg0T1393DzTtqwxORBmuneChCjnLAkDqdoqbawIdiqzwrWtxwmhYSZMOQSdh4hNMm61lMzhuPegzdtW9FJg5A8tJ8lUa6GpGLsi2LeHAAdyGd7th1YTtlDZrn+FEJ6HelyK0Ygnfrc/TaYTmFBh8QVIRPDZ8N0DMdgpkgZRJjPp50s2TbtLuGveIznErMD0lCxOshj7K7eFt8RbsAItu2QGY27yOxEZhBL3NdgAB1hamYTHK+Ke8zKq2xpFy8juRIBH5y8zbz4hA5rSlvXzV7ap1g8f/I8UnEdnLx1tGMqgBpIGsZmktbWTrzVtNBNQB2cpF65KhohdbQ9MnVVIBJgaZV0mfDztuzsflt3rpMNclVUXmVmzanwrNxgDGrOoMalq5dbJhFUkzcYNl4qDQeixtIMxmNC7COS0c1JJnKRuB6kqoupcSzaGbOCX0YqWA0AgBy0ROpVZPIwTVlhZ/LcvBJgNIy52PxeoZFcweua5AjxEDSpWPs+PD2crlgFBSLLGWI04VrmY2dizc8tP28OrY8qEJ3kG3ZukEKJItWyLSxHMlV5k0wF9NwqHH3DDv3XHjvZVeGxebDORaY8O4raLOQGQTmjh2wWgcyeQAqz/APHXzWWe2rKyhc+bhKCZV5ZbQRiJBPhfLpqTpTXZuGVrV5Qs5ZaRba44yz8oMLdvbVt9dKVcYNhlYRKNl8C3WMEyM1xvAgn0UQbmaASAoe1rnEEE3jukcRxP0Kq79x2N5HIDASjbM+oAAZ04r5lIhRlmZMAVBxeGXJbvQpJBR1JXXLpOVWzkFSCS0SSRsK0uJxITEWrynNnEOEuXkgkZSrYl9S3i8RXYDlTOEw4D3sPxLZS4AQwvcPDgrLSzOua4q8gNGIJ1qI59bKwOESW7A+jvKx57LH43sELea0NZ8Sa22PoyA2W5kUkROpiIqmv4IxnAJA0beIOkljoCYiB0ra4jBcXCkA64Ys0u9pbWVjoqJlD3HYganyFQO0LGYLiQItucjM/5PPEghuHh1jKqjQeYmrGuOqx1qDLtOvqNPPgVjmw8R0OoMGPPlJ6U0bWuo1G4jX1gRpA61cY7s9rTAOrKt0ZrJZQ11lnwwFPgmZ9oqE9pgcpUrcGhUA5mmCSTPStAcVx30GnTrl6jci11Dyf7e3qeWlJy/jl0061KZh0kblRmAXkJpHPedoblpypw5Z3UgN+uvvCjxRlpzl9s89eVcMezXpNNKoLAm8tEU5+PKifx0olRkTeWilwP1j7q7RKMg6I+qbt+iadtfmm/HOu0UO9U1HX+Upy1+YPzqVb/ADQ+eaKKqPqtrNv0eqct+iPUftpzDbr61/iFdopHaFa6X5m930V32L+kU+lNXvcv9LP/AM//AC6KKT94LS79k7x+RT/we/ncV9Df/jp3uf8A2PH/AEH+s0UUm4/mV/7r/wDi+YUXsn9HYz6Wx9rUix/YR9O/+WtFFVnQd3qt1PU/r/6hRsL+bt/Ob7TT/Z3ot9G/8IooqsarU78pVlg/7Nd9Vr+M1Mxn6KT/AO5ufwiiirhp4eq5z/2g/wBwf0p7vf8A2Ts76Fv/AE6ld7f0nh/m4X+NqKKsdv8Ay/JY6OjO6t/UqjHfptvpH/hNYS36T/N/lRRVR37ytrdKf6GfIquxn5wfOT7RTdj+1P8AvfZXKK1D8h7lxH/6hv6x6prC+hc/HOuN+ZHrrtFNv4rMP2Y/Qf6k3e+R6hSG9OiinGiz1NfEfJNiiiinWZJoooqVWv/Z">
            <a:extLst>
              <a:ext uri="{FF2B5EF4-FFF2-40B4-BE49-F238E27FC236}">
                <a16:creationId xmlns:a16="http://schemas.microsoft.com/office/drawing/2014/main" id="{7CF71FFC-1FCF-9C06-8CB1-9C41A64D3742}"/>
              </a:ext>
            </a:extLst>
          </p:cNvPr>
          <p:cNvSpPr>
            <a:spLocks noChangeAspect="1" noChangeArrowheads="1"/>
          </p:cNvSpPr>
          <p:nvPr/>
        </p:nvSpPr>
        <p:spPr bwMode="auto">
          <a:xfrm>
            <a:off x="1524001" y="-1039813"/>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fontAlgn="base">
              <a:spcBef>
                <a:spcPct val="0"/>
              </a:spcBef>
              <a:spcAft>
                <a:spcPct val="0"/>
              </a:spcAft>
              <a:buClrTx/>
              <a:buNone/>
            </a:pPr>
            <a:endParaRPr lang="en-US" altLang="en-US" sz="4000">
              <a:solidFill>
                <a:srgbClr val="F8F8F8"/>
              </a:solidFill>
              <a:latin typeface="Times New Roman" panose="02020603050405020304" pitchFamily="18" charset="0"/>
            </a:endParaRPr>
          </a:p>
        </p:txBody>
      </p:sp>
      <p:sp>
        <p:nvSpPr>
          <p:cNvPr id="101382" name="AutoShape 6" descr="data:image/jpeg;base64,/9j/4AAQSkZJRgABAQAAAQABAAD/2wCEAAkGBhQSEBUUEhQUFBUVFxYWFxgVFBQWFhgWFRUYFxcYGBgYHSYfGBkkGhUYHy8gIycpLCwsFR4xNTAqNSYrLCkBCQoKDgwOGg8PGiwkHyUpKi8sLSwvLCksKSwpNTIsLCotKikuKS0sLCksLCwsLiwsKSwvLCwsLCosMiwqLCwpLP/AABEIAOEA4QMBIgACEQEDEQH/xAAbAAABBQEBAAAAAAAAAAAAAAAAAgMEBQYBB//EAE4QAAIBAgQDBAQJCAgEBQUAAAECEQADBBIhMRNBUQUGImEycYGRByNCcnOhscHwFDM1UmKCstEkJTRDkrPC4VODovEVY8PS4iZ0hJOj/8QAGwEAAgMBAQEAAAAAAAAAAAAAAAIBAwQFBgf/xAA7EQABAwIEAwUGAwYHAAAAAAABAAIRAyEEEjFBUWHwE3GBkcEFIqGx0eEUMnIzQlKCsvEjJDRzg8LS/9oADAMBAAIRAxEAPwDPUUUVw19cRRRRQhFFFFCEUUUUIRRRRQhFFBNczDqPfQpXaK5mHUe+jMOtCF2iukVyhQiiiihCKKKKEIooooQiiiihCKKKKEIooooQiiiihCKKKKEIooooQiiiihCKKKKEIooooQr3ur2rbw5v3HRHbgkW1uAEFy6R7hJ9QNabuR3gbF4vhXbOGy5Hbw2FUyIjUk9a88rX/Bb+kB9Fc/01fSccwC5PtHD0+xq1Y96PKBsp/e7vM2Fxty1bs4UomSA1hSfEisdQRzNTO73bSXu1ctpbfBu2g5UW08NwW1kA5ZEEEHlWb+Ef9JXvVb/ylpz4Mv0lb+Zc/hp857XLzWM4Wn+A7WL9n5mAZ75Cjd/h/WV8D9ZI/wD1JWer0DvV3vfCdoXRh0tqQUN1mXM105FMFjqqhYAAjUE098K2AtlLGIVQrOcrGILArmXN1IjfzpXsBzOB0K0YTGOY2hSeyA5ogzwA1EWnvXnNdIrf90+7xt9n3MYlvi4hgRYGUNl8WQMFOhaZaTyX1zZ908Hi74u2e0bT3LLLKtdC5leQIB9ISDII2y+dQ2iTHNPW9qMZnIAIaYN4J4wN47xK8soqV2rgeDfuWiZ4bsk9QDofaINRapNl1muDgHDQooooqFKKKKKEIooooQiiiihCKKKKEIooooQiiiihSiiiihQiiiihCKKKKEIrYfBWk4/TlauE+qUH2msfVv2X3pxGGXLYdbY1ki1ZLGTPiZkJO/WrKbg1wJWTG0n1qDqbIkiL29Cp/wAI/wCkr3qt/wCWtOfBkP6yT5lz+GqntXvJfxIi+yvtDcK0rCOQZVBjXak9ld4r+GngMqE7twrTMZ5ZmUmNNpimzjtM3OVR+GqnBfh7ZsuXUxpE6ein/CF+ksR60/yUrU/CUhHZ+EB5FQfXwaxGN7xXr11bt0o7rsxtWfZmAWGjlmBipWM77Yu8mS7cW4p+S1mwR6/Q0PmKntG+9zVJwdb/AC/5f8MXub2i1lte79v8r7DaxaPxiK6xOucObijynQe2vNrFi69wW0FwuTlyjNmnoRy9u1Odk9sXsM+ew5RogxBBHRgZB9tWfaHfrF3lINxUzCGNtFRmHQsPF7iKHPa4CdQno4ath6lTJBa45rkggnXYz5hUmJslHZGjMrFTBDCVMGCN9t6aooqldUaXRRRXQKhC5RRRQhFFFFCEUUUUIRRRRQhFP4LGG0+YKjcouIrqZ6qft3piipUEAiCvXsdhcMnZn5WuEw+fhJcym2Mstlkaaxr1rL9h948Nedrd/CYW2GR8rqoWGVCQDmneDrO8VsLmBa92IttIzPh7QEkKNlOpO21YnB9wLqW793EBMluxcZctwMeJEofDyEHettTNIyjZeRwbqBp1G1nnNmIFzO0QJ4rHiinsHhWu3EtoJZ2CqPNjA+2tr3jwNjsy3atpZtX79wFnuX1zqAIHhQ6CTt5DnWRrJBOwXpa2KbTe2mBLnaDu1J4BYSitL2xisNewNu4luxaxIulLi2/BKhSQwtg+iZXWN5FWHdHupaOFuY3FgtaQOUtgkZsgMkkb6iAKYUyTAVb8a2nS7SoCLxG5PLvWKiith2F2/h719bOIweFW3cIQG3byMhYwvjGrCdJ0OvsqL347pfkV1chJtXJyE7qRupPPcEHp6qgs93MFLcYO2FGo3K4iRoQfEbhZmiK3vwb4TDYlnS7hrTNbVWDHOc3iIOZWYrO2wHOmcd2jgcFi7lsYVcRDniM+XKsmSlq3lKgKDGu5BHnTdn7ocTZVHH/4zqDaZLgJ2v4z9+SxFFegfCR3XsWrVvEYdQgZgrKuinMpZWA5HTl1qg7ld1vy2+QxItWwGcjcyYVQeRMHXoDUGk4OyJ6XtCk/D/idGjWdRyWeiitb2l3hw9jEtbtYLDPZtsUOdM1x8phjxGkjUGKnd7+59n8mXG4MEWyFZkmQFaPEu8QTBG3qijs7GDMKPxwa5gqNLQ/Q214GNCsJRV93N4TYq3avWUurcfLLFwy+ExGVgCJA3BrVd88LgsFftv8Ak63GZIWyIt2gFYzceAS7GQAD+rQ2nLc0orY4U64oZCSRIiL/AB+cLzeKIr1S53dwfaGBXEW7aYUiSSijwhGIuAhQA2gMGOnmKrO6faWAvXxhhgkCuGCXLhFy4xAJ8Ur4SQCfCdDTdjcCddFQPagcxzhTdLJzC1o5zfw4Lz6tP3E7zWsFduNdRmzqAGQAssGSIJGh/wBIpjvx2CuExbW7foMquoJnKGkFZO8FT7CKu/g3weHxLvbvYa0xtoGDnOS3ig5lLFeY2A2qGNcKkDVPi69KpgzUcCWEDSxhZHtrGrexF24iZFdywXTQH1czv6zUKrbvVYVMdiFRQqrcYBVAAA00AGgrSP2MuD7MtYlbFu/du5WdrqcRLaOpIhNugzHmfVUZCSeSuOJZSp04H5oDR4bkrC1Ydg9ivi762UIBaTJBIAUEkmPYPbVj25j8Newtprdq3axOYi6ttWVcoBggeiAdDA1Fbf4LTYa05t2RbuIER3LZi5KySJHgEico8ulNTphz8sqjGY59HDOqhhBuLxY6TzHCNV5Vdt5WK9CR7jH3Uir7vF2nhrkrYwosuLhLPxWfMBmBEHQSYPsqiqpwgroUXl7Q5zSORj0JXKK7RSq1JmiaRNP4NbZaLrsiwdUQO08oBZR9dSoJgSvWe1D/APT/AP8AjWv9FeX9l9ovZLi2AeNbayR1FyBsN2B29dbm/wB+cA+E/JSMTw+GLchEzQoEEEvE6VR9mYrsuzcW4fyy4VIYB0tZZGoJCkTr51qqQ4ggjRecwOehTqNqU3GXEgRrwUbufZNrtSwl0ZWW4VYHcNkYAHzkirr4XbZ/KbLcjaIHrVzP8QrHY/tMvibl5SVLXWuqeYJcsvtGnurZYvvlhMdh1TGrct3E1DW1nWIJXeAeakRp5CkaQWFkrTiGVW4mlicpIyw4DUTvHeVg5r1fCW8/d4heVhzp1R2Zv4TXn3a2Kwot8LCo7eIM169GcxMKijRV115nSrLud33/ACRWtXVNyw5JgRmUkQ0A6EHmKikQxxB3CfH06mJpNfTaZa4Og2JhZpGIMjcHT18vrr1L4XXH5NZHM3THWAhn7RWPw3/h9q+Lou3nRWDrZ4MNIMqrOWgqDHriofejvO+NvZ2GVFBCJvAJ1J6sdJPkKAQxjhxU1KbsTiaVRoIaySSRFztf+y0nwRn+kXvoh/GKy/ew/wBOxP01z+I1ddy+8WGwWd3N17lxVUhba5VAJJhi8trHIbVUduYnD3sW1xHui3dZncm2uZCdSFAeHHtFDiOzAUUmuGOqVC05S0AGDt14rdfCAf6psfOsf5TU18D7jJiBzzWz7MrR9YaoHb/e/B4rCjDziLYUplbhox8AgSucciazHdrvC+Dvi4kMD4WQmAynXfkREirS8CqHbLBSwdWpgKlAgh0yJtuD6KL2xZKYi8p3W7cB/wAZr0nsm7Hd58+3BvAT0zOFH2Vle3sVgcXd44u3bDMBxENnPJ2lSGidPUd9Naa7x98FuWEwuGVkw6ACWjO+TbMBoonXzPSKRpDC4z3LTiGvxbKTMpBDgXSIiNe+doUHuef6ww30q/fWj+F0/wBJs/RH+M1mu7GOsWL6XrzXJttmVERWDeExLFxGp6HarPvv3jw+NKXLZuq6LlysihSC0zmDkgj1VAI7IjmrKrXH2gyoGnKGkExaTK1fdA/1Hd+bif8AVWJ7hH+scN85v8p6v+x++ODsYM4WcQwYXAzcNBrcmYGfSJ61ne7XaGHw2LF53ustok28tpZeVZTmBfwROwmaZxEsvos9Gm8NxUtPvZosbzIVz8K5/py/Qp/G9P8AwRn+k3voh/GKq++nb2Gxji7bN5biqEytbXKwDEjxB/DueRpfcrvFhsEWuObzO6hSq21yqAZ0Yv4uXIUSO2zTZS6m8+zOxynNAERvPV1Xd8D/AFhifpW+6tV3H+EBEtrhsVAVRkS5uuXktwcgNp6RPWsl3ox1i9fe9Za58Y2Zle2Fy+ETDBjm1HQb1ZYvtHBYmxYFx7li7ZQIzCyHVwAP1WHMTJ60rSWvJB+6urUmVsNTp1WGIFwDLSBrETyVj8IndK1YC4ixCo7BWQeiCwJDJ0UwdNunSrX4ID8ViPnp/CayfeXvSt2xZw1jPwbIHiuRndlBAJA2ABPv8qc7i97VwVxxcDG3cCyVElWWYMcxDGfZThzBVkaLPVw+IqezjSdJdtxIBtPOPpqs/iz8Y/z3/iNNVdd4WwRZ3wzX2Z2zBWVVtrJltT4jzgRz3NUc1mcIK7tGpnYDBHeIKVNFJmioVspjPRmpqaM1QoTuagNTQagNQoTmau5qbJrmahCdz10NTINKzUKQnc1dDU0GroaolOE+D+OtB/HT2+cUzxK4b/4/H39aAh0BPq3r+/TT2CCN6Wg29nLTRo2+XvyqPaJOwJnoCd9PKd+oGlSEVtyN9eWuqty21DbBfnUyoLuCI2/d6dTsdk22NNF/u/8AdqNz69qkXLBHMaDy5C55a+0N86ouItkfXzHkOpOynmw9VSkklJz/AI+vSjiVHZo309f4+zpSeL+Px+NamEueFK4lc4lRTdrnFqYSmqpfEo4lRRco4tEI7RSuJRxKii5SuJUQpD1Jz13PUXi0cSiFPaKVnrueovFrvFqITB6lZ6KjcSiiE2dORSSlJL0cSs8rpFoK4BXRS1cUMBU5kvZDZcpBpVcIozKDSSZruakkUkmplVlkJeag3aYuXoqZhezjwzduFVUGFDMAXbfbeANT7BzpwFS58GAkrh3ZQ0HKduZPqG59e1ERpGo3nefVy91WeDsXr7E2ymdAbhuC4qvA03JEQPRCxHuiOMHeac1p7gG7FWBE/t7++RQUrXRrCii55mrLs7GlWJBiATO+uoH1vOvSnV7DscHPxwLk/mvBI/5k5fbU5AbGFIbDAG60K9wScoEzJEESRECNKACLofVa4ZYkkxGnfrr4SouKxAOuUupOlxQVO5BZlmMxk6aEddaaPYt50NxUzKNWMwR1lW1HPXz3pdrF3bk2QxykwqqRGYHwwB129tVl4XLZIOdT5krqOs1BITNa4CARPnb4QuG2Zg8/2l+yfxrTt7sXNaa6moVyrbSJ1UkSR1G49tNWWQgtcIDKQQAhObXXN8n7CetTV7Ie8mIuW1VkUhiEMZYePRJzAQx67VLeSSqQfzW068VQYrDvbMOCD5gjlPP1ikBqt72KO0AKQkpqVJVRrlaY/wB9IqsxmEIU3EHgBCsJnKTJHnlIB91WNeHWWSrQdSGfZNm7XA9ROLHrrucmrIWXtJUs3ulc4tRTdApPFmiFBqqZxqBdqJxBRxqIUdopvErvGqCL34/maUtwa6j/ABQPr3qITiqpfGoqHn/EGiiEdqVfXkqOy0kXGETpvuf5aj2iuC9IEjcE7dPXv7Kx5SvQmqyIKUDSwaQrA7eW2v2UpaghOxwOicFLyUlKeVKhWEqPcWot54qwurpVdct5nAOxOvq5/jzp26rPXPuyFyxh5Ac6y2VRrvpudo1+0+ua/aF1yqq7kKIUAkiJzEx5nWrLD2kNl2a1Fq3FpWN1tL1z0mAiGbIp0GwyzTWNuYdniyly1bgDcOzQNSxgbnkDFWniue3+GNN+aX2XjrdtwbyJejXKIUfvOkT6hI86sb3bRYMiB7Vpjm4dopk16owM9NTyqusYIfJuKfJiUJ9WYZf+qrFOym4ZYiMhA1gEhjplGXxa9OtQCdlY5tPV+vWyTgezrV64FL8Kd3NsKIAkyoLDlyIrRdodm3rNiwMy3bU5sq5WTVtJBGnhjbUSazaLAMbnT2c/keqpmMvXEaCSMqopBDEGEBIIyidSfbTNIAKoq03ue2DYbEeFuGqiG4C5YDgtMxbLEAj9n0h7GNM4/s92Jf0wfFKySJ5srkMNQdxVlcus0lTIEk27hzwN5XO2qDpuPMa1KuYqy9gDggOravb3hpOgh+fmKiAdUxqObGUcuMef1Kx5sTOxPlv/ANOlTMI7WzdKsykokQcplrlvkPbvVpfXNuyv9MGtuP8AmMwU+0n1VbWu71k4NrmZrdzwgK+XKcpaAGSFbcGZjTXehrCdEVcQ1gGYbgdcu8LG43H8a6zXR4mPpIqqdOZQQp06QfOpFrsO5ww6w9u4LozKZgouaGB1U6bECZqPicCUIVlInWI0Pzckz65qT2T2g+HvW3ttBXLOx9NoIPKIOzGo3urcxDPciw02+23hssz2hgxbII9FgCPIkTH2xUFrs+QrZduWrV4NkHCccNGt6hGYLLsmb0WD/JJ1nTeKxrWyJ0OgE+lG/ujzMVewzquRiWFplogHrqO7ZAH21zPyHX8aU4LMkRrLhREGZHIp4j6lH10q2gJC6k8SMs68hORxA/eb1xvViyEwmCdPbHl7xSv1th0nMpPzRGvtiu5fATB9MCQnkdM4PtgeZ5Cpqn8/lJgjdL4VWGcRIujiX1/ZENzOlSllJw+DJeyPExcjKEuW2YydMq/IPk3rqwweFPFvoBdkBtFw6Yq5pvmYQqDqw66bUj8nA/JTcChGEzdwrC0Rm1J4XxmJXq2+kCpmDKZ8UAFKkHRcT+Q2vlR8S8O46Jv13FEBQKjpt1ss3nHX66KVmHT7f512kWmDxHxVzYxTAWiTlHxglstsadLqSx6ajSYGhmkW0lVJA8Vq6wkBZKsRAN4hWPL4vWdBrNIwpy8FtUniwxAsAwDte1zRtqNJy86cs+G2hPhzWL+p8GbxMAJvZkubRFsA6RuDUBgVrq7tynFsyZ0KzZDNuozD5TvlVfUw/e3pVu2dJBgxEzEZiAZMCNNxmGm9T8MpF5AfTzYXLJuZtUPom6jYmPolZdekU3h0WUIjRkknLMm88yZnluzWD1FK6mrKGMINzwUdVgAnmPVyOvLTzGnnT6mkyDbH7vMDXK3mNdOcnzNcJ+/7T+PurIRC9BTfnC5fbSnuxrFps73s4RdyhWToSqKCJzEqTPIKTULGPAmkXLkZcswsHWdxGY6ftT7Ipm2uq6/vDKFd5MK9lAzXRc4dx8qrayAhwqAAtsFVySNTmqPYw9sfJZuhLoB/0/zpFhGW6shhlVP19mWZ1B0h5q1tYSRoG3gjxaHqNB4dPrpzdZmgMvJSLTKNlX2sxH+aKtsJ3la2RkSygy5MuVCDO7EFzJmomNwbWWyOYIifF1EjXOOtSMD2PduAsoOVRmJJge83IpmhwMBU1TRezM/TnonsBfN29bUFbbAhV8Fs2wZJ6EjxE9fZS+8Ny7+U3M0HxGCEQqQDpB4R+2pvYHYAe6vEuIJIJhsxkakaSJJ6mn7vYaW2PjJUnUcDMp/xACfMe+rQ1xasDq9Jta2w4ceapLmLdirEW5UACECxl29HJyj3Vf4XGWbzOThlLFD4UZSJAnOAS3t0J23qdb7KwwtAKWDkzEga+vMANOtMWkFu4MouKdIl53MaQW6704YW6rLUxFOqCGggiY2+R0WaudngtEPb9dvQT+0qofqqd2h2NctYa0UfOGLuwQ5icwWJRs5IAE+iYz8qvLmDsXbitbtkEQbnhK7kDMPi9ROmhGpHUmqzvNcs3H+LZgsxAuWzEKo0V7gI2pSwNBKtZiXVXsbcDUyB1zWT40GNLQkaEE2jqPzlu5lHPdQfm1cJhbYupfZVsZbw4b22N3DXGSFQKDEL4WYkHYAGNqkdj9lrevAXXcIozMXtFSAsH87bg8tAxI6A13C40C+RYe1csWg7JYuOQ0hCFYZlJZ2fXODO8wBUNFrq2tUlxDQbC/DukjU81jO08CyXNYcFgQ6eJXLAsYKwSddoERWe7UtjRtNUUH0fSU76QZyxrDHStXc7PZPHaa3kLBWDXLWhy+i6ksGGu5iddAQQInb/AGfbOEDWjNxEVrqy2VRxcqm3nE5TxACARBHmTStsVdXIdTIN+t/l49yzqnM5ESxvqYPiYyNogXm94HtII5ZPoKT/AH58J1AnKNbV08IdPE2sQ2gmkEyxTWDdBy6kbf8ADcwd+b865aBlF6Xjppzy/wB244PludoOgrSCuK9pB036CbgcMmP7wCYYRAJjOPAOsDXSRpU5nLNiWGZ9JLAW8TpxFGZ75gqD/wARBJOkRVdk8JnLOf8AbzRGwj4sCfb08NTLlkMcSzAMV1lka4wPEUSHs/Fo3LM3hPLWiEpcR0OuuKk2cSM+GNsoHA8Rs37tm6GB+XevfF2n6FPCBU3CXZu4osxJytq2Ht9qOTrPx+gXzuD7qhC4xbBgm4wCgKCbWLA8WyYYaqNPzb6n2GpOEJF3F7roZDXU7OPPQ2QfEf8Ayx99MqNZk9TKzmby/wCpa7SeMOqf4RXaWOS0Zh/F8lb4E5TaYeA/GSwPBOgI1u3ZTy0GkwdSKkYIhUQyEzYe+JlrWfUiA1wOt4coULtEgiaiYG8AbUEAjibXchEgxJug2135bjfUipGEuFFU6rNm8pI41rN4iILrPF2iAFXSG5mlVwNuuvh9rvC2wHCwR4sI2TLcUGB6XDLSx55uPbGunSkDTh768KPS/wCO/ogrMfNTEfOprDEK06cNWwpZQqLb9E+nkNywDJ3uKzEzoCSKRfuiBEZSEJAAyxxn9L0lP7wtjaEpSVY1kknuSbdzwL6gNx+o+m+nqlT+zSmAn3/a31VDF3wgHkANzsFMAE7DXYED9mnrb/j2n8fyrI/Veiwo91MYw6fj+f4865i0AYQQZAJ0YQTMjWNq5jOXrFTh2STN3S7bThzkIks4JVYPiGxkhdKloslrkBxnkpt2xcdg7xqiLmYoB4LarlkzJgbDWryxwrVxGE3tFcwuRdfSUnhksJEcvqqB232rdvMhujJltpkUBlUKVAOUEjQkedJR04IgE3A5JOhXIdhGU65vPnUzBslDC5gzW2gfX6LQYntzO7NbVbSn5I0Yfvkq0c9CIqVgAHBhzLaGWJMAdeK3Osxh70RrB8jl+9a0eExSvkgZSFhjJYMdydzBq1jpMlYq9EU2wzqOPFarsjsOCs6CZkCeXzfvov4QAwQI6wsnXz/nTfZ+IKlR1PQc9P1POnl7UM8j64/mK2DLC847tc5Myk2tPP2//Knzb1B8LAEGH8Q9QlWy+ylpjFJ1WfVP2Sam4e2jmAvvH+2lMGqipULbkKoTJaa7dSLT7KCnh12EhAY39+9VGL7Fd7XFUyhJJhmeNFkDLcIY6QIA35akXPbpt22gkSJMZgviaJJ8aZtANNNt+VRv/GDay8QsRcWQF00JADgC44Gm0D2iq3AaFa6L3gB9PU8dwNh91jsVh4WAhUAjQoSQSRJYizGchdYIgaDnUK5ddbMFzDsvhZlM5VJ9F7jCR4fkfL9VX2NJy5XspcLtnLm28sDEEOuHB11I8U6welI7xYnDkW7dsPZNsZWysSsxDL4rluYOmbnlrMRzXabUJIBbY67j63PJZxLpJ8YGYgAMVcBhkjLcyBAUMDUsYjWRtXdr4EJZYrKhlZcpYMwa3q6MUhY1EEgyADO9XNi3bF0Lbv2l4g4ZL5QYYQ2YnihR5z7RUbtkBrBm5aZbVnIuW4HOUG4bZiFOfNmB09G4vQSkK4HcaHXUa8tFhiPdmHSPd+b99dt65RH95O0zMfJY8Lltp56RXS4+vcx9p/lTZubev1/UfCatBKx1GtPXV0nN8WRp6YMS4Ox+SPi45Tvy9HWpLPlN8GFJ0AOe0Z4gOVbdr4stp6DeEbjWoTXNCPPb/wCO3tHq2pf5SRxACQGEEK3DBAaYKGSy/s8utWBYnAdfRS1uAHDEgaQdUGGBhud9Tmcf+YdRUnCXBxcTGUCGj4kY0ASdrrej9J/KqhL3itxEj9UFzMzqr+EnyGnWnbeIOe7vJn+9GHPM+gujb+iNOlMqoGg9Tz2uoXEPn/jb+dFMz6vdXafKs3adWV7ZuRkgnwk7ODE+TaLPXWfXFKsXMo0EEq4JAuLmBJ0JU+McogLprUJb23lPQ79AfvoVvsM76z1jessFd4PZNlZW8T4pG/xcEZcwyiNGtww/dB2EmucYkieURO48ZJg6EanqTrvUTie3bfXb10tGqsytNPLspNs/Z93q8/8AvTqNUZKfFUuXSomyMQJWu3yQEg6AKdzu0E7c+WlcvDTSkWWzLHMaezepGiioJfHEfJaPD94HYIHy3PijZh1kqAxIgjxLEjmKfdrTsuUcMEAETxAOTEgyw686oML6EfqsDGkQ2h8hqF99XWIsZVUndwLgIYFcje4BpmgkqGNaOR62Um9gjbcqpFwAxnQypnbYiPbVjgmJbYkz5t9zVWdl3WW6htytwMMhGhnpMAe81e2rLC4RiVCtPizeF5OvoqHze1faKdl7hZsQ4t9117eJ8Fe9mkgrp8oaEZeYndVqfawxLZBOhIABJ5+TRr6qVZ4VtgbJkQPSlB9wPvFO9s9okQzSASIics7z4Tqa3AAC68s97nvho18/JN38OUnPI8o1jqdDp76jXO2cgkZVAjmg8REqJKrOgn1HlVfisaztAXOXaIKk66ndrWkgdaqsVj1ByzBWYOgGY+kx8anWNByAHOaR1SNFrpYQu/PdWGJ7QVgS1yXhYUPuCJzEC8BI1051WdqYoFvC73AFUeNiTMagDx6TPKo6cS465DnaFPhuZzoATMXtPaKTZVsVeOUrxGzOQcqrprMktlqguJXTZSbTuTYC/L7KxwbKwfiiWtAJYPDn4whgEk2NFzDNvAJ19Ks3cZ9iLgOxAV115+jaXnTXaVxQQgAISQTlSSxPiYzbOp2jooG80mxaS/m4jIjohaWNkcWNkJKD4zUAHnz1EmJmybKGEu2+XrzKaxDsB6LSYkk3tum/Pf3VTdp3/im9QXdj6R8/VU+5gngkpGsMWCAKxE6wfD11qk7cvgZba7CWJ6nYH1bx/vFK0S4BW1nhlJzvLXe26ry9Nl6STSSa1gLz7qhXS1czb/8Af6zqKTXDTwqC8pbPMTrH6xkfVqBXFbU7Qf2cw9hOo9dImuFvxNEJS/dczer6qKTRTKiSpqtTiPUVWp0GqiF0qdRSlanUNRkanlaqXBdKk9Slan0NRkFSEFZ3LrUSSnCJqMTlfyOh/HuqaF2pu/hppGu4rTWpOIluoVn3cwHHxK2ZjiSpJ2HQt0GYDWrG92etjMt25N62+VrayBBnXiMDMMDoo571RLic1pbYWGUkSP76DpM8028xB31L5xBYlmMltGJMy8SPPWB9fSnMALOzO90kwOH35+gKuMPiyCMoCfNHi2Pyml/cRU7CkOc15yJBOY+KSBADAtPtiqnBDxgEgAEZifREnmQZ0qZfGRynh+LkSBlzQfSMaz66GlFRgmBrx68FpOycSQek+RHuyqoirXtbEtw0ytEA5jngeHfNLnkeYNZbA4rKQWEiZMwJ9RMmfOtQmKtvYYzDjxJbJYgAwJJBHXY9BWphkQuFiaeSoHRuo2Hx/Bw9wm0j5oUmAjqGE6hLU6jXXkRO9Z7wZh6SA8/E4j/+cVztEjQt6WpMgaknqzEk6TtTGES3mAvEW0JE6W88HmoA09pAqpzpst1Gi1gLxqeHoPsp2LsgYgrYxEnRAfjk1IynU3NAAD5aU1jLPDdra4i00Lnd+JoUUfm1m5MFiJjcjoBVV2tihmZbRASSS0iW1kljk5AeiNARz3qrxiuqqzCBcGZfRPgUkD5O0z7RUEjgrRTeQAHbaGJMeAVjh763MqXbttAWJa6qXmuRGxyOcw8p501jltWkQDiXS0sSzvbQr8gRmYzlkkSD4hUfszsd77QoAUAszPw0UKNSc2lRmUBjLrBOoUM+nLeBtGxqCYUsphx18N+vhZTcR3ou8BLOW2LNom4FKEgHkSWJJ3686xGJxBdyx0kzAnQchr5VZd4cZaLlMOG4YiS58TEDmBoNZPPUb1TFq0UmnUrj46uwuyUxA1PM/b5ylE0g1ya5NXQuYXLtcJorhqVWSia5NcJopkhKKKK5QolKRqcVqZpaGoITMcpKNUq0aiW6k2v+wqh662HJUy2ak26i2+n8qftmsjgu/QdClKfx1p0H/emEU6DWems06v1DeqCF1WOEXSLiHcb7L+z5joacw2Ik66Ffczbhx+0DrHQedLHog/rbbbAx1rlzATpp4dSZG46EHXWBp1pgeKpewat/upILIwQhgScz6eU5fMR1nfarbCZrkEqy8RhJ0TaRlGaBJYiIiqy32zd4Yt4h7rWhoCCc2UGYHUAnTeJOkE1YYRjlazYZBbksXvEJeWN51ldCQyr1q0ALI57oggAq/wC0+yvyYZ2uWmzDwcPxKokDUagnpJHMmTs12Z2tZt3SbqPeBTWTuCNTpObQzvyHSssbfCWGZvS+SCAdN1cxoesGpWHxqi6oFtZgCXcnTKN4KgaD66nPe1viqvw0sIeS62o91WuP7UyX2W0OGJK5VgEgaDU6mRr7aj4K4Ui89tcqsRD3FSWiQcm5jfQchUtsXexllSWtWSkgR8ULqATlQAg3HERlG8jmKp7ea3dIEBtYBUGMwmSCsZoeZgRptEUE3lTTZLSyACNbk/G3neO9JtYwJnQPcIY/GKCihlBmJPigROgBn1U3jsRacl7XxJnw24doQD/iOdToOnOu3+yrtsKbtt7eYQeIGUR5BiJJEGPLzphTatGcQGYLJCA5S+mmsFo56L7RSy42V2Wk0GpM+V/TkmnOm7sznXQGRyEySSTPPYCqXtDtQKClsCToW3jqo5T5xTfaHbDPIQC2rfq+kZnQneOUTVOx0+37jV9OjeXLk432kQ3s6Xn9Pr5LpPs+7ypJrn2/aKJ/2/3rXC86XINcNE/jpSaZISuzRXKKEsorlFFSlRRRXKEJWX3erU04F2kH1Qf+9MqdeRPq2/Hqpy23IRPM6/j6qgpmEKUgMxu3TxQKkWRJIB15nX7ImotthsCANMxzET7/AP21JttmETltj9uMx9up9i1ncF16Dh11pxPgFJtEEbwo89SfdI91S7MDxGNdFAyk+2PvFR7VyRneQi+iuZQD7G1PsWp1u6VXjXAxJ/NKwt5Y6hXkkCOSR5iqC2V1mVg0T1393DzTtqwxORBmuneChCjnLAkDqdoqbawIdiqzwrWtxwmhYSZMOQSdh4hNMm61lMzhuPegzdtW9FJg5A8tJ8lUa6GpGLsi2LeHAAdyGd7th1YTtlDZrn+FEJ6HelyK0Ygnfrc/TaYTmFBh8QVIRPDZ8N0DMdgpkgZRJjPp50s2TbtLuGveIznErMD0lCxOshj7K7eFt8RbsAItu2QGY27yOxEZhBL3NdgAB1hamYTHK+Ke8zKq2xpFy8juRIBH5y8zbz4hA5rSlvXzV7ap1g8f/I8UnEdnLx1tGMqgBpIGsZmktbWTrzVtNBNQB2cpF65KhohdbQ9MnVVIBJgaZV0mfDztuzsflt3rpMNclVUXmVmzanwrNxgDGrOoMalq5dbJhFUkzcYNl4qDQeixtIMxmNC7COS0c1JJnKRuB6kqoupcSzaGbOCX0YqWA0AgBy0ROpVZPIwTVlhZ/LcvBJgNIy52PxeoZFcweua5AjxEDSpWPs+PD2crlgFBSLLGWI04VrmY2dizc8tP28OrY8qEJ3kG3ZukEKJItWyLSxHMlV5k0wF9NwqHH3DDv3XHjvZVeGxebDORaY8O4raLOQGQTmjh2wWgcyeQAqz/APHXzWWe2rKyhc+bhKCZV5ZbQRiJBPhfLpqTpTXZuGVrV5Qs5ZaRba44yz8oMLdvbVt9dKVcYNhlYRKNl8C3WMEyM1xvAgn0UQbmaASAoe1rnEEE3jukcRxP0Kq79x2N5HIDASjbM+oAAZ04r5lIhRlmZMAVBxeGXJbvQpJBR1JXXLpOVWzkFSCS0SSRsK0uJxITEWrynNnEOEuXkgkZSrYl9S3i8RXYDlTOEw4D3sPxLZS4AQwvcPDgrLSzOua4q8gNGIJ1qI59bKwOESW7A+jvKx57LH43sELea0NZ8Sa22PoyA2W5kUkROpiIqmv4IxnAJA0beIOkljoCYiB0ra4jBcXCkA64Ys0u9pbWVjoqJlD3HYganyFQO0LGYLiQItucjM/5PPEghuHh1jKqjQeYmrGuOqx1qDLtOvqNPPgVjmw8R0OoMGPPlJ6U0bWuo1G4jX1gRpA61cY7s9rTAOrKt0ZrJZQ11lnwwFPgmZ9oqE9pgcpUrcGhUA5mmCSTPStAcVx30GnTrl6jci11Dyf7e3qeWlJy/jl0061KZh0kblRmAXkJpHPedoblpypw5Z3UgN+uvvCjxRlpzl9s89eVcMezXpNNKoLAm8tEU5+PKifx0olRkTeWilwP1j7q7RKMg6I+qbt+iadtfmm/HOu0UO9U1HX+Upy1+YPzqVb/ADQ+eaKKqPqtrNv0eqct+iPUftpzDbr61/iFdopHaFa6X5m930V32L+kU+lNXvcv9LP/AM//AC6KKT94LS79k7x+RT/we/ncV9Df/jp3uf8A2PH/AEH+s0UUm4/mV/7r/wDi+YUXsn9HYz6Wx9rUix/YR9O/+WtFFVnQd3qt1PU/r/6hRsL+bt/Ob7TT/Z3ot9G/8IooqsarU78pVlg/7Nd9Vr+M1Mxn6KT/AO5ufwiiirhp4eq5z/2g/wBwf0p7vf8A2Ts76Fv/AE6ld7f0nh/m4X+NqKKsdv8Ay/JY6OjO6t/UqjHfptvpH/hNYS36T/N/lRRVR37ytrdKf6GfIquxn5wfOT7RTdj+1P8AvfZXKK1D8h7lxH/6hv6x6prC+hc/HOuN+ZHrrtFNv4rMP2Y/Qf6k3e+R6hSG9OiinGiz1NfEfJNiiiinWZJoooqVWv/Z">
            <a:extLst>
              <a:ext uri="{FF2B5EF4-FFF2-40B4-BE49-F238E27FC236}">
                <a16:creationId xmlns:a16="http://schemas.microsoft.com/office/drawing/2014/main" id="{8498B4AC-B999-34B2-C3D1-BFEB9D1FE852}"/>
              </a:ext>
            </a:extLst>
          </p:cNvPr>
          <p:cNvSpPr>
            <a:spLocks noChangeAspect="1" noChangeArrowheads="1"/>
          </p:cNvSpPr>
          <p:nvPr/>
        </p:nvSpPr>
        <p:spPr bwMode="auto">
          <a:xfrm>
            <a:off x="1524001" y="-1039813"/>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fontAlgn="base">
              <a:spcBef>
                <a:spcPct val="0"/>
              </a:spcBef>
              <a:spcAft>
                <a:spcPct val="0"/>
              </a:spcAft>
              <a:buClrTx/>
              <a:buNone/>
            </a:pPr>
            <a:endParaRPr lang="en-US" altLang="en-US" sz="4000">
              <a:solidFill>
                <a:srgbClr val="F8F8F8"/>
              </a:solidFill>
              <a:latin typeface="Times New Roman" panose="02020603050405020304" pitchFamily="18" charset="0"/>
            </a:endParaRPr>
          </a:p>
        </p:txBody>
      </p:sp>
      <p:sp>
        <p:nvSpPr>
          <p:cNvPr id="101383" name="AutoShape 8" descr="data:image/jpeg;base64,/9j/4AAQSkZJRgABAQAAAQABAAD/2wCEAAkGBhQSEBUUEhQUFBUVFxYWFxgVFBQWFhgWFRUYFxcYGBgYHSYfGBkkGhUYHy8gIycpLCwsFR4xNTAqNSYrLCkBCQoKDgwOGg8PGiwkHyUpKi8sLSwvLCksKSwpNTIsLCotKikuKS0sLCksLCwsLiwsKSwvLCwsLCosMiwqLCwpLP/AABEIAOEA4QMBIgACEQEDEQH/xAAbAAABBQEBAAAAAAAAAAAAAAAAAgMEBQYBB//EAE4QAAIBAgQDBAQJCAgEBQUAAAECEQADBBIhMRNBUQUGImEycYGRByNCcnOhscHwFDM1UmKCstEkJTRDkrPC4VODovEVY8PS4iZ0hJOj/8QAGwEAAgMBAQEAAAAAAAAAAAAAAAIBAwQFBgf/xAA7EQABAwIEAwUGAwYHAAAAAAABAAIRAyEEEjFBUWHwE3GBkcEFIqGx0eEUMnIzQlKCsvEjJDRzg8LS/9oADAMBAAIRAxEAPwDPUUUVw19cRRRRQhFFFFCEUUUUIRRRRQhFFBNczDqPfQpXaK5mHUe+jMOtCF2iukVyhQiiiihCKKKKEIooooQiiiihCKKKKEIooooQiiiihCKKKKEIooooQiiiihCKKKKEIooooQr3ur2rbw5v3HRHbgkW1uAEFy6R7hJ9QNabuR3gbF4vhXbOGy5Hbw2FUyIjUk9a88rX/Bb+kB9Fc/01fSccwC5PtHD0+xq1Y96PKBsp/e7vM2Fxty1bs4UomSA1hSfEisdQRzNTO73bSXu1ctpbfBu2g5UW08NwW1kA5ZEEEHlWb+Ef9JXvVb/ylpz4Mv0lb+Zc/hp857XLzWM4Wn+A7WL9n5mAZ75Cjd/h/WV8D9ZI/wD1JWer0DvV3vfCdoXRh0tqQUN1mXM105FMFjqqhYAAjUE098K2AtlLGIVQrOcrGILArmXN1IjfzpXsBzOB0K0YTGOY2hSeyA5ogzwA1EWnvXnNdIrf90+7xt9n3MYlvi4hgRYGUNl8WQMFOhaZaTyX1zZ908Hi74u2e0bT3LLLKtdC5leQIB9ISDII2y+dQ2iTHNPW9qMZnIAIaYN4J4wN47xK8soqV2rgeDfuWiZ4bsk9QDofaINRapNl1muDgHDQooooqFKKKKKEIooooQiiiihCKKKKEIooooQiiiihSiiiihQiiiihCKKKKEIrYfBWk4/TlauE+qUH2msfVv2X3pxGGXLYdbY1ki1ZLGTPiZkJO/WrKbg1wJWTG0n1qDqbIkiL29Cp/wAI/wCkr3qt/wCWtOfBkP6yT5lz+GqntXvJfxIi+yvtDcK0rCOQZVBjXak9ld4r+GngMqE7twrTMZ5ZmUmNNpimzjtM3OVR+GqnBfh7ZsuXUxpE6ein/CF+ksR60/yUrU/CUhHZ+EB5FQfXwaxGN7xXr11bt0o7rsxtWfZmAWGjlmBipWM77Yu8mS7cW4p+S1mwR6/Q0PmKntG+9zVJwdb/AC/5f8MXub2i1lte79v8r7DaxaPxiK6xOucObijynQe2vNrFi69wW0FwuTlyjNmnoRy9u1Odk9sXsM+ew5RogxBBHRgZB9tWfaHfrF3lINxUzCGNtFRmHQsPF7iKHPa4CdQno4ath6lTJBa45rkggnXYz5hUmJslHZGjMrFTBDCVMGCN9t6aooqldUaXRRRXQKhC5RRRQhFFFFCEUUUUIRRRRQhFP4LGG0+YKjcouIrqZ6qft3piipUEAiCvXsdhcMnZn5WuEw+fhJcym2Mstlkaaxr1rL9h948Nedrd/CYW2GR8rqoWGVCQDmneDrO8VsLmBa92IttIzPh7QEkKNlOpO21YnB9wLqW793EBMluxcZctwMeJEofDyEHettTNIyjZeRwbqBp1G1nnNmIFzO0QJ4rHiinsHhWu3EtoJZ2CqPNjA+2tr3jwNjsy3atpZtX79wFnuX1zqAIHhQ6CTt5DnWRrJBOwXpa2KbTe2mBLnaDu1J4BYSitL2xisNewNu4luxaxIulLi2/BKhSQwtg+iZXWN5FWHdHupaOFuY3FgtaQOUtgkZsgMkkb6iAKYUyTAVb8a2nS7SoCLxG5PLvWKiith2F2/h719bOIweFW3cIQG3byMhYwvjGrCdJ0OvsqL347pfkV1chJtXJyE7qRupPPcEHp6qgs93MFLcYO2FGo3K4iRoQfEbhZmiK3vwb4TDYlnS7hrTNbVWDHOc3iIOZWYrO2wHOmcd2jgcFi7lsYVcRDniM+XKsmSlq3lKgKDGu5BHnTdn7ocTZVHH/4zqDaZLgJ2v4z9+SxFFegfCR3XsWrVvEYdQgZgrKuinMpZWA5HTl1qg7ld1vy2+QxItWwGcjcyYVQeRMHXoDUGk4OyJ6XtCk/D/idGjWdRyWeiitb2l3hw9jEtbtYLDPZtsUOdM1x8phjxGkjUGKnd7+59n8mXG4MEWyFZkmQFaPEu8QTBG3qijs7GDMKPxwa5gqNLQ/Q214GNCsJRV93N4TYq3avWUurcfLLFwy+ExGVgCJA3BrVd88LgsFftv8Ak63GZIWyIt2gFYzceAS7GQAD+rQ2nLc0orY4U64oZCSRIiL/AB+cLzeKIr1S53dwfaGBXEW7aYUiSSijwhGIuAhQA2gMGOnmKrO6faWAvXxhhgkCuGCXLhFy4xAJ8Ur4SQCfCdDTdjcCddFQPagcxzhTdLJzC1o5zfw4Lz6tP3E7zWsFduNdRmzqAGQAssGSIJGh/wBIpjvx2CuExbW7foMquoJnKGkFZO8FT7CKu/g3weHxLvbvYa0xtoGDnOS3ig5lLFeY2A2qGNcKkDVPi69KpgzUcCWEDSxhZHtrGrexF24iZFdywXTQH1czv6zUKrbvVYVMdiFRQqrcYBVAAA00AGgrSP2MuD7MtYlbFu/du5WdrqcRLaOpIhNugzHmfVUZCSeSuOJZSp04H5oDR4bkrC1Ydg9ivi762UIBaTJBIAUEkmPYPbVj25j8Newtprdq3axOYi6ttWVcoBggeiAdDA1Fbf4LTYa05t2RbuIER3LZi5KySJHgEico8ulNTphz8sqjGY59HDOqhhBuLxY6TzHCNV5Vdt5WK9CR7jH3Uir7vF2nhrkrYwosuLhLPxWfMBmBEHQSYPsqiqpwgroUXl7Q5zSORj0JXKK7RSq1JmiaRNP4NbZaLrsiwdUQO08oBZR9dSoJgSvWe1D/APT/AP8AjWv9FeX9l9ovZLi2AeNbayR1FyBsN2B29dbm/wB+cA+E/JSMTw+GLchEzQoEEEvE6VR9mYrsuzcW4fyy4VIYB0tZZGoJCkTr51qqQ4ggjRecwOehTqNqU3GXEgRrwUbufZNrtSwl0ZWW4VYHcNkYAHzkirr4XbZ/KbLcjaIHrVzP8QrHY/tMvibl5SVLXWuqeYJcsvtGnurZYvvlhMdh1TGrct3E1DW1nWIJXeAeakRp5CkaQWFkrTiGVW4mlicpIyw4DUTvHeVg5r1fCW8/d4heVhzp1R2Zv4TXn3a2Kwot8LCo7eIM169GcxMKijRV115nSrLud33/ACRWtXVNyw5JgRmUkQ0A6EHmKikQxxB3CfH06mJpNfTaZa4Og2JhZpGIMjcHT18vrr1L4XXH5NZHM3THWAhn7RWPw3/h9q+Lou3nRWDrZ4MNIMqrOWgqDHriofejvO+NvZ2GVFBCJvAJ1J6sdJPkKAQxjhxU1KbsTiaVRoIaySSRFztf+y0nwRn+kXvoh/GKy/ew/wBOxP01z+I1ddy+8WGwWd3N17lxVUhba5VAJJhi8trHIbVUduYnD3sW1xHui3dZncm2uZCdSFAeHHtFDiOzAUUmuGOqVC05S0AGDt14rdfCAf6psfOsf5TU18D7jJiBzzWz7MrR9YaoHb/e/B4rCjDziLYUplbhox8AgSucciazHdrvC+Dvi4kMD4WQmAynXfkREirS8CqHbLBSwdWpgKlAgh0yJtuD6KL2xZKYi8p3W7cB/wAZr0nsm7Hd58+3BvAT0zOFH2Vle3sVgcXd44u3bDMBxENnPJ2lSGidPUd9Naa7x98FuWEwuGVkw6ACWjO+TbMBoonXzPSKRpDC4z3LTiGvxbKTMpBDgXSIiNe+doUHuef6ww30q/fWj+F0/wBJs/RH+M1mu7GOsWL6XrzXJttmVERWDeExLFxGp6HarPvv3jw+NKXLZuq6LlysihSC0zmDkgj1VAI7IjmrKrXH2gyoGnKGkExaTK1fdA/1Hd+bif8AVWJ7hH+scN85v8p6v+x++ODsYM4WcQwYXAzcNBrcmYGfSJ61ne7XaGHw2LF53ustok28tpZeVZTmBfwROwmaZxEsvos9Gm8NxUtPvZosbzIVz8K5/py/Qp/G9P8AwRn+k3voh/GKq++nb2Gxji7bN5biqEytbXKwDEjxB/DueRpfcrvFhsEWuObzO6hSq21yqAZ0Yv4uXIUSO2zTZS6m8+zOxynNAERvPV1Xd8D/AFhifpW+6tV3H+EBEtrhsVAVRkS5uuXktwcgNp6RPWsl3ox1i9fe9Za58Y2Zle2Fy+ETDBjm1HQb1ZYvtHBYmxYFx7li7ZQIzCyHVwAP1WHMTJ60rSWvJB+6urUmVsNTp1WGIFwDLSBrETyVj8IndK1YC4ixCo7BWQeiCwJDJ0UwdNunSrX4ID8ViPnp/CayfeXvSt2xZw1jPwbIHiuRndlBAJA2ABPv8qc7i97VwVxxcDG3cCyVElWWYMcxDGfZThzBVkaLPVw+IqezjSdJdtxIBtPOPpqs/iz8Y/z3/iNNVdd4WwRZ3wzX2Z2zBWVVtrJltT4jzgRz3NUc1mcIK7tGpnYDBHeIKVNFJmioVspjPRmpqaM1QoTuagNTQagNQoTmau5qbJrmahCdz10NTINKzUKQnc1dDU0GroaolOE+D+OtB/HT2+cUzxK4b/4/H39aAh0BPq3r+/TT2CCN6Wg29nLTRo2+XvyqPaJOwJnoCd9PKd+oGlSEVtyN9eWuqty21DbBfnUyoLuCI2/d6dTsdk22NNF/u/8AdqNz69qkXLBHMaDy5C55a+0N86ouItkfXzHkOpOynmw9VSkklJz/AI+vSjiVHZo309f4+zpSeL+Px+NamEueFK4lc4lRTdrnFqYSmqpfEo4lRRco4tEI7RSuJRxKii5SuJUQpD1Jz13PUXi0cSiFPaKVnrueovFrvFqITB6lZ6KjcSiiE2dORSSlJL0cSs8rpFoK4BXRS1cUMBU5kvZDZcpBpVcIozKDSSZruakkUkmplVlkJeag3aYuXoqZhezjwzduFVUGFDMAXbfbeANT7BzpwFS58GAkrh3ZQ0HKduZPqG59e1ERpGo3nefVy91WeDsXr7E2ymdAbhuC4qvA03JEQPRCxHuiOMHeac1p7gG7FWBE/t7++RQUrXRrCii55mrLs7GlWJBiATO+uoH1vOvSnV7DscHPxwLk/mvBI/5k5fbU5AbGFIbDAG60K9wScoEzJEESRECNKACLofVa4ZYkkxGnfrr4SouKxAOuUupOlxQVO5BZlmMxk6aEddaaPYt50NxUzKNWMwR1lW1HPXz3pdrF3bk2QxykwqqRGYHwwB129tVl4XLZIOdT5krqOs1BITNa4CARPnb4QuG2Zg8/2l+yfxrTt7sXNaa6moVyrbSJ1UkSR1G49tNWWQgtcIDKQQAhObXXN8n7CetTV7Ie8mIuW1VkUhiEMZYePRJzAQx67VLeSSqQfzW068VQYrDvbMOCD5gjlPP1ikBqt72KO0AKQkpqVJVRrlaY/wB9IqsxmEIU3EHgBCsJnKTJHnlIB91WNeHWWSrQdSGfZNm7XA9ROLHrrucmrIWXtJUs3ulc4tRTdApPFmiFBqqZxqBdqJxBRxqIUdopvErvGqCL34/maUtwa6j/ABQPr3qITiqpfGoqHn/EGiiEdqVfXkqOy0kXGETpvuf5aj2iuC9IEjcE7dPXv7Kx5SvQmqyIKUDSwaQrA7eW2v2UpaghOxwOicFLyUlKeVKhWEqPcWot54qwurpVdct5nAOxOvq5/jzp26rPXPuyFyxh5Ac6y2VRrvpudo1+0+ua/aF1yqq7kKIUAkiJzEx5nWrLD2kNl2a1Fq3FpWN1tL1z0mAiGbIp0GwyzTWNuYdniyly1bgDcOzQNSxgbnkDFWniue3+GNN+aX2XjrdtwbyJejXKIUfvOkT6hI86sb3bRYMiB7Vpjm4dopk16owM9NTyqusYIfJuKfJiUJ9WYZf+qrFOym4ZYiMhA1gEhjplGXxa9OtQCdlY5tPV+vWyTgezrV64FL8Kd3NsKIAkyoLDlyIrRdodm3rNiwMy3bU5sq5WTVtJBGnhjbUSazaLAMbnT2c/keqpmMvXEaCSMqopBDEGEBIIyidSfbTNIAKoq03ue2DYbEeFuGqiG4C5YDgtMxbLEAj9n0h7GNM4/s92Jf0wfFKySJ5srkMNQdxVlcus0lTIEk27hzwN5XO2qDpuPMa1KuYqy9gDggOravb3hpOgh+fmKiAdUxqObGUcuMef1Kx5sTOxPlv/ANOlTMI7WzdKsykokQcplrlvkPbvVpfXNuyv9MGtuP8AmMwU+0n1VbWu71k4NrmZrdzwgK+XKcpaAGSFbcGZjTXehrCdEVcQ1gGYbgdcu8LG43H8a6zXR4mPpIqqdOZQQp06QfOpFrsO5ww6w9u4LozKZgouaGB1U6bECZqPicCUIVlInWI0Pzckz65qT2T2g+HvW3ttBXLOx9NoIPKIOzGo3urcxDPciw02+23hssz2hgxbII9FgCPIkTH2xUFrs+QrZduWrV4NkHCccNGt6hGYLLsmb0WD/JJ1nTeKxrWyJ0OgE+lG/ujzMVewzquRiWFplogHrqO7ZAH21zPyHX8aU4LMkRrLhREGZHIp4j6lH10q2gJC6k8SMs68hORxA/eb1xvViyEwmCdPbHl7xSv1th0nMpPzRGvtiu5fATB9MCQnkdM4PtgeZ5Cpqn8/lJgjdL4VWGcRIujiX1/ZENzOlSllJw+DJeyPExcjKEuW2YydMq/IPk3rqwweFPFvoBdkBtFw6Yq5pvmYQqDqw66bUj8nA/JTcChGEzdwrC0Rm1J4XxmJXq2+kCpmDKZ8UAFKkHRcT+Q2vlR8S8O46Jv13FEBQKjpt1ss3nHX66KVmHT7f512kWmDxHxVzYxTAWiTlHxglstsadLqSx6ajSYGhmkW0lVJA8Vq6wkBZKsRAN4hWPL4vWdBrNIwpy8FtUniwxAsAwDte1zRtqNJy86cs+G2hPhzWL+p8GbxMAJvZkubRFsA6RuDUBgVrq7tynFsyZ0KzZDNuozD5TvlVfUw/e3pVu2dJBgxEzEZiAZMCNNxmGm9T8MpF5AfTzYXLJuZtUPom6jYmPolZdekU3h0WUIjRkknLMm88yZnluzWD1FK6mrKGMINzwUdVgAnmPVyOvLTzGnnT6mkyDbH7vMDXK3mNdOcnzNcJ+/7T+PurIRC9BTfnC5fbSnuxrFps73s4RdyhWToSqKCJzEqTPIKTULGPAmkXLkZcswsHWdxGY6ftT7Ipm2uq6/vDKFd5MK9lAzXRc4dx8qrayAhwqAAtsFVySNTmqPYw9sfJZuhLoB/0/zpFhGW6shhlVP19mWZ1B0h5q1tYSRoG3gjxaHqNB4dPrpzdZmgMvJSLTKNlX2sxH+aKtsJ3la2RkSygy5MuVCDO7EFzJmomNwbWWyOYIifF1EjXOOtSMD2PduAsoOVRmJJge83IpmhwMBU1TRezM/TnonsBfN29bUFbbAhV8Fs2wZJ6EjxE9fZS+8Ny7+U3M0HxGCEQqQDpB4R+2pvYHYAe6vEuIJIJhsxkakaSJJ6mn7vYaW2PjJUnUcDMp/xACfMe+rQ1xasDq9Jta2w4ceapLmLdirEW5UACECxl29HJyj3Vf4XGWbzOThlLFD4UZSJAnOAS3t0J23qdb7KwwtAKWDkzEga+vMANOtMWkFu4MouKdIl53MaQW6704YW6rLUxFOqCGggiY2+R0WaudngtEPb9dvQT+0qofqqd2h2NctYa0UfOGLuwQ5icwWJRs5IAE+iYz8qvLmDsXbitbtkEQbnhK7kDMPi9ROmhGpHUmqzvNcs3H+LZgsxAuWzEKo0V7gI2pSwNBKtZiXVXsbcDUyB1zWT40GNLQkaEE2jqPzlu5lHPdQfm1cJhbYupfZVsZbw4b22N3DXGSFQKDEL4WYkHYAGNqkdj9lrevAXXcIozMXtFSAsH87bg8tAxI6A13C40C+RYe1csWg7JYuOQ0hCFYZlJZ2fXODO8wBUNFrq2tUlxDQbC/DukjU81jO08CyXNYcFgQ6eJXLAsYKwSddoERWe7UtjRtNUUH0fSU76QZyxrDHStXc7PZPHaa3kLBWDXLWhy+i6ksGGu5iddAQQInb/AGfbOEDWjNxEVrqy2VRxcqm3nE5TxACARBHmTStsVdXIdTIN+t/l49yzqnM5ESxvqYPiYyNogXm94HtII5ZPoKT/AH58J1AnKNbV08IdPE2sQ2gmkEyxTWDdBy6kbf8ADcwd+b865aBlF6Xjppzy/wB244PludoOgrSCuK9pB036CbgcMmP7wCYYRAJjOPAOsDXSRpU5nLNiWGZ9JLAW8TpxFGZ75gqD/wARBJOkRVdk8JnLOf8AbzRGwj4sCfb08NTLlkMcSzAMV1lka4wPEUSHs/Fo3LM3hPLWiEpcR0OuuKk2cSM+GNsoHA8Rs37tm6GB+XevfF2n6FPCBU3CXZu4osxJytq2Ht9qOTrPx+gXzuD7qhC4xbBgm4wCgKCbWLA8WyYYaqNPzb6n2GpOEJF3F7roZDXU7OPPQ2QfEf8Ayx99MqNZk9TKzmby/wCpa7SeMOqf4RXaWOS0Zh/F8lb4E5TaYeA/GSwPBOgI1u3ZTy0GkwdSKkYIhUQyEzYe+JlrWfUiA1wOt4coULtEgiaiYG8AbUEAjibXchEgxJug2135bjfUipGEuFFU6rNm8pI41rN4iILrPF2iAFXSG5mlVwNuuvh9rvC2wHCwR4sI2TLcUGB6XDLSx55uPbGunSkDTh768KPS/wCO/ogrMfNTEfOprDEK06cNWwpZQqLb9E+nkNywDJ3uKzEzoCSKRfuiBEZSEJAAyxxn9L0lP7wtjaEpSVY1kknuSbdzwL6gNx+o+m+nqlT+zSmAn3/a31VDF3wgHkANzsFMAE7DXYED9mnrb/j2n8fyrI/Veiwo91MYw6fj+f4865i0AYQQZAJ0YQTMjWNq5jOXrFTh2STN3S7bThzkIks4JVYPiGxkhdKloslrkBxnkpt2xcdg7xqiLmYoB4LarlkzJgbDWryxwrVxGE3tFcwuRdfSUnhksJEcvqqB232rdvMhujJltpkUBlUKVAOUEjQkedJR04IgE3A5JOhXIdhGU65vPnUzBslDC5gzW2gfX6LQYntzO7NbVbSn5I0Yfvkq0c9CIqVgAHBhzLaGWJMAdeK3Osxh70RrB8jl+9a0eExSvkgZSFhjJYMdydzBq1jpMlYq9EU2wzqOPFarsjsOCs6CZkCeXzfvov4QAwQI6wsnXz/nTfZ+IKlR1PQc9P1POnl7UM8j64/mK2DLC847tc5Myk2tPP2//Knzb1B8LAEGH8Q9QlWy+ylpjFJ1WfVP2Sam4e2jmAvvH+2lMGqipULbkKoTJaa7dSLT7KCnh12EhAY39+9VGL7Fd7XFUyhJJhmeNFkDLcIY6QIA35akXPbpt22gkSJMZgviaJJ8aZtANNNt+VRv/GDay8QsRcWQF00JADgC44Gm0D2iq3AaFa6L3gB9PU8dwNh91jsVh4WAhUAjQoSQSRJYizGchdYIgaDnUK5ddbMFzDsvhZlM5VJ9F7jCR4fkfL9VX2NJy5XspcLtnLm28sDEEOuHB11I8U6welI7xYnDkW7dsPZNsZWysSsxDL4rluYOmbnlrMRzXabUJIBbY67j63PJZxLpJ8YGYgAMVcBhkjLcyBAUMDUsYjWRtXdr4EJZYrKhlZcpYMwa3q6MUhY1EEgyADO9XNi3bF0Lbv2l4g4ZL5QYYQ2YnihR5z7RUbtkBrBm5aZbVnIuW4HOUG4bZiFOfNmB09G4vQSkK4HcaHXUa8tFhiPdmHSPd+b99dt65RH95O0zMfJY8Lltp56RXS4+vcx9p/lTZubev1/UfCatBKx1GtPXV0nN8WRp6YMS4Ox+SPi45Tvy9HWpLPlN8GFJ0AOe0Z4gOVbdr4stp6DeEbjWoTXNCPPb/wCO3tHq2pf5SRxACQGEEK3DBAaYKGSy/s8utWBYnAdfRS1uAHDEgaQdUGGBhud9Tmcf+YdRUnCXBxcTGUCGj4kY0ASdrrej9J/KqhL3itxEj9UFzMzqr+EnyGnWnbeIOe7vJn+9GHPM+gujb+iNOlMqoGg9Tz2uoXEPn/jb+dFMz6vdXafKs3adWV7ZuRkgnwk7ODE+TaLPXWfXFKsXMo0EEq4JAuLmBJ0JU+McogLprUJb23lPQ79AfvoVvsM76z1jessFd4PZNlZW8T4pG/xcEZcwyiNGtww/dB2EmucYkieURO48ZJg6EanqTrvUTie3bfXb10tGqsytNPLspNs/Z93q8/8AvTqNUZKfFUuXSomyMQJWu3yQEg6AKdzu0E7c+WlcvDTSkWWzLHMaezepGiioJfHEfJaPD94HYIHy3PijZh1kqAxIgjxLEjmKfdrTsuUcMEAETxAOTEgyw686oML6EfqsDGkQ2h8hqF99XWIsZVUndwLgIYFcje4BpmgkqGNaOR62Um9gjbcqpFwAxnQypnbYiPbVjgmJbYkz5t9zVWdl3WW6htytwMMhGhnpMAe81e2rLC4RiVCtPizeF5OvoqHze1faKdl7hZsQ4t9117eJ8Fe9mkgrp8oaEZeYndVqfawxLZBOhIABJ5+TRr6qVZ4VtgbJkQPSlB9wPvFO9s9okQzSASIics7z4Tqa3AAC68s97nvho18/JN38OUnPI8o1jqdDp76jXO2cgkZVAjmg8REqJKrOgn1HlVfisaztAXOXaIKk66ndrWkgdaqsVj1ByzBWYOgGY+kx8anWNByAHOaR1SNFrpYQu/PdWGJ7QVgS1yXhYUPuCJzEC8BI1051WdqYoFvC73AFUeNiTMagDx6TPKo6cS465DnaFPhuZzoATMXtPaKTZVsVeOUrxGzOQcqrprMktlqguJXTZSbTuTYC/L7KxwbKwfiiWtAJYPDn4whgEk2NFzDNvAJ19Ks3cZ9iLgOxAV115+jaXnTXaVxQQgAISQTlSSxPiYzbOp2jooG80mxaS/m4jIjohaWNkcWNkJKD4zUAHnz1EmJmybKGEu2+XrzKaxDsB6LSYkk3tum/Pf3VTdp3/im9QXdj6R8/VU+5gngkpGsMWCAKxE6wfD11qk7cvgZba7CWJ6nYH1bx/vFK0S4BW1nhlJzvLXe26ry9Nl6STSSa1gLz7qhXS1czb/8Af6zqKTXDTwqC8pbPMTrH6xkfVqBXFbU7Qf2cw9hOo9dImuFvxNEJS/dczer6qKTRTKiSpqtTiPUVWp0GqiF0qdRSlanUNRkanlaqXBdKk9Slan0NRkFSEFZ3LrUSSnCJqMTlfyOh/HuqaF2pu/hppGu4rTWpOIluoVn3cwHHxK2ZjiSpJ2HQt0GYDWrG92etjMt25N62+VrayBBnXiMDMMDoo571RLic1pbYWGUkSP76DpM8028xB31L5xBYlmMltGJMy8SPPWB9fSnMALOzO90kwOH35+gKuMPiyCMoCfNHi2Pyml/cRU7CkOc15yJBOY+KSBADAtPtiqnBDxgEgAEZifREnmQZ0qZfGRynh+LkSBlzQfSMaz66GlFRgmBrx68FpOycSQek+RHuyqoirXtbEtw0ytEA5jngeHfNLnkeYNZbA4rKQWEiZMwJ9RMmfOtQmKtvYYzDjxJbJYgAwJJBHXY9BWphkQuFiaeSoHRuo2Hx/Bw9wm0j5oUmAjqGE6hLU6jXXkRO9Z7wZh6SA8/E4j/+cVztEjQt6WpMgaknqzEk6TtTGES3mAvEW0JE6W88HmoA09pAqpzpst1Gi1gLxqeHoPsp2LsgYgrYxEnRAfjk1IynU3NAAD5aU1jLPDdra4i00Lnd+JoUUfm1m5MFiJjcjoBVV2tihmZbRASSS0iW1kljk5AeiNARz3qrxiuqqzCBcGZfRPgUkD5O0z7RUEjgrRTeQAHbaGJMeAVjh763MqXbttAWJa6qXmuRGxyOcw8p501jltWkQDiXS0sSzvbQr8gRmYzlkkSD4hUfszsd77QoAUAszPw0UKNSc2lRmUBjLrBOoUM+nLeBtGxqCYUsphx18N+vhZTcR3ou8BLOW2LNom4FKEgHkSWJJ3686xGJxBdyx0kzAnQchr5VZd4cZaLlMOG4YiS58TEDmBoNZPPUb1TFq0UmnUrj46uwuyUxA1PM/b5ylE0g1ya5NXQuYXLtcJorhqVWSia5NcJopkhKKKK5QolKRqcVqZpaGoITMcpKNUq0aiW6k2v+wqh662HJUy2ak26i2+n8qftmsjgu/QdClKfx1p0H/emEU6DWems06v1DeqCF1WOEXSLiHcb7L+z5joacw2Ik66Ffczbhx+0DrHQedLHog/rbbbAx1rlzATpp4dSZG46EHXWBp1pgeKpewat/upILIwQhgScz6eU5fMR1nfarbCZrkEqy8RhJ0TaRlGaBJYiIiqy32zd4Yt4h7rWhoCCc2UGYHUAnTeJOkE1YYRjlazYZBbksXvEJeWN51ldCQyr1q0ALI57oggAq/wC0+yvyYZ2uWmzDwcPxKokDUagnpJHMmTs12Z2tZt3SbqPeBTWTuCNTpObQzvyHSssbfCWGZvS+SCAdN1cxoesGpWHxqi6oFtZgCXcnTKN4KgaD66nPe1viqvw0sIeS62o91WuP7UyX2W0OGJK5VgEgaDU6mRr7aj4K4Ui89tcqsRD3FSWiQcm5jfQchUtsXexllSWtWSkgR8ULqATlQAg3HERlG8jmKp7ea3dIEBtYBUGMwmSCsZoeZgRptEUE3lTTZLSyACNbk/G3neO9JtYwJnQPcIY/GKCihlBmJPigROgBn1U3jsRacl7XxJnw24doQD/iOdToOnOu3+yrtsKbtt7eYQeIGUR5BiJJEGPLzphTatGcQGYLJCA5S+mmsFo56L7RSy42V2Wk0GpM+V/TkmnOm7sznXQGRyEySSTPPYCqXtDtQKClsCToW3jqo5T5xTfaHbDPIQC2rfq+kZnQneOUTVOx0+37jV9OjeXLk432kQ3s6Xn9Pr5LpPs+7ypJrn2/aKJ/2/3rXC86XINcNE/jpSaZISuzRXKKEsorlFFSlRRRXKEJWX3erU04F2kH1Qf+9MqdeRPq2/Hqpy23IRPM6/j6qgpmEKUgMxu3TxQKkWRJIB15nX7ImotthsCANMxzET7/AP21JttmETltj9uMx9up9i1ncF16Dh11pxPgFJtEEbwo89SfdI91S7MDxGNdFAyk+2PvFR7VyRneQi+iuZQD7G1PsWp1u6VXjXAxJ/NKwt5Y6hXkkCOSR5iqC2V1mVg0T1393DzTtqwxORBmuneChCjnLAkDqdoqbawIdiqzwrWtxwmhYSZMOQSdh4hNMm61lMzhuPegzdtW9FJg5A8tJ8lUa6GpGLsi2LeHAAdyGd7th1YTtlDZrn+FEJ6HelyK0Ygnfrc/TaYTmFBh8QVIRPDZ8N0DMdgpkgZRJjPp50s2TbtLuGveIznErMD0lCxOshj7K7eFt8RbsAItu2QGY27yOxEZhBL3NdgAB1hamYTHK+Ke8zKq2xpFy8juRIBH5y8zbz4hA5rSlvXzV7ap1g8f/I8UnEdnLx1tGMqgBpIGsZmktbWTrzVtNBNQB2cpF65KhohdbQ9MnVVIBJgaZV0mfDztuzsflt3rpMNclVUXmVmzanwrNxgDGrOoMalq5dbJhFUkzcYNl4qDQeixtIMxmNC7COS0c1JJnKRuB6kqoupcSzaGbOCX0YqWA0AgBy0ROpVZPIwTVlhZ/LcvBJgNIy52PxeoZFcweua5AjxEDSpWPs+PD2crlgFBSLLGWI04VrmY2dizc8tP28OrY8qEJ3kG3ZukEKJItWyLSxHMlV5k0wF9NwqHH3DDv3XHjvZVeGxebDORaY8O4raLOQGQTmjh2wWgcyeQAqz/APHXzWWe2rKyhc+bhKCZV5ZbQRiJBPhfLpqTpTXZuGVrV5Qs5ZaRba44yz8oMLdvbVt9dKVcYNhlYRKNl8C3WMEyM1xvAgn0UQbmaASAoe1rnEEE3jukcRxP0Kq79x2N5HIDASjbM+oAAZ04r5lIhRlmZMAVBxeGXJbvQpJBR1JXXLpOVWzkFSCS0SSRsK0uJxITEWrynNnEOEuXkgkZSrYl9S3i8RXYDlTOEw4D3sPxLZS4AQwvcPDgrLSzOua4q8gNGIJ1qI59bKwOESW7A+jvKx57LH43sELea0NZ8Sa22PoyA2W5kUkROpiIqmv4IxnAJA0beIOkljoCYiB0ra4jBcXCkA64Ys0u9pbWVjoqJlD3HYganyFQO0LGYLiQItucjM/5PPEghuHh1jKqjQeYmrGuOqx1qDLtOvqNPPgVjmw8R0OoMGPPlJ6U0bWuo1G4jX1gRpA61cY7s9rTAOrKt0ZrJZQ11lnwwFPgmZ9oqE9pgcpUrcGhUA5mmCSTPStAcVx30GnTrl6jci11Dyf7e3qeWlJy/jl0061KZh0kblRmAXkJpHPedoblpypw5Z3UgN+uvvCjxRlpzl9s89eVcMezXpNNKoLAm8tEU5+PKifx0olRkTeWilwP1j7q7RKMg6I+qbt+iadtfmm/HOu0UO9U1HX+Upy1+YPzqVb/ADQ+eaKKqPqtrNv0eqct+iPUftpzDbr61/iFdopHaFa6X5m930V32L+kU+lNXvcv9LP/AM//AC6KKT94LS79k7x+RT/we/ncV9Df/jp3uf8A2PH/AEH+s0UUm4/mV/7r/wDi+YUXsn9HYz6Wx9rUix/YR9O/+WtFFVnQd3qt1PU/r/6hRsL+bt/Ob7TT/Z3ot9G/8IooqsarU78pVlg/7Nd9Vr+M1Mxn6KT/AO5ufwiiirhp4eq5z/2g/wBwf0p7vf8A2Ts76Fv/AE6ld7f0nh/m4X+NqKKsdv8Ay/JY6OjO6t/UqjHfptvpH/hNYS36T/N/lRRVR37ytrdKf6GfIquxn5wfOT7RTdj+1P8AvfZXKK1D8h7lxH/6hv6x6prC+hc/HOuN+ZHrrtFNv4rMP2Y/Qf6k3e+R6hSG9OiinGiz1NfEfJNiiiinWZJoooqVWv/Z">
            <a:extLst>
              <a:ext uri="{FF2B5EF4-FFF2-40B4-BE49-F238E27FC236}">
                <a16:creationId xmlns:a16="http://schemas.microsoft.com/office/drawing/2014/main" id="{E6173D7F-70C8-1CC7-3C68-2F531F4DACAE}"/>
              </a:ext>
            </a:extLst>
          </p:cNvPr>
          <p:cNvSpPr>
            <a:spLocks noChangeAspect="1" noChangeArrowheads="1"/>
          </p:cNvSpPr>
          <p:nvPr/>
        </p:nvSpPr>
        <p:spPr bwMode="auto">
          <a:xfrm>
            <a:off x="1524001" y="-1039813"/>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fontAlgn="base">
              <a:spcBef>
                <a:spcPct val="0"/>
              </a:spcBef>
              <a:spcAft>
                <a:spcPct val="0"/>
              </a:spcAft>
              <a:buClrTx/>
              <a:buNone/>
            </a:pPr>
            <a:endParaRPr lang="en-US" altLang="en-US" sz="4000">
              <a:solidFill>
                <a:srgbClr val="F8F8F8"/>
              </a:solidFill>
              <a:latin typeface="Times New Roman" panose="02020603050405020304" pitchFamily="18" charset="0"/>
            </a:endParaRPr>
          </a:p>
        </p:txBody>
      </p:sp>
      <p:sp>
        <p:nvSpPr>
          <p:cNvPr id="101384" name="AutoShape 10" descr="data:image/jpeg;base64,/9j/4AAQSkZJRgABAQAAAQABAAD/2wCEAAkGBhQSEBUUEhQUFBUVFxYWFxgVFBQWFhgWFRUYFxcYGBgYHSYfGBkkGhUYHy8gIycpLCwsFR4xNTAqNSYrLCkBCQoKDgwOGg8PGiwkHyUpKi8sLSwvLCksKSwpNTIsLCotKikuKS0sLCksLCwsLiwsKSwvLCwsLCosMiwqLCwpLP/AABEIAOEA4QMBIgACEQEDEQH/xAAbAAABBQEBAAAAAAAAAAAAAAAAAgMEBQYBB//EAE4QAAIBAgQDBAQJCAgEBQUAAAECEQADBBIhMRNBUQUGImEycYGRByNCcnOhscHwFDM1UmKCstEkJTRDkrPC4VODovEVY8PS4iZ0hJOj/8QAGwEAAgMBAQEAAAAAAAAAAAAAAAIBAwQFBgf/xAA7EQABAwIEAwUGAwYHAAAAAAABAAIRAyEEEjFBUWHwE3GBkcEFIqGx0eEUMnIzQlKCsvEjJDRzg8LS/9oADAMBAAIRAxEAPwDPUUUVw19cRRRRQhFFFFCEUUUUIRRRRQhFFBNczDqPfQpXaK5mHUe+jMOtCF2iukVyhQiiiihCKKKKEIooooQiiiihCKKKKEIooooQiiiihCKKKKEIooooQiiiihCKKKKEIooooQr3ur2rbw5v3HRHbgkW1uAEFy6R7hJ9QNabuR3gbF4vhXbOGy5Hbw2FUyIjUk9a88rX/Bb+kB9Fc/01fSccwC5PtHD0+xq1Y96PKBsp/e7vM2Fxty1bs4UomSA1hSfEisdQRzNTO73bSXu1ctpbfBu2g5UW08NwW1kA5ZEEEHlWb+Ef9JXvVb/ylpz4Mv0lb+Zc/hp857XLzWM4Wn+A7WL9n5mAZ75Cjd/h/WV8D9ZI/wD1JWer0DvV3vfCdoXRh0tqQUN1mXM105FMFjqqhYAAjUE098K2AtlLGIVQrOcrGILArmXN1IjfzpXsBzOB0K0YTGOY2hSeyA5ogzwA1EWnvXnNdIrf90+7xt9n3MYlvi4hgRYGUNl8WQMFOhaZaTyX1zZ908Hi74u2e0bT3LLLKtdC5leQIB9ISDII2y+dQ2iTHNPW9qMZnIAIaYN4J4wN47xK8soqV2rgeDfuWiZ4bsk9QDofaINRapNl1muDgHDQooooqFKKKKKEIooooQiiiihCKKKKEIooooQiiiihSiiiihQiiiihCKKKKEIrYfBWk4/TlauE+qUH2msfVv2X3pxGGXLYdbY1ki1ZLGTPiZkJO/WrKbg1wJWTG0n1qDqbIkiL29Cp/wAI/wCkr3qt/wCWtOfBkP6yT5lz+GqntXvJfxIi+yvtDcK0rCOQZVBjXak9ld4r+GngMqE7twrTMZ5ZmUmNNpimzjtM3OVR+GqnBfh7ZsuXUxpE6ein/CF+ksR60/yUrU/CUhHZ+EB5FQfXwaxGN7xXr11bt0o7rsxtWfZmAWGjlmBipWM77Yu8mS7cW4p+S1mwR6/Q0PmKntG+9zVJwdb/AC/5f8MXub2i1lte79v8r7DaxaPxiK6xOucObijynQe2vNrFi69wW0FwuTlyjNmnoRy9u1Odk9sXsM+ew5RogxBBHRgZB9tWfaHfrF3lINxUzCGNtFRmHQsPF7iKHPa4CdQno4ath6lTJBa45rkggnXYz5hUmJslHZGjMrFTBDCVMGCN9t6aooqldUaXRRRXQKhC5RRRQhFFFFCEUUUUIRRRRQhFP4LGG0+YKjcouIrqZ6qft3piipUEAiCvXsdhcMnZn5WuEw+fhJcym2Mstlkaaxr1rL9h948Nedrd/CYW2GR8rqoWGVCQDmneDrO8VsLmBa92IttIzPh7QEkKNlOpO21YnB9wLqW793EBMluxcZctwMeJEofDyEHettTNIyjZeRwbqBp1G1nnNmIFzO0QJ4rHiinsHhWu3EtoJZ2CqPNjA+2tr3jwNjsy3atpZtX79wFnuX1zqAIHhQ6CTt5DnWRrJBOwXpa2KbTe2mBLnaDu1J4BYSitL2xisNewNu4luxaxIulLi2/BKhSQwtg+iZXWN5FWHdHupaOFuY3FgtaQOUtgkZsgMkkb6iAKYUyTAVb8a2nS7SoCLxG5PLvWKiith2F2/h719bOIweFW3cIQG3byMhYwvjGrCdJ0OvsqL347pfkV1chJtXJyE7qRupPPcEHp6qgs93MFLcYO2FGo3K4iRoQfEbhZmiK3vwb4TDYlnS7hrTNbVWDHOc3iIOZWYrO2wHOmcd2jgcFi7lsYVcRDniM+XKsmSlq3lKgKDGu5BHnTdn7ocTZVHH/4zqDaZLgJ2v4z9+SxFFegfCR3XsWrVvEYdQgZgrKuinMpZWA5HTl1qg7ld1vy2+QxItWwGcjcyYVQeRMHXoDUGk4OyJ6XtCk/D/idGjWdRyWeiitb2l3hw9jEtbtYLDPZtsUOdM1x8phjxGkjUGKnd7+59n8mXG4MEWyFZkmQFaPEu8QTBG3qijs7GDMKPxwa5gqNLQ/Q214GNCsJRV93N4TYq3avWUurcfLLFwy+ExGVgCJA3BrVd88LgsFftv8Ak63GZIWyIt2gFYzceAS7GQAD+rQ2nLc0orY4U64oZCSRIiL/AB+cLzeKIr1S53dwfaGBXEW7aYUiSSijwhGIuAhQA2gMGOnmKrO6faWAvXxhhgkCuGCXLhFy4xAJ8Ur4SQCfCdDTdjcCddFQPagcxzhTdLJzC1o5zfw4Lz6tP3E7zWsFduNdRmzqAGQAssGSIJGh/wBIpjvx2CuExbW7foMquoJnKGkFZO8FT7CKu/g3weHxLvbvYa0xtoGDnOS3ig5lLFeY2A2qGNcKkDVPi69KpgzUcCWEDSxhZHtrGrexF24iZFdywXTQH1czv6zUKrbvVYVMdiFRQqrcYBVAAA00AGgrSP2MuD7MtYlbFu/du5WdrqcRLaOpIhNugzHmfVUZCSeSuOJZSp04H5oDR4bkrC1Ydg9ivi762UIBaTJBIAUEkmPYPbVj25j8Newtprdq3axOYi6ttWVcoBggeiAdDA1Fbf4LTYa05t2RbuIER3LZi5KySJHgEico8ulNTphz8sqjGY59HDOqhhBuLxY6TzHCNV5Vdt5WK9CR7jH3Uir7vF2nhrkrYwosuLhLPxWfMBmBEHQSYPsqiqpwgroUXl7Q5zSORj0JXKK7RSq1JmiaRNP4NbZaLrsiwdUQO08oBZR9dSoJgSvWe1D/APT/AP8AjWv9FeX9l9ovZLi2AeNbayR1FyBsN2B29dbm/wB+cA+E/JSMTw+GLchEzQoEEEvE6VR9mYrsuzcW4fyy4VIYB0tZZGoJCkTr51qqQ4ggjRecwOehTqNqU3GXEgRrwUbufZNrtSwl0ZWW4VYHcNkYAHzkirr4XbZ/KbLcjaIHrVzP8QrHY/tMvibl5SVLXWuqeYJcsvtGnurZYvvlhMdh1TGrct3E1DW1nWIJXeAeakRp5CkaQWFkrTiGVW4mlicpIyw4DUTvHeVg5r1fCW8/d4heVhzp1R2Zv4TXn3a2Kwot8LCo7eIM169GcxMKijRV115nSrLud33/ACRWtXVNyw5JgRmUkQ0A6EHmKikQxxB3CfH06mJpNfTaZa4Og2JhZpGIMjcHT18vrr1L4XXH5NZHM3THWAhn7RWPw3/h9q+Lou3nRWDrZ4MNIMqrOWgqDHriofejvO+NvZ2GVFBCJvAJ1J6sdJPkKAQxjhxU1KbsTiaVRoIaySSRFztf+y0nwRn+kXvoh/GKy/ew/wBOxP01z+I1ddy+8WGwWd3N17lxVUhba5VAJJhi8trHIbVUduYnD3sW1xHui3dZncm2uZCdSFAeHHtFDiOzAUUmuGOqVC05S0AGDt14rdfCAf6psfOsf5TU18D7jJiBzzWz7MrR9YaoHb/e/B4rCjDziLYUplbhox8AgSucciazHdrvC+Dvi4kMD4WQmAynXfkREirS8CqHbLBSwdWpgKlAgh0yJtuD6KL2xZKYi8p3W7cB/wAZr0nsm7Hd58+3BvAT0zOFH2Vle3sVgcXd44u3bDMBxENnPJ2lSGidPUd9Naa7x98FuWEwuGVkw6ACWjO+TbMBoonXzPSKRpDC4z3LTiGvxbKTMpBDgXSIiNe+doUHuef6ww30q/fWj+F0/wBJs/RH+M1mu7GOsWL6XrzXJttmVERWDeExLFxGp6HarPvv3jw+NKXLZuq6LlysihSC0zmDkgj1VAI7IjmrKrXH2gyoGnKGkExaTK1fdA/1Hd+bif8AVWJ7hH+scN85v8p6v+x++ODsYM4WcQwYXAzcNBrcmYGfSJ61ne7XaGHw2LF53ustok28tpZeVZTmBfwROwmaZxEsvos9Gm8NxUtPvZosbzIVz8K5/py/Qp/G9P8AwRn+k3voh/GKq++nb2Gxji7bN5biqEytbXKwDEjxB/DueRpfcrvFhsEWuObzO6hSq21yqAZ0Yv4uXIUSO2zTZS6m8+zOxynNAERvPV1Xd8D/AFhifpW+6tV3H+EBEtrhsVAVRkS5uuXktwcgNp6RPWsl3ox1i9fe9Za58Y2Zle2Fy+ETDBjm1HQb1ZYvtHBYmxYFx7li7ZQIzCyHVwAP1WHMTJ60rSWvJB+6urUmVsNTp1WGIFwDLSBrETyVj8IndK1YC4ixCo7BWQeiCwJDJ0UwdNunSrX4ID8ViPnp/CayfeXvSt2xZw1jPwbIHiuRndlBAJA2ABPv8qc7i97VwVxxcDG3cCyVElWWYMcxDGfZThzBVkaLPVw+IqezjSdJdtxIBtPOPpqs/iz8Y/z3/iNNVdd4WwRZ3wzX2Z2zBWVVtrJltT4jzgRz3NUc1mcIK7tGpnYDBHeIKVNFJmioVspjPRmpqaM1QoTuagNTQagNQoTmau5qbJrmahCdz10NTINKzUKQnc1dDU0GroaolOE+D+OtB/HT2+cUzxK4b/4/H39aAh0BPq3r+/TT2CCN6Wg29nLTRo2+XvyqPaJOwJnoCd9PKd+oGlSEVtyN9eWuqty21DbBfnUyoLuCI2/d6dTsdk22NNF/u/8AdqNz69qkXLBHMaDy5C55a+0N86ouItkfXzHkOpOynmw9VSkklJz/AI+vSjiVHZo309f4+zpSeL+Px+NamEueFK4lc4lRTdrnFqYSmqpfEo4lRRco4tEI7RSuJRxKii5SuJUQpD1Jz13PUXi0cSiFPaKVnrueovFrvFqITB6lZ6KjcSiiE2dORSSlJL0cSs8rpFoK4BXRS1cUMBU5kvZDZcpBpVcIozKDSSZruakkUkmplVlkJeag3aYuXoqZhezjwzduFVUGFDMAXbfbeANT7BzpwFS58GAkrh3ZQ0HKduZPqG59e1ERpGo3nefVy91WeDsXr7E2ymdAbhuC4qvA03JEQPRCxHuiOMHeac1p7gG7FWBE/t7++RQUrXRrCii55mrLs7GlWJBiATO+uoH1vOvSnV7DscHPxwLk/mvBI/5k5fbU5AbGFIbDAG60K9wScoEzJEESRECNKACLofVa4ZYkkxGnfrr4SouKxAOuUupOlxQVO5BZlmMxk6aEddaaPYt50NxUzKNWMwR1lW1HPXz3pdrF3bk2QxykwqqRGYHwwB129tVl4XLZIOdT5krqOs1BITNa4CARPnb4QuG2Zg8/2l+yfxrTt7sXNaa6moVyrbSJ1UkSR1G49tNWWQgtcIDKQQAhObXXN8n7CetTV7Ie8mIuW1VkUhiEMZYePRJzAQx67VLeSSqQfzW068VQYrDvbMOCD5gjlPP1ikBqt72KO0AKQkpqVJVRrlaY/wB9IqsxmEIU3EHgBCsJnKTJHnlIB91WNeHWWSrQdSGfZNm7XA9ROLHrrucmrIWXtJUs3ulc4tRTdApPFmiFBqqZxqBdqJxBRxqIUdopvErvGqCL34/maUtwa6j/ABQPr3qITiqpfGoqHn/EGiiEdqVfXkqOy0kXGETpvuf5aj2iuC9IEjcE7dPXv7Kx5SvQmqyIKUDSwaQrA7eW2v2UpaghOxwOicFLyUlKeVKhWEqPcWot54qwurpVdct5nAOxOvq5/jzp26rPXPuyFyxh5Ac6y2VRrvpudo1+0+ua/aF1yqq7kKIUAkiJzEx5nWrLD2kNl2a1Fq3FpWN1tL1z0mAiGbIp0GwyzTWNuYdniyly1bgDcOzQNSxgbnkDFWniue3+GNN+aX2XjrdtwbyJejXKIUfvOkT6hI86sb3bRYMiB7Vpjm4dopk16owM9NTyqusYIfJuKfJiUJ9WYZf+qrFOym4ZYiMhA1gEhjplGXxa9OtQCdlY5tPV+vWyTgezrV64FL8Kd3NsKIAkyoLDlyIrRdodm3rNiwMy3bU5sq5WTVtJBGnhjbUSazaLAMbnT2c/keqpmMvXEaCSMqopBDEGEBIIyidSfbTNIAKoq03ue2DYbEeFuGqiG4C5YDgtMxbLEAj9n0h7GNM4/s92Jf0wfFKySJ5srkMNQdxVlcus0lTIEk27hzwN5XO2qDpuPMa1KuYqy9gDggOravb3hpOgh+fmKiAdUxqObGUcuMef1Kx5sTOxPlv/ANOlTMI7WzdKsykokQcplrlvkPbvVpfXNuyv9MGtuP8AmMwU+0n1VbWu71k4NrmZrdzwgK+XKcpaAGSFbcGZjTXehrCdEVcQ1gGYbgdcu8LG43H8a6zXR4mPpIqqdOZQQp06QfOpFrsO5ww6w9u4LozKZgouaGB1U6bECZqPicCUIVlInWI0Pzckz65qT2T2g+HvW3ttBXLOx9NoIPKIOzGo3urcxDPciw02+23hssz2hgxbII9FgCPIkTH2xUFrs+QrZduWrV4NkHCccNGt6hGYLLsmb0WD/JJ1nTeKxrWyJ0OgE+lG/ujzMVewzquRiWFplogHrqO7ZAH21zPyHX8aU4LMkRrLhREGZHIp4j6lH10q2gJC6k8SMs68hORxA/eb1xvViyEwmCdPbHl7xSv1th0nMpPzRGvtiu5fATB9MCQnkdM4PtgeZ5Cpqn8/lJgjdL4VWGcRIujiX1/ZENzOlSllJw+DJeyPExcjKEuW2YydMq/IPk3rqwweFPFvoBdkBtFw6Yq5pvmYQqDqw66bUj8nA/JTcChGEzdwrC0Rm1J4XxmJXq2+kCpmDKZ8UAFKkHRcT+Q2vlR8S8O46Jv13FEBQKjpt1ss3nHX66KVmHT7f512kWmDxHxVzYxTAWiTlHxglstsadLqSx6ajSYGhmkW0lVJA8Vq6wkBZKsRAN4hWPL4vWdBrNIwpy8FtUniwxAsAwDte1zRtqNJy86cs+G2hPhzWL+p8GbxMAJvZkubRFsA6RuDUBgVrq7tynFsyZ0KzZDNuozD5TvlVfUw/e3pVu2dJBgxEzEZiAZMCNNxmGm9T8MpF5AfTzYXLJuZtUPom6jYmPolZdekU3h0WUIjRkknLMm88yZnluzWD1FK6mrKGMINzwUdVgAnmPVyOvLTzGnnT6mkyDbH7vMDXK3mNdOcnzNcJ+/7T+PurIRC9BTfnC5fbSnuxrFps73s4RdyhWToSqKCJzEqTPIKTULGPAmkXLkZcswsHWdxGY6ftT7Ipm2uq6/vDKFd5MK9lAzXRc4dx8qrayAhwqAAtsFVySNTmqPYw9sfJZuhLoB/0/zpFhGW6shhlVP19mWZ1B0h5q1tYSRoG3gjxaHqNB4dPrpzdZmgMvJSLTKNlX2sxH+aKtsJ3la2RkSygy5MuVCDO7EFzJmomNwbWWyOYIifF1EjXOOtSMD2PduAsoOVRmJJge83IpmhwMBU1TRezM/TnonsBfN29bUFbbAhV8Fs2wZJ6EjxE9fZS+8Ny7+U3M0HxGCEQqQDpB4R+2pvYHYAe6vEuIJIJhsxkakaSJJ6mn7vYaW2PjJUnUcDMp/xACfMe+rQ1xasDq9Jta2w4ceapLmLdirEW5UACECxl29HJyj3Vf4XGWbzOThlLFD4UZSJAnOAS3t0J23qdb7KwwtAKWDkzEga+vMANOtMWkFu4MouKdIl53MaQW6704YW6rLUxFOqCGggiY2+R0WaudngtEPb9dvQT+0qofqqd2h2NctYa0UfOGLuwQ5icwWJRs5IAE+iYz8qvLmDsXbitbtkEQbnhK7kDMPi9ROmhGpHUmqzvNcs3H+LZgsxAuWzEKo0V7gI2pSwNBKtZiXVXsbcDUyB1zWT40GNLQkaEE2jqPzlu5lHPdQfm1cJhbYupfZVsZbw4b22N3DXGSFQKDEL4WYkHYAGNqkdj9lrevAXXcIozMXtFSAsH87bg8tAxI6A13C40C+RYe1csWg7JYuOQ0hCFYZlJZ2fXODO8wBUNFrq2tUlxDQbC/DukjU81jO08CyXNYcFgQ6eJXLAsYKwSddoERWe7UtjRtNUUH0fSU76QZyxrDHStXc7PZPHaa3kLBWDXLWhy+i6ksGGu5iddAQQInb/AGfbOEDWjNxEVrqy2VRxcqm3nE5TxACARBHmTStsVdXIdTIN+t/l49yzqnM5ESxvqYPiYyNogXm94HtII5ZPoKT/AH58J1AnKNbV08IdPE2sQ2gmkEyxTWDdBy6kbf8ADcwd+b865aBlF6Xjppzy/wB244PludoOgrSCuK9pB036CbgcMmP7wCYYRAJjOPAOsDXSRpU5nLNiWGZ9JLAW8TpxFGZ75gqD/wARBJOkRVdk8JnLOf8AbzRGwj4sCfb08NTLlkMcSzAMV1lka4wPEUSHs/Fo3LM3hPLWiEpcR0OuuKk2cSM+GNsoHA8Rs37tm6GB+XevfF2n6FPCBU3CXZu4osxJytq2Ht9qOTrPx+gXzuD7qhC4xbBgm4wCgKCbWLA8WyYYaqNPzb6n2GpOEJF3F7roZDXU7OPPQ2QfEf8Ayx99MqNZk9TKzmby/wCpa7SeMOqf4RXaWOS0Zh/F8lb4E5TaYeA/GSwPBOgI1u3ZTy0GkwdSKkYIhUQyEzYe+JlrWfUiA1wOt4coULtEgiaiYG8AbUEAjibXchEgxJug2135bjfUipGEuFFU6rNm8pI41rN4iILrPF2iAFXSG5mlVwNuuvh9rvC2wHCwR4sI2TLcUGB6XDLSx55uPbGunSkDTh768KPS/wCO/ogrMfNTEfOprDEK06cNWwpZQqLb9E+nkNywDJ3uKzEzoCSKRfuiBEZSEJAAyxxn9L0lP7wtjaEpSVY1kknuSbdzwL6gNx+o+m+nqlT+zSmAn3/a31VDF3wgHkANzsFMAE7DXYED9mnrb/j2n8fyrI/Veiwo91MYw6fj+f4865i0AYQQZAJ0YQTMjWNq5jOXrFTh2STN3S7bThzkIks4JVYPiGxkhdKloslrkBxnkpt2xcdg7xqiLmYoB4LarlkzJgbDWryxwrVxGE3tFcwuRdfSUnhksJEcvqqB232rdvMhujJltpkUBlUKVAOUEjQkedJR04IgE3A5JOhXIdhGU65vPnUzBslDC5gzW2gfX6LQYntzO7NbVbSn5I0Yfvkq0c9CIqVgAHBhzLaGWJMAdeK3Osxh70RrB8jl+9a0eExSvkgZSFhjJYMdydzBq1jpMlYq9EU2wzqOPFarsjsOCs6CZkCeXzfvov4QAwQI6wsnXz/nTfZ+IKlR1PQc9P1POnl7UM8j64/mK2DLC847tc5Myk2tPP2//Knzb1B8LAEGH8Q9QlWy+ylpjFJ1WfVP2Sam4e2jmAvvH+2lMGqipULbkKoTJaa7dSLT7KCnh12EhAY39+9VGL7Fd7XFUyhJJhmeNFkDLcIY6QIA35akXPbpt22gkSJMZgviaJJ8aZtANNNt+VRv/GDay8QsRcWQF00JADgC44Gm0D2iq3AaFa6L3gB9PU8dwNh91jsVh4WAhUAjQoSQSRJYizGchdYIgaDnUK5ddbMFzDsvhZlM5VJ9F7jCR4fkfL9VX2NJy5XspcLtnLm28sDEEOuHB11I8U6welI7xYnDkW7dsPZNsZWysSsxDL4rluYOmbnlrMRzXabUJIBbY67j63PJZxLpJ8YGYgAMVcBhkjLcyBAUMDUsYjWRtXdr4EJZYrKhlZcpYMwa3q6MUhY1EEgyADO9XNi3bF0Lbv2l4g4ZL5QYYQ2YnihR5z7RUbtkBrBm5aZbVnIuW4HOUG4bZiFOfNmB09G4vQSkK4HcaHXUa8tFhiPdmHSPd+b99dt65RH95O0zMfJY8Lltp56RXS4+vcx9p/lTZubev1/UfCatBKx1GtPXV0nN8WRp6YMS4Ox+SPi45Tvy9HWpLPlN8GFJ0AOe0Z4gOVbdr4stp6DeEbjWoTXNCPPb/wCO3tHq2pf5SRxACQGEEK3DBAaYKGSy/s8utWBYnAdfRS1uAHDEgaQdUGGBhud9Tmcf+YdRUnCXBxcTGUCGj4kY0ASdrrej9J/KqhL3itxEj9UFzMzqr+EnyGnWnbeIOe7vJn+9GHPM+gujb+iNOlMqoGg9Tz2uoXEPn/jb+dFMz6vdXafKs3adWV7ZuRkgnwk7ODE+TaLPXWfXFKsXMo0EEq4JAuLmBJ0JU+McogLprUJb23lPQ79AfvoVvsM76z1jessFd4PZNlZW8T4pG/xcEZcwyiNGtww/dB2EmucYkieURO48ZJg6EanqTrvUTie3bfXb10tGqsytNPLspNs/Z93q8/8AvTqNUZKfFUuXSomyMQJWu3yQEg6AKdzu0E7c+WlcvDTSkWWzLHMaezepGiioJfHEfJaPD94HYIHy3PijZh1kqAxIgjxLEjmKfdrTsuUcMEAETxAOTEgyw686oML6EfqsDGkQ2h8hqF99XWIsZVUndwLgIYFcje4BpmgkqGNaOR62Um9gjbcqpFwAxnQypnbYiPbVjgmJbYkz5t9zVWdl3WW6htytwMMhGhnpMAe81e2rLC4RiVCtPizeF5OvoqHze1faKdl7hZsQ4t9117eJ8Fe9mkgrp8oaEZeYndVqfawxLZBOhIABJ5+TRr6qVZ4VtgbJkQPSlB9wPvFO9s9okQzSASIics7z4Tqa3AAC68s97nvho18/JN38OUnPI8o1jqdDp76jXO2cgkZVAjmg8REqJKrOgn1HlVfisaztAXOXaIKk66ndrWkgdaqsVj1ByzBWYOgGY+kx8anWNByAHOaR1SNFrpYQu/PdWGJ7QVgS1yXhYUPuCJzEC8BI1051WdqYoFvC73AFUeNiTMagDx6TPKo6cS465DnaFPhuZzoATMXtPaKTZVsVeOUrxGzOQcqrprMktlqguJXTZSbTuTYC/L7KxwbKwfiiWtAJYPDn4whgEk2NFzDNvAJ19Ks3cZ9iLgOxAV115+jaXnTXaVxQQgAISQTlSSxPiYzbOp2jooG80mxaS/m4jIjohaWNkcWNkJKD4zUAHnz1EmJmybKGEu2+XrzKaxDsB6LSYkk3tum/Pf3VTdp3/im9QXdj6R8/VU+5gngkpGsMWCAKxE6wfD11qk7cvgZba7CWJ6nYH1bx/vFK0S4BW1nhlJzvLXe26ry9Nl6STSSa1gLz7qhXS1czb/8Af6zqKTXDTwqC8pbPMTrH6xkfVqBXFbU7Qf2cw9hOo9dImuFvxNEJS/dczer6qKTRTKiSpqtTiPUVWp0GqiF0qdRSlanUNRkanlaqXBdKk9Slan0NRkFSEFZ3LrUSSnCJqMTlfyOh/HuqaF2pu/hppGu4rTWpOIluoVn3cwHHxK2ZjiSpJ2HQt0GYDWrG92etjMt25N62+VrayBBnXiMDMMDoo571RLic1pbYWGUkSP76DpM8028xB31L5xBYlmMltGJMy8SPPWB9fSnMALOzO90kwOH35+gKuMPiyCMoCfNHi2Pyml/cRU7CkOc15yJBOY+KSBADAtPtiqnBDxgEgAEZifREnmQZ0qZfGRynh+LkSBlzQfSMaz66GlFRgmBrx68FpOycSQek+RHuyqoirXtbEtw0ytEA5jngeHfNLnkeYNZbA4rKQWEiZMwJ9RMmfOtQmKtvYYzDjxJbJYgAwJJBHXY9BWphkQuFiaeSoHRuo2Hx/Bw9wm0j5oUmAjqGE6hLU6jXXkRO9Z7wZh6SA8/E4j/+cVztEjQt6WpMgaknqzEk6TtTGES3mAvEW0JE6W88HmoA09pAqpzpst1Gi1gLxqeHoPsp2LsgYgrYxEnRAfjk1IynU3NAAD5aU1jLPDdra4i00Lnd+JoUUfm1m5MFiJjcjoBVV2tihmZbRASSS0iW1kljk5AeiNARz3qrxiuqqzCBcGZfRPgUkD5O0z7RUEjgrRTeQAHbaGJMeAVjh763MqXbttAWJa6qXmuRGxyOcw8p501jltWkQDiXS0sSzvbQr8gRmYzlkkSD4hUfszsd77QoAUAszPw0UKNSc2lRmUBjLrBOoUM+nLeBtGxqCYUsphx18N+vhZTcR3ou8BLOW2LNom4FKEgHkSWJJ3686xGJxBdyx0kzAnQchr5VZd4cZaLlMOG4YiS58TEDmBoNZPPUb1TFq0UmnUrj46uwuyUxA1PM/b5ylE0g1ya5NXQuYXLtcJorhqVWSia5NcJopkhKKKK5QolKRqcVqZpaGoITMcpKNUq0aiW6k2v+wqh662HJUy2ak26i2+n8qftmsjgu/QdClKfx1p0H/emEU6DWems06v1DeqCF1WOEXSLiHcb7L+z5joacw2Ik66Ffczbhx+0DrHQedLHog/rbbbAx1rlzATpp4dSZG46EHXWBp1pgeKpewat/upILIwQhgScz6eU5fMR1nfarbCZrkEqy8RhJ0TaRlGaBJYiIiqy32zd4Yt4h7rWhoCCc2UGYHUAnTeJOkE1YYRjlazYZBbksXvEJeWN51ldCQyr1q0ALI57oggAq/wC0+yvyYZ2uWmzDwcPxKokDUagnpJHMmTs12Z2tZt3SbqPeBTWTuCNTpObQzvyHSssbfCWGZvS+SCAdN1cxoesGpWHxqi6oFtZgCXcnTKN4KgaD66nPe1viqvw0sIeS62o91WuP7UyX2W0OGJK5VgEgaDU6mRr7aj4K4Ui89tcqsRD3FSWiQcm5jfQchUtsXexllSWtWSkgR8ULqATlQAg3HERlG8jmKp7ea3dIEBtYBUGMwmSCsZoeZgRptEUE3lTTZLSyACNbk/G3neO9JtYwJnQPcIY/GKCihlBmJPigROgBn1U3jsRacl7XxJnw24doQD/iOdToOnOu3+yrtsKbtt7eYQeIGUR5BiJJEGPLzphTatGcQGYLJCA5S+mmsFo56L7RSy42V2Wk0GpM+V/TkmnOm7sznXQGRyEySSTPPYCqXtDtQKClsCToW3jqo5T5xTfaHbDPIQC2rfq+kZnQneOUTVOx0+37jV9OjeXLk432kQ3s6Xn9Pr5LpPs+7ypJrn2/aKJ/2/3rXC86XINcNE/jpSaZISuzRXKKEsorlFFSlRRRXKEJWX3erU04F2kH1Qf+9MqdeRPq2/Hqpy23IRPM6/j6qgpmEKUgMxu3TxQKkWRJIB15nX7ImotthsCANMxzET7/AP21JttmETltj9uMx9up9i1ncF16Dh11pxPgFJtEEbwo89SfdI91S7MDxGNdFAyk+2PvFR7VyRneQi+iuZQD7G1PsWp1u6VXjXAxJ/NKwt5Y6hXkkCOSR5iqC2V1mVg0T1393DzTtqwxORBmuneChCjnLAkDqdoqbawIdiqzwrWtxwmhYSZMOQSdh4hNMm61lMzhuPegzdtW9FJg5A8tJ8lUa6GpGLsi2LeHAAdyGd7th1YTtlDZrn+FEJ6HelyK0Ygnfrc/TaYTmFBh8QVIRPDZ8N0DMdgpkgZRJjPp50s2TbtLuGveIznErMD0lCxOshj7K7eFt8RbsAItu2QGY27yOxEZhBL3NdgAB1hamYTHK+Ke8zKq2xpFy8juRIBH5y8zbz4hA5rSlvXzV7ap1g8f/I8UnEdnLx1tGMqgBpIGsZmktbWTrzVtNBNQB2cpF65KhohdbQ9MnVVIBJgaZV0mfDztuzsflt3rpMNclVUXmVmzanwrNxgDGrOoMalq5dbJhFUkzcYNl4qDQeixtIMxmNC7COS0c1JJnKRuB6kqoupcSzaGbOCX0YqWA0AgBy0ROpVZPIwTVlhZ/LcvBJgNIy52PxeoZFcweua5AjxEDSpWPs+PD2crlgFBSLLGWI04VrmY2dizc8tP28OrY8qEJ3kG3ZukEKJItWyLSxHMlV5k0wF9NwqHH3DDv3XHjvZVeGxebDORaY8O4raLOQGQTmjh2wWgcyeQAqz/APHXzWWe2rKyhc+bhKCZV5ZbQRiJBPhfLpqTpTXZuGVrV5Qs5ZaRba44yz8oMLdvbVt9dKVcYNhlYRKNl8C3WMEyM1xvAgn0UQbmaASAoe1rnEEE3jukcRxP0Kq79x2N5HIDASjbM+oAAZ04r5lIhRlmZMAVBxeGXJbvQpJBR1JXXLpOVWzkFSCS0SSRsK0uJxITEWrynNnEOEuXkgkZSrYl9S3i8RXYDlTOEw4D3sPxLZS4AQwvcPDgrLSzOua4q8gNGIJ1qI59bKwOESW7A+jvKx57LH43sELea0NZ8Sa22PoyA2W5kUkROpiIqmv4IxnAJA0beIOkljoCYiB0ra4jBcXCkA64Ys0u9pbWVjoqJlD3HYganyFQO0LGYLiQItucjM/5PPEghuHh1jKqjQeYmrGuOqx1qDLtOvqNPPgVjmw8R0OoMGPPlJ6U0bWuo1G4jX1gRpA61cY7s9rTAOrKt0ZrJZQ11lnwwFPgmZ9oqE9pgcpUrcGhUA5mmCSTPStAcVx30GnTrl6jci11Dyf7e3qeWlJy/jl0061KZh0kblRmAXkJpHPedoblpypw5Z3UgN+uvvCjxRlpzl9s89eVcMezXpNNKoLAm8tEU5+PKifx0olRkTeWilwP1j7q7RKMg6I+qbt+iadtfmm/HOu0UO9U1HX+Upy1+YPzqVb/ADQ+eaKKqPqtrNv0eqct+iPUftpzDbr61/iFdopHaFa6X5m930V32L+kU+lNXvcv9LP/AM//AC6KKT94LS79k7x+RT/we/ncV9Df/jp3uf8A2PH/AEH+s0UUm4/mV/7r/wDi+YUXsn9HYz6Wx9rUix/YR9O/+WtFFVnQd3qt1PU/r/6hRsL+bt/Ob7TT/Z3ot9G/8IooqsarU78pVlg/7Nd9Vr+M1Mxn6KT/AO5ufwiiirhp4eq5z/2g/wBwf0p7vf8A2Ts76Fv/AE6ld7f0nh/m4X+NqKKsdv8Ay/JY6OjO6t/UqjHfptvpH/hNYS36T/N/lRRVR37ytrdKf6GfIquxn5wfOT7RTdj+1P8AvfZXKK1D8h7lxH/6hv6x6prC+hc/HOuN+ZHrrtFNv4rMP2Y/Qf6k3e+R6hSG9OiinGiz1NfEfJNiiiinWZJoooqVWv/Z">
            <a:extLst>
              <a:ext uri="{FF2B5EF4-FFF2-40B4-BE49-F238E27FC236}">
                <a16:creationId xmlns:a16="http://schemas.microsoft.com/office/drawing/2014/main" id="{1253651D-4339-9764-7AAA-8D55F5E47584}"/>
              </a:ext>
            </a:extLst>
          </p:cNvPr>
          <p:cNvSpPr>
            <a:spLocks noChangeAspect="1" noChangeArrowheads="1"/>
          </p:cNvSpPr>
          <p:nvPr/>
        </p:nvSpPr>
        <p:spPr bwMode="auto">
          <a:xfrm>
            <a:off x="1524001" y="-1039813"/>
            <a:ext cx="2143125" cy="21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fontAlgn="base">
              <a:spcBef>
                <a:spcPct val="0"/>
              </a:spcBef>
              <a:spcAft>
                <a:spcPct val="0"/>
              </a:spcAft>
              <a:buClrTx/>
              <a:buNone/>
            </a:pPr>
            <a:endParaRPr lang="en-US" altLang="en-US" sz="4000">
              <a:solidFill>
                <a:srgbClr val="F8F8F8"/>
              </a:solidFill>
              <a:latin typeface="Times New Roman" panose="02020603050405020304" pitchFamily="18" charset="0"/>
            </a:endParaRPr>
          </a:p>
        </p:txBody>
      </p:sp>
      <p:pic>
        <p:nvPicPr>
          <p:cNvPr id="101385" name="Picture 12" descr="http://www.coml.org/comlfiles/images/18536_logo.jpg">
            <a:extLst>
              <a:ext uri="{FF2B5EF4-FFF2-40B4-BE49-F238E27FC236}">
                <a16:creationId xmlns:a16="http://schemas.microsoft.com/office/drawing/2014/main" id="{9456C9DF-0839-77DE-DF6D-AA3148E70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503" y="187371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9">
            <a:extLst>
              <a:ext uri="{FF2B5EF4-FFF2-40B4-BE49-F238E27FC236}">
                <a16:creationId xmlns:a16="http://schemas.microsoft.com/office/drawing/2014/main" id="{19FF8CC1-18A2-CD9F-A00F-3C192758FDFF}"/>
              </a:ext>
            </a:extLst>
          </p:cNvPr>
          <p:cNvSpPr>
            <a:spLocks noGrp="1" noChangeArrowheads="1"/>
          </p:cNvSpPr>
          <p:nvPr>
            <p:ph type="title"/>
          </p:nvPr>
        </p:nvSpPr>
        <p:spPr/>
        <p:txBody>
          <a:bodyPr/>
          <a:lstStyle/>
          <a:p>
            <a:r>
              <a:rPr lang="en-US" altLang="en-US" sz="2800">
                <a:latin typeface="Arial" panose="020B0604020202020204" pitchFamily="34" charset="0"/>
                <a:cs typeface="Arial" panose="020B0604020202020204" pitchFamily="34" charset="0"/>
              </a:rPr>
              <a:t>“Meta-analysis refers to the analysis of analyses"   </a:t>
            </a:r>
            <a:r>
              <a:rPr lang="en-US" altLang="en-US" sz="1800">
                <a:latin typeface="Arial" panose="020B0604020202020204" pitchFamily="34" charset="0"/>
                <a:cs typeface="Arial" panose="020B0604020202020204" pitchFamily="34" charset="0"/>
              </a:rPr>
              <a:t>coined by Gene V. Glass</a:t>
            </a:r>
          </a:p>
        </p:txBody>
      </p:sp>
      <p:sp>
        <p:nvSpPr>
          <p:cNvPr id="28675" name="Content Placeholder 10">
            <a:extLst>
              <a:ext uri="{FF2B5EF4-FFF2-40B4-BE49-F238E27FC236}">
                <a16:creationId xmlns:a16="http://schemas.microsoft.com/office/drawing/2014/main" id="{C0990D9B-1981-0E25-5806-8A36EA5CC891}"/>
              </a:ext>
            </a:extLst>
          </p:cNvPr>
          <p:cNvSpPr>
            <a:spLocks noGrp="1"/>
          </p:cNvSpPr>
          <p:nvPr>
            <p:ph idx="1"/>
          </p:nvPr>
        </p:nvSpPr>
        <p:spPr>
          <a:xfrm>
            <a:off x="1944303" y="1752600"/>
            <a:ext cx="8037897" cy="4572000"/>
          </a:xfrm>
        </p:spPr>
        <p:txBody>
          <a:bodyPr/>
          <a:lstStyle/>
          <a:p>
            <a:pPr marL="0" indent="0">
              <a:buNone/>
              <a:defRPr/>
            </a:pPr>
            <a:endParaRPr lang="en-US" sz="2800" dirty="0"/>
          </a:p>
          <a:p>
            <a:pPr marL="0" indent="0">
              <a:buNone/>
              <a:defRPr/>
            </a:pPr>
            <a:r>
              <a:rPr lang="en-US" sz="2800" dirty="0">
                <a:latin typeface="Arial" panose="020B0604020202020204" pitchFamily="34" charset="0"/>
                <a:cs typeface="Arial" panose="020B0604020202020204" pitchFamily="34" charset="0"/>
              </a:rPr>
              <a:t>The study, “Corporate Social and Financial Performance:  A Meta-Analysis” </a:t>
            </a:r>
            <a:r>
              <a:rPr lang="en-US" sz="28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compiled by researchers Marc Orlitzky, Frank L. Schmidt and Sara L. Rynes</a:t>
            </a:r>
            <a:endParaRPr lang="en-US" dirty="0">
              <a:latin typeface="Arial" panose="020B0604020202020204" pitchFamily="34" charset="0"/>
              <a:cs typeface="Arial" panose="020B0604020202020204" pitchFamily="34" charset="0"/>
            </a:endParaRPr>
          </a:p>
          <a:p>
            <a:pPr marL="0" indent="0">
              <a:buNone/>
              <a:defRPr/>
            </a:pPr>
            <a:endParaRPr lang="en-US" sz="2800" dirty="0"/>
          </a:p>
          <a:p>
            <a:pPr marL="0" indent="0">
              <a:buNone/>
              <a:defRPr/>
            </a:pPr>
            <a:r>
              <a:rPr lang="en-US" sz="2800" dirty="0">
                <a:latin typeface="Arial" panose="020B0604020202020204" pitchFamily="34" charset="0"/>
                <a:cs typeface="Arial" panose="020B0604020202020204" pitchFamily="34" charset="0"/>
              </a:rPr>
              <a:t>The meta-analytic findings suggest that corporate virtue in the form of social responsibility and, to a lesser extent, environmental responsibility, is likely to pay off… </a:t>
            </a:r>
          </a:p>
          <a:p>
            <a:pP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5ABEB4F9-6A7D-FE54-4572-94EF3C39922D}"/>
              </a:ext>
            </a:extLst>
          </p:cNvPr>
          <p:cNvSpPr>
            <a:spLocks noGrp="1" noChangeArrowheads="1"/>
          </p:cNvSpPr>
          <p:nvPr>
            <p:ph type="title"/>
          </p:nvPr>
        </p:nvSpPr>
        <p:spPr>
          <a:xfrm>
            <a:off x="1981200" y="457201"/>
            <a:ext cx="8229600" cy="2163763"/>
          </a:xfrm>
        </p:spPr>
        <p:txBody>
          <a:bodyPr/>
          <a:lstStyle/>
          <a:p>
            <a:br>
              <a:rPr lang="en-US" altLang="en-US" b="1" dirty="0">
                <a:hlinkClick r:id="rId2"/>
              </a:rPr>
            </a:br>
            <a:r>
              <a:rPr lang="en-US" altLang="en-US" b="1" dirty="0">
                <a:latin typeface="Arial" panose="020B0604020202020204" pitchFamily="34" charset="0"/>
                <a:cs typeface="Arial" panose="020B0604020202020204" pitchFamily="34" charset="0"/>
              </a:rPr>
              <a:t>Business Ethics</a:t>
            </a:r>
            <a:br>
              <a:rPr lang="en-US" altLang="en-US"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The Magazine of Corporate Responsibility</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p:txBody>
      </p:sp>
      <p:sp>
        <p:nvSpPr>
          <p:cNvPr id="56323" name="Content Placeholder 2">
            <a:extLst>
              <a:ext uri="{FF2B5EF4-FFF2-40B4-BE49-F238E27FC236}">
                <a16:creationId xmlns:a16="http://schemas.microsoft.com/office/drawing/2014/main" id="{51D62702-0295-FBB6-8516-9C14D105C355}"/>
              </a:ext>
            </a:extLst>
          </p:cNvPr>
          <p:cNvSpPr>
            <a:spLocks noGrp="1"/>
          </p:cNvSpPr>
          <p:nvPr>
            <p:ph idx="1"/>
          </p:nvPr>
        </p:nvSpPr>
        <p:spPr>
          <a:xfrm>
            <a:off x="2057400" y="2667000"/>
            <a:ext cx="8229600" cy="3048000"/>
          </a:xfrm>
        </p:spPr>
        <p:txBody>
          <a:bodyPr/>
          <a:lstStyle/>
          <a:p>
            <a:pPr marL="0" indent="0">
              <a:buClr>
                <a:srgbClr val="FF0000"/>
              </a:buClr>
              <a:buNone/>
              <a:defRPr/>
            </a:pPr>
            <a:r>
              <a:rPr lang="en-US" altLang="en-US" u="sng" dirty="0">
                <a:latin typeface="Arial" panose="020B0604020202020204" pitchFamily="34" charset="0"/>
                <a:cs typeface="Arial" panose="020B0604020202020204" pitchFamily="34" charset="0"/>
              </a:rPr>
              <a:t>Popular Stories</a:t>
            </a:r>
          </a:p>
          <a:p>
            <a:pPr>
              <a:buClr>
                <a:srgbClr val="FF0000"/>
              </a:buClr>
              <a:defRPr/>
            </a:pPr>
            <a:r>
              <a:rPr lang="en-US" altLang="en-US" sz="2400" dirty="0">
                <a:latin typeface="Arial" panose="020B0604020202020204" pitchFamily="34" charset="0"/>
                <a:cs typeface="Arial" panose="020B0604020202020204" pitchFamily="34" charset="0"/>
              </a:rPr>
              <a:t>Nike:  Corporate Responsibility at a “Tipping Point”</a:t>
            </a:r>
          </a:p>
          <a:p>
            <a:pPr>
              <a:buClr>
                <a:srgbClr val="FF0000"/>
              </a:buClr>
              <a:defRPr/>
            </a:pPr>
            <a:r>
              <a:rPr lang="en-US" altLang="en-US" sz="2400" dirty="0">
                <a:latin typeface="Arial" panose="020B0604020202020204" pitchFamily="34" charset="0"/>
                <a:cs typeface="Arial" panose="020B0604020202020204" pitchFamily="34" charset="0"/>
              </a:rPr>
              <a:t>Does Corporate Social Responsibility Increase Profits?</a:t>
            </a:r>
          </a:p>
          <a:p>
            <a:pPr>
              <a:buClr>
                <a:srgbClr val="FF0000"/>
              </a:buClr>
              <a:defRPr/>
            </a:pPr>
            <a:r>
              <a:rPr lang="en-US" altLang="en-US" sz="2400" dirty="0">
                <a:latin typeface="Arial" panose="020B0604020202020204" pitchFamily="34" charset="0"/>
                <a:cs typeface="Arial" panose="020B0604020202020204" pitchFamily="34" charset="0"/>
              </a:rPr>
              <a:t>The Ethics of Social Media—Part II:  Playing by New Rules</a:t>
            </a:r>
          </a:p>
          <a:p>
            <a:pPr>
              <a:buClr>
                <a:srgbClr val="FF0000"/>
              </a:buClr>
              <a:defRPr/>
            </a:pPr>
            <a:r>
              <a:rPr lang="en-US" altLang="en-US" sz="2400" dirty="0">
                <a:latin typeface="Arial" panose="020B0604020202020204" pitchFamily="34" charset="0"/>
                <a:cs typeface="Arial" panose="020B0604020202020204" pitchFamily="34" charset="0"/>
              </a:rPr>
              <a:t>Marketing to Children:  Accepting Responsibility</a:t>
            </a:r>
          </a:p>
          <a:p>
            <a:pPr>
              <a:buClr>
                <a:srgbClr val="FF0000"/>
              </a:buClr>
              <a:defRPr/>
            </a:pPr>
            <a:r>
              <a:rPr lang="en-US" altLang="en-US" sz="2400" dirty="0">
                <a:latin typeface="Arial" panose="020B0604020202020204" pitchFamily="34" charset="0"/>
                <a:cs typeface="Arial" panose="020B0604020202020204" pitchFamily="34" charset="0"/>
              </a:rPr>
              <a:t>American Apparel and the Ethics of a Sexually Charged Workplace</a:t>
            </a:r>
          </a:p>
          <a:p>
            <a:pPr>
              <a:buFontTx/>
              <a:buNone/>
              <a:defRPr/>
            </a:pPr>
            <a:endParaRPr lang="en-US" altLang="en-US" sz="2000" dirty="0"/>
          </a:p>
          <a:p>
            <a:pPr>
              <a:defRPr/>
            </a:pP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66D52837-CD71-CDE7-A53E-BA5DD211AFCA}"/>
              </a:ext>
            </a:extLst>
          </p:cNvPr>
          <p:cNvSpPr txBox="1">
            <a:spLocks noChangeArrowheads="1"/>
          </p:cNvSpPr>
          <p:nvPr/>
        </p:nvSpPr>
        <p:spPr bwMode="auto">
          <a:xfrm>
            <a:off x="2667001" y="990601"/>
            <a:ext cx="323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fontAlgn="base">
              <a:spcBef>
                <a:spcPct val="50000"/>
              </a:spcBef>
              <a:spcAft>
                <a:spcPct val="0"/>
              </a:spcAft>
              <a:buClrTx/>
              <a:buNone/>
            </a:pPr>
            <a:r>
              <a:rPr lang="en-US" altLang="en-US" sz="3600" b="1">
                <a:solidFill>
                  <a:srgbClr val="000000"/>
                </a:solidFill>
                <a:latin typeface="Arial" panose="020B0604020202020204" pitchFamily="34" charset="0"/>
              </a:rPr>
              <a:t>Ethical Habits</a:t>
            </a:r>
          </a:p>
        </p:txBody>
      </p:sp>
      <p:sp>
        <p:nvSpPr>
          <p:cNvPr id="104451" name="Text Box 3">
            <a:extLst>
              <a:ext uri="{FF2B5EF4-FFF2-40B4-BE49-F238E27FC236}">
                <a16:creationId xmlns:a16="http://schemas.microsoft.com/office/drawing/2014/main" id="{5781BBC6-C55D-EFBD-0BA2-6BF217AB6AFA}"/>
              </a:ext>
            </a:extLst>
          </p:cNvPr>
          <p:cNvSpPr txBox="1">
            <a:spLocks noChangeArrowheads="1"/>
          </p:cNvSpPr>
          <p:nvPr/>
        </p:nvSpPr>
        <p:spPr bwMode="auto">
          <a:xfrm>
            <a:off x="2819400" y="2362201"/>
            <a:ext cx="7239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fontAlgn="base">
              <a:spcBef>
                <a:spcPct val="0"/>
              </a:spcBef>
              <a:spcAft>
                <a:spcPct val="0"/>
              </a:spcAft>
              <a:buClrTx/>
              <a:buNone/>
            </a:pPr>
            <a:r>
              <a:rPr lang="en-US" altLang="en-US" sz="2800" b="1">
                <a:solidFill>
                  <a:srgbClr val="000000"/>
                </a:solidFill>
                <a:latin typeface="Arial" panose="020B0604020202020204" pitchFamily="34" charset="0"/>
                <a:cs typeface="Arial" panose="020B0604020202020204" pitchFamily="34" charset="0"/>
              </a:rPr>
              <a:t>“A long habit of not thinking a thing</a:t>
            </a:r>
          </a:p>
          <a:p>
            <a:pPr fontAlgn="base">
              <a:spcBef>
                <a:spcPct val="0"/>
              </a:spcBef>
              <a:spcAft>
                <a:spcPct val="0"/>
              </a:spcAft>
              <a:buClrTx/>
              <a:buNone/>
            </a:pPr>
            <a:r>
              <a:rPr lang="en-US" altLang="en-US" sz="2800" b="1">
                <a:solidFill>
                  <a:srgbClr val="000000"/>
                </a:solidFill>
                <a:latin typeface="Arial" panose="020B0604020202020204" pitchFamily="34" charset="0"/>
                <a:cs typeface="Arial" panose="020B0604020202020204" pitchFamily="34" charset="0"/>
              </a:rPr>
              <a:t>wrong gives it the superficial appearance of being right.”</a:t>
            </a:r>
            <a:endParaRPr lang="en-US" altLang="en-US" sz="2800" b="1" i="1">
              <a:solidFill>
                <a:srgbClr val="000000"/>
              </a:solidFill>
              <a:latin typeface="Arial" panose="020B0604020202020204" pitchFamily="34" charset="0"/>
              <a:cs typeface="Arial" panose="020B0604020202020204" pitchFamily="34" charset="0"/>
            </a:endParaRPr>
          </a:p>
          <a:p>
            <a:pPr fontAlgn="base">
              <a:spcBef>
                <a:spcPct val="0"/>
              </a:spcBef>
              <a:spcAft>
                <a:spcPct val="0"/>
              </a:spcAft>
              <a:buClrTx/>
              <a:buNone/>
            </a:pPr>
            <a:endParaRPr lang="en-US" altLang="en-US" sz="2800" b="1" i="1">
              <a:solidFill>
                <a:srgbClr val="000000"/>
              </a:solidFill>
              <a:latin typeface="Arial" panose="020B0604020202020204" pitchFamily="34" charset="0"/>
              <a:cs typeface="Arial" panose="020B0604020202020204" pitchFamily="34" charset="0"/>
            </a:endParaRPr>
          </a:p>
          <a:p>
            <a:pPr fontAlgn="base">
              <a:spcBef>
                <a:spcPct val="0"/>
              </a:spcBef>
              <a:spcAft>
                <a:spcPct val="0"/>
              </a:spcAft>
              <a:buClrTx/>
              <a:buNone/>
            </a:pPr>
            <a:r>
              <a:rPr lang="en-US" altLang="en-US" sz="2800" b="1" i="1">
                <a:solidFill>
                  <a:srgbClr val="000000"/>
                </a:solidFill>
                <a:latin typeface="Arial" panose="020B0604020202020204" pitchFamily="34" charset="0"/>
                <a:cs typeface="Arial" panose="020B0604020202020204" pitchFamily="34" charset="0"/>
              </a:rPr>
              <a:t>				</a:t>
            </a:r>
            <a:r>
              <a:rPr lang="en-US" altLang="en-US" sz="2800" i="1">
                <a:solidFill>
                  <a:srgbClr val="000000"/>
                </a:solidFill>
                <a:latin typeface="Arial" panose="020B0604020202020204" pitchFamily="34" charset="0"/>
                <a:cs typeface="Arial" panose="020B0604020202020204" pitchFamily="34" charset="0"/>
              </a:rPr>
              <a:t>–Thomas Paine</a:t>
            </a:r>
            <a:endParaRPr lang="en-US" altLang="en-US" sz="1800" i="1">
              <a:solidFill>
                <a:srgbClr val="000000"/>
              </a:solidFill>
              <a:latin typeface="Arial" panose="020B0604020202020204" pitchFamily="34" charset="0"/>
              <a:cs typeface="Arial" panose="020B060402020202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4">
            <a:extLst>
              <a:ext uri="{FF2B5EF4-FFF2-40B4-BE49-F238E27FC236}">
                <a16:creationId xmlns:a16="http://schemas.microsoft.com/office/drawing/2014/main" id="{8882341F-27FC-1FC8-B643-72E8BC4CF63C}"/>
              </a:ext>
            </a:extLst>
          </p:cNvPr>
          <p:cNvSpPr>
            <a:spLocks noGrp="1" noChangeArrowheads="1"/>
          </p:cNvSpPr>
          <p:nvPr>
            <p:ph type="ctrTitle"/>
          </p:nvPr>
        </p:nvSpPr>
        <p:spPr>
          <a:xfrm>
            <a:off x="2209800" y="533401"/>
            <a:ext cx="7772400" cy="1470025"/>
          </a:xfrm>
        </p:spPr>
        <p:txBody>
          <a:bodyPr/>
          <a:lstStyle/>
          <a:p>
            <a:r>
              <a:rPr lang="en-US" altLang="en-US" b="1">
                <a:solidFill>
                  <a:schemeClr val="bg1"/>
                </a:solidFill>
                <a:latin typeface="Arial" panose="020B0604020202020204" pitchFamily="34" charset="0"/>
                <a:cs typeface="Arial" panose="020B0604020202020204" pitchFamily="34" charset="0"/>
              </a:rPr>
              <a:t>March 1993 AIHA Journal</a:t>
            </a:r>
          </a:p>
        </p:txBody>
      </p:sp>
      <p:sp>
        <p:nvSpPr>
          <p:cNvPr id="105475" name="Rectangle 5">
            <a:extLst>
              <a:ext uri="{FF2B5EF4-FFF2-40B4-BE49-F238E27FC236}">
                <a16:creationId xmlns:a16="http://schemas.microsoft.com/office/drawing/2014/main" id="{AB338795-69FE-B5E2-DF64-06E7F3DB7808}"/>
              </a:ext>
            </a:extLst>
          </p:cNvPr>
          <p:cNvSpPr>
            <a:spLocks noGrp="1" noChangeArrowheads="1"/>
          </p:cNvSpPr>
          <p:nvPr>
            <p:ph type="subTitle" idx="1"/>
          </p:nvPr>
        </p:nvSpPr>
        <p:spPr>
          <a:xfrm>
            <a:off x="2133600" y="2057400"/>
            <a:ext cx="8001000" cy="2971800"/>
          </a:xfrm>
        </p:spPr>
        <p:txBody>
          <a:bodyPr/>
          <a:lstStyle/>
          <a:p>
            <a:pPr algn="l"/>
            <a:r>
              <a:rPr lang="en-US" altLang="en-US">
                <a:solidFill>
                  <a:schemeClr val="bg1"/>
                </a:solidFill>
                <a:latin typeface="Arial" panose="020B0604020202020204" pitchFamily="34" charset="0"/>
                <a:cs typeface="Arial" panose="020B0604020202020204" pitchFamily="34" charset="0"/>
              </a:rPr>
              <a:t>“Ethical Issues for Industrial Hygienists:  Survey Results and Suggestions”</a:t>
            </a:r>
          </a:p>
          <a:p>
            <a:pPr algn="l"/>
            <a:endParaRPr lang="en-US" altLang="en-US">
              <a:solidFill>
                <a:schemeClr val="bg1"/>
              </a:solidFill>
              <a:latin typeface="Arial" panose="020B0604020202020204" pitchFamily="34" charset="0"/>
              <a:cs typeface="Arial" panose="020B0604020202020204" pitchFamily="34" charset="0"/>
            </a:endParaRPr>
          </a:p>
          <a:p>
            <a:pPr algn="l"/>
            <a:r>
              <a:rPr lang="en-US" altLang="en-US">
                <a:solidFill>
                  <a:schemeClr val="bg1"/>
                </a:solidFill>
                <a:latin typeface="Arial" panose="020B0604020202020204" pitchFamily="34" charset="0"/>
                <a:cs typeface="Arial" panose="020B0604020202020204" pitchFamily="34" charset="0"/>
              </a:rPr>
              <a:t>Laura A. Goldberg &amp; Michael R. Greenberg</a:t>
            </a:r>
          </a:p>
          <a:p>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744BD47E-C619-4E30-EA9B-025F0203232B}"/>
              </a:ext>
            </a:extLst>
          </p:cNvPr>
          <p:cNvSpPr>
            <a:spLocks noGrp="1" noChangeArrowheads="1"/>
          </p:cNvSpPr>
          <p:nvPr>
            <p:ph type="title"/>
          </p:nvPr>
        </p:nvSpPr>
        <p:spPr>
          <a:xfrm>
            <a:off x="972150" y="96837"/>
            <a:ext cx="10222029" cy="1128713"/>
          </a:xfrm>
        </p:spPr>
        <p:txBody>
          <a:bodyPr/>
          <a:lstStyle/>
          <a:p>
            <a:r>
              <a:rPr lang="en-US" altLang="en-US" b="1" dirty="0">
                <a:latin typeface="Arial" panose="020B0604020202020204" pitchFamily="34" charset="0"/>
                <a:cs typeface="Arial" panose="020B0604020202020204" pitchFamily="34" charset="0"/>
              </a:rPr>
              <a:t>Type of Ethical Misconduct Observed – 1994*</a:t>
            </a:r>
          </a:p>
        </p:txBody>
      </p:sp>
      <p:sp>
        <p:nvSpPr>
          <p:cNvPr id="106499" name="Rectangle 1027">
            <a:extLst>
              <a:ext uri="{FF2B5EF4-FFF2-40B4-BE49-F238E27FC236}">
                <a16:creationId xmlns:a16="http://schemas.microsoft.com/office/drawing/2014/main" id="{75D0A24D-F0B3-00FE-BD65-232035E2C9EE}"/>
              </a:ext>
            </a:extLst>
          </p:cNvPr>
          <p:cNvSpPr>
            <a:spLocks noGrp="1" noChangeArrowheads="1"/>
          </p:cNvSpPr>
          <p:nvPr>
            <p:ph type="body" idx="1"/>
          </p:nvPr>
        </p:nvSpPr>
        <p:spPr>
          <a:xfrm>
            <a:off x="984985" y="1310056"/>
            <a:ext cx="10222029" cy="5181600"/>
          </a:xfrm>
        </p:spPr>
        <p:txBody>
          <a:bodyPr/>
          <a:lstStyle/>
          <a:p>
            <a:pPr>
              <a:lnSpc>
                <a:spcPct val="90000"/>
              </a:lnSpc>
              <a:spcBef>
                <a:spcPct val="0"/>
              </a:spcBef>
              <a:buClr>
                <a:srgbClr val="FF0000"/>
              </a:buClr>
            </a:pPr>
            <a:r>
              <a:rPr lang="en-US" altLang="en-US" sz="2400" dirty="0">
                <a:latin typeface="Arial" panose="020B0604020202020204" pitchFamily="34" charset="0"/>
                <a:cs typeface="Arial" panose="020B0604020202020204" pitchFamily="34" charset="0"/>
              </a:rPr>
              <a:t>Deliberate overstatement of positive and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understatement of negative results					36%</a:t>
            </a:r>
          </a:p>
          <a:p>
            <a:pPr>
              <a:lnSpc>
                <a:spcPct val="90000"/>
              </a:lnSpc>
              <a:buClr>
                <a:srgbClr val="FF0000"/>
              </a:buClr>
            </a:pPr>
            <a:r>
              <a:rPr lang="en-US" altLang="en-US" sz="2400" dirty="0">
                <a:latin typeface="Arial" panose="020B0604020202020204" pitchFamily="34" charset="0"/>
                <a:cs typeface="Arial" panose="020B0604020202020204" pitchFamily="34" charset="0"/>
              </a:rPr>
              <a:t>Refraining from reporting an incident					30%</a:t>
            </a:r>
          </a:p>
          <a:p>
            <a:pPr>
              <a:lnSpc>
                <a:spcPct val="90000"/>
              </a:lnSpc>
              <a:buClr>
                <a:srgbClr val="FF0000"/>
              </a:buClr>
            </a:pPr>
            <a:r>
              <a:rPr lang="en-US" altLang="en-US" sz="2400" dirty="0">
                <a:latin typeface="Arial" panose="020B0604020202020204" pitchFamily="34" charset="0"/>
                <a:cs typeface="Arial" panose="020B0604020202020204" pitchFamily="34" charset="0"/>
              </a:rPr>
              <a:t>Failure to share credit on a publication				26%</a:t>
            </a:r>
          </a:p>
          <a:p>
            <a:pPr>
              <a:lnSpc>
                <a:spcPct val="90000"/>
              </a:lnSpc>
              <a:buClr>
                <a:srgbClr val="FF0000"/>
              </a:buClr>
            </a:pPr>
            <a:r>
              <a:rPr lang="en-US" altLang="en-US" sz="2400" dirty="0">
                <a:latin typeface="Arial" panose="020B0604020202020204" pitchFamily="34" charset="0"/>
                <a:cs typeface="Arial" panose="020B0604020202020204" pitchFamily="34" charset="0"/>
              </a:rPr>
              <a:t>Deliberate failure to acknowledge data limitations			26%</a:t>
            </a:r>
          </a:p>
          <a:p>
            <a:pPr>
              <a:lnSpc>
                <a:spcPct val="90000"/>
              </a:lnSpc>
              <a:buClr>
                <a:srgbClr val="FF0000"/>
              </a:buClr>
            </a:pPr>
            <a:r>
              <a:rPr lang="en-US" altLang="en-US" sz="2400" dirty="0">
                <a:latin typeface="Arial" panose="020B0604020202020204" pitchFamily="34" charset="0"/>
                <a:cs typeface="Arial" panose="020B0604020202020204" pitchFamily="34" charset="0"/>
              </a:rPr>
              <a:t>Holding back findings to avoid negative results			26%</a:t>
            </a:r>
          </a:p>
          <a:p>
            <a:pPr>
              <a:lnSpc>
                <a:spcPct val="90000"/>
              </a:lnSpc>
              <a:buClr>
                <a:srgbClr val="FF0000"/>
              </a:buClr>
            </a:pPr>
            <a:r>
              <a:rPr lang="en-US" altLang="en-US" sz="2400" dirty="0">
                <a:latin typeface="Arial" panose="020B0604020202020204" pitchFamily="34" charset="0"/>
                <a:cs typeface="Arial" panose="020B0604020202020204" pitchFamily="34" charset="0"/>
              </a:rPr>
              <a:t>Plagiarism									23%</a:t>
            </a:r>
          </a:p>
          <a:p>
            <a:pPr>
              <a:lnSpc>
                <a:spcPct val="90000"/>
              </a:lnSpc>
              <a:buClr>
                <a:srgbClr val="FF0000"/>
              </a:buClr>
            </a:pPr>
            <a:r>
              <a:rPr lang="en-US" altLang="en-US" sz="2400" dirty="0">
                <a:latin typeface="Arial" panose="020B0604020202020204" pitchFamily="34" charset="0"/>
                <a:cs typeface="Arial" panose="020B0604020202020204" pitchFamily="34" charset="0"/>
              </a:rPr>
              <a:t>Borrowing from another’s proposal					21%</a:t>
            </a:r>
          </a:p>
          <a:p>
            <a:pPr>
              <a:lnSpc>
                <a:spcPct val="90000"/>
              </a:lnSpc>
              <a:buClr>
                <a:srgbClr val="FF0000"/>
              </a:buClr>
            </a:pPr>
            <a:r>
              <a:rPr lang="en-US" altLang="en-US" sz="2400" dirty="0">
                <a:latin typeface="Arial" panose="020B0604020202020204" pitchFamily="34" charset="0"/>
                <a:cs typeface="Arial" panose="020B0604020202020204" pitchFamily="34" charset="0"/>
              </a:rPr>
              <a:t>Deliberate failure to control data quality				21%</a:t>
            </a:r>
          </a:p>
          <a:p>
            <a:pPr>
              <a:lnSpc>
                <a:spcPct val="90000"/>
              </a:lnSpc>
              <a:buClr>
                <a:srgbClr val="FF0000"/>
              </a:buClr>
            </a:pPr>
            <a:r>
              <a:rPr lang="en-US" altLang="en-US" sz="2400" dirty="0">
                <a:latin typeface="Arial" panose="020B0604020202020204" pitchFamily="34" charset="0"/>
                <a:cs typeface="Arial" panose="020B0604020202020204" pitchFamily="34" charset="0"/>
              </a:rPr>
              <a:t>Failure to protect confidential data					20%</a:t>
            </a:r>
          </a:p>
          <a:p>
            <a:pPr>
              <a:lnSpc>
                <a:spcPct val="90000"/>
              </a:lnSpc>
              <a:buClr>
                <a:srgbClr val="FF0000"/>
              </a:buClr>
            </a:pPr>
            <a:r>
              <a:rPr lang="en-US" altLang="en-US" sz="2400" dirty="0">
                <a:latin typeface="Arial" panose="020B0604020202020204" pitchFamily="34" charset="0"/>
                <a:cs typeface="Arial" panose="020B0604020202020204" pitchFamily="34" charset="0"/>
              </a:rPr>
              <a:t>Release of results of study before peer review			19%</a:t>
            </a:r>
          </a:p>
          <a:p>
            <a:pPr>
              <a:lnSpc>
                <a:spcPct val="90000"/>
              </a:lnSpc>
              <a:spcBef>
                <a:spcPts val="1800"/>
              </a:spcBef>
              <a:buNone/>
            </a:pPr>
            <a:r>
              <a:rPr lang="en-US" altLang="en-US" sz="2000" dirty="0">
                <a:latin typeface="Arial" panose="020B0604020202020204" pitchFamily="34" charset="0"/>
                <a:cs typeface="Arial" panose="020B0604020202020204" pitchFamily="34" charset="0"/>
              </a:rPr>
              <a:t>     *Ethical Issues for Industrial Hygienists: Survey Results and Suggestions,   Goldberg, L.A., Greenburg, M.R., AIHA Journal, (54) March 1993, 127-134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1026">
            <a:extLst>
              <a:ext uri="{FF2B5EF4-FFF2-40B4-BE49-F238E27FC236}">
                <a16:creationId xmlns:a16="http://schemas.microsoft.com/office/drawing/2014/main" id="{AF70F7DD-A98C-F268-A1D0-A9DE28A0D79A}"/>
              </a:ext>
            </a:extLst>
          </p:cNvPr>
          <p:cNvSpPr>
            <a:spLocks noGrp="1" noChangeArrowheads="1"/>
          </p:cNvSpPr>
          <p:nvPr>
            <p:ph type="title"/>
          </p:nvPr>
        </p:nvSpPr>
        <p:spPr>
          <a:xfrm>
            <a:off x="872691" y="457200"/>
            <a:ext cx="9705473" cy="1143000"/>
          </a:xfrm>
        </p:spPr>
        <p:txBody>
          <a:bodyPr/>
          <a:lstStyle/>
          <a:p>
            <a:r>
              <a:rPr lang="en-US" altLang="en-US" b="1" dirty="0">
                <a:latin typeface="Arial" panose="020B0604020202020204" pitchFamily="34" charset="0"/>
                <a:cs typeface="Arial" panose="020B0604020202020204" pitchFamily="34" charset="0"/>
              </a:rPr>
              <a:t>Type of Ethical Misconduct Observed – Great Britain 2002*</a:t>
            </a:r>
          </a:p>
        </p:txBody>
      </p:sp>
      <p:sp>
        <p:nvSpPr>
          <p:cNvPr id="107523" name="Rectangle 1027">
            <a:extLst>
              <a:ext uri="{FF2B5EF4-FFF2-40B4-BE49-F238E27FC236}">
                <a16:creationId xmlns:a16="http://schemas.microsoft.com/office/drawing/2014/main" id="{1E5E632B-385D-8F25-B4C3-B00521D487BC}"/>
              </a:ext>
            </a:extLst>
          </p:cNvPr>
          <p:cNvSpPr>
            <a:spLocks noGrp="1" noChangeArrowheads="1"/>
          </p:cNvSpPr>
          <p:nvPr>
            <p:ph type="body" idx="1"/>
          </p:nvPr>
        </p:nvSpPr>
        <p:spPr>
          <a:xfrm>
            <a:off x="875899" y="1600200"/>
            <a:ext cx="10443410" cy="4419600"/>
          </a:xfrm>
        </p:spPr>
        <p:txBody>
          <a:bodyPr/>
          <a:lstStyle/>
          <a:p>
            <a:pPr>
              <a:lnSpc>
                <a:spcPct val="90000"/>
              </a:lnSpc>
              <a:buClr>
                <a:srgbClr val="FF0000"/>
              </a:buClr>
            </a:pPr>
            <a:r>
              <a:rPr lang="en-US" altLang="en-US" sz="2400" dirty="0">
                <a:latin typeface="Arial" panose="020B0604020202020204" pitchFamily="34" charset="0"/>
                <a:cs typeface="Arial" panose="020B0604020202020204" pitchFamily="34" charset="0"/>
              </a:rPr>
              <a:t>Plagiarism									      51%</a:t>
            </a:r>
          </a:p>
          <a:p>
            <a:pPr>
              <a:lnSpc>
                <a:spcPct val="90000"/>
              </a:lnSpc>
              <a:buClr>
                <a:srgbClr val="FF0000"/>
              </a:buClr>
            </a:pPr>
            <a:r>
              <a:rPr lang="en-US" altLang="en-US" sz="2400" dirty="0">
                <a:latin typeface="Arial" panose="020B0604020202020204" pitchFamily="34" charset="0"/>
                <a:cs typeface="Arial" panose="020B0604020202020204" pitchFamily="34" charset="0"/>
              </a:rPr>
              <a:t>Failure to protect confidential data					      37%</a:t>
            </a:r>
          </a:p>
          <a:p>
            <a:pPr>
              <a:lnSpc>
                <a:spcPct val="90000"/>
              </a:lnSpc>
              <a:buClr>
                <a:srgbClr val="FF0000"/>
              </a:buClr>
            </a:pPr>
            <a:r>
              <a:rPr lang="en-US" altLang="en-US" sz="2400" dirty="0">
                <a:latin typeface="Arial" panose="020B0604020202020204" pitchFamily="34" charset="0"/>
                <a:cs typeface="Arial" panose="020B0604020202020204" pitchFamily="34" charset="0"/>
              </a:rPr>
              <a:t>Failure to share credit on a report/publication	    			      27%</a:t>
            </a:r>
          </a:p>
          <a:p>
            <a:pPr>
              <a:lnSpc>
                <a:spcPct val="90000"/>
              </a:lnSpc>
              <a:buClr>
                <a:srgbClr val="FF0000"/>
              </a:buClr>
            </a:pPr>
            <a:r>
              <a:rPr lang="en-US" altLang="en-US" sz="2400" dirty="0">
                <a:latin typeface="Arial" panose="020B0604020202020204" pitchFamily="34" charset="0"/>
                <a:cs typeface="Arial" panose="020B0604020202020204" pitchFamily="34" charset="0"/>
              </a:rPr>
              <a:t>Fabrication of data							      25%</a:t>
            </a:r>
          </a:p>
          <a:p>
            <a:pPr>
              <a:lnSpc>
                <a:spcPct val="90000"/>
              </a:lnSpc>
              <a:spcBef>
                <a:spcPct val="0"/>
              </a:spcBef>
              <a:buClr>
                <a:srgbClr val="FF0000"/>
              </a:buClr>
            </a:pPr>
            <a:r>
              <a:rPr lang="en-US" altLang="en-US" sz="2400" dirty="0">
                <a:latin typeface="Arial" panose="020B0604020202020204" pitchFamily="34" charset="0"/>
                <a:cs typeface="Arial" panose="020B0604020202020204" pitchFamily="34" charset="0"/>
              </a:rPr>
              <a:t>Criticize the ability or integrity of another hygienist for own gain	      23%</a:t>
            </a:r>
          </a:p>
          <a:p>
            <a:pPr>
              <a:lnSpc>
                <a:spcPct val="90000"/>
              </a:lnSpc>
              <a:buClr>
                <a:srgbClr val="FF0000"/>
              </a:buClr>
            </a:pPr>
            <a:r>
              <a:rPr lang="en-US" altLang="en-US" sz="2400" dirty="0">
                <a:latin typeface="Arial" panose="020B0604020202020204" pitchFamily="34" charset="0"/>
                <a:cs typeface="Arial" panose="020B0604020202020204" pitchFamily="34" charset="0"/>
              </a:rPr>
              <a:t>Holding back or disguising data					      19%</a:t>
            </a:r>
          </a:p>
          <a:p>
            <a:pPr>
              <a:lnSpc>
                <a:spcPct val="90000"/>
              </a:lnSpc>
              <a:buClr>
                <a:srgbClr val="FF0000"/>
              </a:buClr>
            </a:pPr>
            <a:r>
              <a:rPr lang="en-US" altLang="en-US" sz="2400" dirty="0">
                <a:latin typeface="Arial" panose="020B0604020202020204" pitchFamily="34" charset="0"/>
                <a:cs typeface="Arial" panose="020B0604020202020204" pitchFamily="34" charset="0"/>
              </a:rPr>
              <a:t>Survey design to favor a specific outcome				      11%</a:t>
            </a:r>
          </a:p>
          <a:p>
            <a:pPr>
              <a:lnSpc>
                <a:spcPct val="90000"/>
              </a:lnSpc>
              <a:buClr>
                <a:srgbClr val="FF0000"/>
              </a:buClr>
            </a:pPr>
            <a:r>
              <a:rPr lang="en-US" altLang="en-US" sz="2400" dirty="0">
                <a:latin typeface="Arial" panose="020B0604020202020204" pitchFamily="34" charset="0"/>
                <a:cs typeface="Arial" panose="020B0604020202020204" pitchFamily="34" charset="0"/>
              </a:rPr>
              <a:t>Destruction of data that contradicts desired outcome 		        7%</a:t>
            </a:r>
          </a:p>
          <a:p>
            <a:pPr>
              <a:lnSpc>
                <a:spcPct val="90000"/>
              </a:lnSpc>
              <a:buClr>
                <a:srgbClr val="FF0000"/>
              </a:buClr>
            </a:pPr>
            <a:r>
              <a:rPr lang="en-US" altLang="en-US" sz="2400" dirty="0">
                <a:latin typeface="Arial" panose="020B0604020202020204" pitchFamily="34" charset="0"/>
                <a:cs typeface="Arial" panose="020B0604020202020204" pitchFamily="34" charset="0"/>
              </a:rPr>
              <a:t>Deliberately not reporting an incident		     			        7%</a:t>
            </a:r>
          </a:p>
          <a:p>
            <a:pPr>
              <a:lnSpc>
                <a:spcPct val="90000"/>
              </a:lnSpc>
              <a:buClr>
                <a:srgbClr val="FF0000"/>
              </a:buClr>
              <a:buFont typeface="Wingdings" panose="05000000000000000000" pitchFamily="2" charset="2"/>
              <a:buNone/>
            </a:pPr>
            <a:endParaRPr lang="en-US" altLang="en-US" sz="2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n-US" sz="24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*Observations of Ethical Misconduct Among Industrial Hygienists in England, Burgess, </a:t>
            </a:r>
            <a:r>
              <a:rPr lang="en-US" altLang="en-US" sz="2000" dirty="0" err="1">
                <a:latin typeface="Arial" panose="020B0604020202020204" pitchFamily="34" charset="0"/>
                <a:cs typeface="Arial" panose="020B0604020202020204" pitchFamily="34" charset="0"/>
              </a:rPr>
              <a:t>G.L.,Mullen</a:t>
            </a:r>
            <a:r>
              <a:rPr lang="en-US" altLang="en-US" sz="2000" dirty="0">
                <a:latin typeface="Arial" panose="020B0604020202020204" pitchFamily="34" charset="0"/>
                <a:cs typeface="Arial" panose="020B0604020202020204" pitchFamily="34" charset="0"/>
              </a:rPr>
              <a:t>, D.,AIHA Journal (63) March/April 2002, 151-154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6">
            <a:extLst>
              <a:ext uri="{FF2B5EF4-FFF2-40B4-BE49-F238E27FC236}">
                <a16:creationId xmlns:a16="http://schemas.microsoft.com/office/drawing/2014/main" id="{1344A343-9C21-6F01-837F-AAF56F5C2614}"/>
              </a:ext>
            </a:extLst>
          </p:cNvPr>
          <p:cNvSpPr>
            <a:spLocks noGrp="1" noChangeArrowheads="1"/>
          </p:cNvSpPr>
          <p:nvPr>
            <p:ph type="title"/>
          </p:nvPr>
        </p:nvSpPr>
        <p:spPr>
          <a:xfrm>
            <a:off x="885523" y="457200"/>
            <a:ext cx="8871252" cy="990600"/>
          </a:xfrm>
        </p:spPr>
        <p:txBody>
          <a:bodyPr/>
          <a:lstStyle/>
          <a:p>
            <a:r>
              <a:rPr lang="en-US" altLang="en-US" b="1" dirty="0">
                <a:latin typeface="Arial" panose="020B0604020202020204" pitchFamily="34" charset="0"/>
                <a:cs typeface="Arial" panose="020B0604020202020204" pitchFamily="34" charset="0"/>
              </a:rPr>
              <a:t>Causes of Ethical Dilemmas</a:t>
            </a:r>
            <a:br>
              <a:rPr lang="en-US" altLang="en-US" sz="20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who responded extremely important)</a:t>
            </a:r>
          </a:p>
        </p:txBody>
      </p:sp>
      <p:sp>
        <p:nvSpPr>
          <p:cNvPr id="108547" name="Rectangle 7">
            <a:extLst>
              <a:ext uri="{FF2B5EF4-FFF2-40B4-BE49-F238E27FC236}">
                <a16:creationId xmlns:a16="http://schemas.microsoft.com/office/drawing/2014/main" id="{BC846882-B00F-297D-0C81-AE5702578728}"/>
              </a:ext>
            </a:extLst>
          </p:cNvPr>
          <p:cNvSpPr>
            <a:spLocks noGrp="1" noChangeArrowheads="1"/>
          </p:cNvSpPr>
          <p:nvPr>
            <p:ph type="body" idx="1"/>
          </p:nvPr>
        </p:nvSpPr>
        <p:spPr>
          <a:xfrm>
            <a:off x="885523" y="1600200"/>
            <a:ext cx="10366409" cy="4953000"/>
          </a:xfrm>
        </p:spPr>
        <p:txBody>
          <a:bodyPr/>
          <a:lstStyle/>
          <a:p>
            <a:pPr>
              <a:lnSpc>
                <a:spcPct val="80000"/>
              </a:lnSpc>
              <a:buClr>
                <a:srgbClr val="FF0000"/>
              </a:buClr>
            </a:pPr>
            <a:r>
              <a:rPr lang="en-US" altLang="en-US" sz="2600" dirty="0"/>
              <a:t>On the job pressure (too many responsibilities)  		(56%)</a:t>
            </a:r>
          </a:p>
          <a:p>
            <a:pPr>
              <a:lnSpc>
                <a:spcPct val="80000"/>
              </a:lnSpc>
              <a:buClr>
                <a:srgbClr val="FF0000"/>
              </a:buClr>
            </a:pPr>
            <a:r>
              <a:rPr lang="en-US" altLang="en-US" sz="2600" dirty="0"/>
              <a:t>Pressure caused by economic implications of result</a:t>
            </a:r>
          </a:p>
          <a:p>
            <a:pPr>
              <a:lnSpc>
                <a:spcPct val="80000"/>
              </a:lnSpc>
              <a:buClr>
                <a:srgbClr val="FF0000"/>
              </a:buClr>
            </a:pPr>
            <a:r>
              <a:rPr lang="en-US" altLang="en-US" sz="2600" dirty="0"/>
              <a:t>Lack of experience</a:t>
            </a:r>
          </a:p>
          <a:p>
            <a:pPr>
              <a:lnSpc>
                <a:spcPct val="80000"/>
              </a:lnSpc>
              <a:buClr>
                <a:srgbClr val="FF0000"/>
              </a:buClr>
            </a:pPr>
            <a:r>
              <a:rPr lang="en-US" altLang="en-US" sz="2600" dirty="0"/>
              <a:t>Pressure caused by professional implications of result</a:t>
            </a:r>
          </a:p>
          <a:p>
            <a:pPr>
              <a:lnSpc>
                <a:spcPct val="80000"/>
              </a:lnSpc>
              <a:buClr>
                <a:srgbClr val="FF0000"/>
              </a:buClr>
            </a:pPr>
            <a:r>
              <a:rPr lang="en-US" altLang="en-US" sz="2600" dirty="0"/>
              <a:t>Poor design of study</a:t>
            </a:r>
          </a:p>
          <a:p>
            <a:pPr>
              <a:lnSpc>
                <a:spcPct val="80000"/>
              </a:lnSpc>
              <a:buClr>
                <a:srgbClr val="FF0000"/>
              </a:buClr>
            </a:pPr>
            <a:r>
              <a:rPr lang="en-US" altLang="en-US" sz="2600" dirty="0"/>
              <a:t>Friendship in regard to “whistle blowing” 				(40%)</a:t>
            </a:r>
          </a:p>
          <a:p>
            <a:pPr>
              <a:lnSpc>
                <a:spcPct val="80000"/>
              </a:lnSpc>
              <a:buClr>
                <a:srgbClr val="FF0000"/>
              </a:buClr>
            </a:pPr>
            <a:r>
              <a:rPr lang="en-US" altLang="en-US" sz="2600" dirty="0"/>
              <a:t>Competition with peers</a:t>
            </a:r>
          </a:p>
          <a:p>
            <a:pPr>
              <a:lnSpc>
                <a:spcPct val="80000"/>
              </a:lnSpc>
              <a:buClr>
                <a:srgbClr val="FF0000"/>
              </a:buClr>
            </a:pPr>
            <a:r>
              <a:rPr lang="en-US" altLang="en-US" sz="2600" dirty="0"/>
              <a:t>Lack of training in ethics 					       (35.6%)</a:t>
            </a:r>
          </a:p>
          <a:p>
            <a:pPr>
              <a:lnSpc>
                <a:spcPct val="80000"/>
              </a:lnSpc>
              <a:buClr>
                <a:srgbClr val="FF0000"/>
              </a:buClr>
            </a:pPr>
            <a:r>
              <a:rPr lang="en-US" altLang="en-US" sz="2600" dirty="0"/>
              <a:t>Poor implementation of design</a:t>
            </a:r>
          </a:p>
          <a:p>
            <a:pPr>
              <a:lnSpc>
                <a:spcPct val="80000"/>
              </a:lnSpc>
              <a:buClr>
                <a:srgbClr val="FF0000"/>
              </a:buClr>
            </a:pPr>
            <a:r>
              <a:rPr lang="en-US" altLang="en-US" sz="2600" dirty="0"/>
              <a:t>Lack of communication skills</a:t>
            </a:r>
          </a:p>
          <a:p>
            <a:pPr>
              <a:lnSpc>
                <a:spcPct val="80000"/>
              </a:lnSpc>
              <a:buClr>
                <a:srgbClr val="FF0000"/>
              </a:buClr>
            </a:pPr>
            <a:r>
              <a:rPr lang="en-US" altLang="en-US" sz="2600" dirty="0"/>
              <a:t>Pressures not related to job 					       (15.2%)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5" y="2316078"/>
            <a:ext cx="10024473" cy="2225841"/>
          </a:xfrm>
        </p:spPr>
        <p:txBody>
          <a:bodyPr>
            <a:normAutofit/>
          </a:bodyPr>
          <a:lstStyle/>
          <a:p>
            <a:r>
              <a:rPr lang="en-US" dirty="0"/>
              <a:t>Chapter Reports</a:t>
            </a:r>
            <a:br>
              <a:rPr lang="en-US" dirty="0"/>
            </a:br>
            <a:endParaRPr lang="en-US" dirty="0"/>
          </a:p>
        </p:txBody>
      </p:sp>
    </p:spTree>
    <p:extLst>
      <p:ext uri="{BB962C8B-B14F-4D97-AF65-F5344CB8AC3E}">
        <p14:creationId xmlns:p14="http://schemas.microsoft.com/office/powerpoint/2010/main" val="4163535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DB866B1-9993-A044-DC82-3B3FBD0DB86A}"/>
              </a:ext>
            </a:extLst>
          </p:cNvPr>
          <p:cNvSpPr>
            <a:spLocks noGrp="1" noChangeArrowheads="1"/>
          </p:cNvSpPr>
          <p:nvPr>
            <p:ph type="title"/>
          </p:nvPr>
        </p:nvSpPr>
        <p:spPr>
          <a:xfrm>
            <a:off x="2209800" y="609600"/>
            <a:ext cx="7772400" cy="685800"/>
          </a:xfrm>
        </p:spPr>
        <p:txBody>
          <a:bodyPr/>
          <a:lstStyle/>
          <a:p>
            <a:pPr eaLnBrk="1" hangingPunct="1"/>
            <a:r>
              <a:rPr lang="en-US" altLang="en-US" b="1">
                <a:latin typeface="Arial" panose="020B0604020202020204" pitchFamily="34" charset="0"/>
                <a:cs typeface="Arial" panose="020B0604020202020204" pitchFamily="34" charset="0"/>
              </a:rPr>
              <a:t>Ethics Case Procedures</a:t>
            </a:r>
          </a:p>
        </p:txBody>
      </p:sp>
      <p:sp>
        <p:nvSpPr>
          <p:cNvPr id="109571" name="Rectangle 3">
            <a:extLst>
              <a:ext uri="{FF2B5EF4-FFF2-40B4-BE49-F238E27FC236}">
                <a16:creationId xmlns:a16="http://schemas.microsoft.com/office/drawing/2014/main" id="{331AE2E7-9800-2104-D04A-763B2C39E43A}"/>
              </a:ext>
            </a:extLst>
          </p:cNvPr>
          <p:cNvSpPr>
            <a:spLocks noGrp="1" noChangeArrowheads="1"/>
          </p:cNvSpPr>
          <p:nvPr>
            <p:ph type="body" idx="1"/>
          </p:nvPr>
        </p:nvSpPr>
        <p:spPr/>
        <p:txBody>
          <a:bodyPr/>
          <a:lstStyle/>
          <a:p>
            <a:pPr eaLnBrk="1" hangingPunct="1">
              <a:buClr>
                <a:srgbClr val="FF0000"/>
              </a:buClr>
            </a:pPr>
            <a:r>
              <a:rPr lang="en-US" altLang="en-US">
                <a:latin typeface="Arial" panose="020B0604020202020204" pitchFamily="34" charset="0"/>
                <a:cs typeface="Arial" panose="020B0604020202020204" pitchFamily="34" charset="0"/>
              </a:rPr>
              <a:t>Review by Executive Director and/or 5 member Ethics Review Committee (ERC) to accept/reject</a:t>
            </a:r>
          </a:p>
          <a:p>
            <a:pPr eaLnBrk="1" hangingPunct="1">
              <a:buClr>
                <a:srgbClr val="FF0000"/>
              </a:buClr>
            </a:pPr>
            <a:r>
              <a:rPr lang="en-US" altLang="en-US">
                <a:latin typeface="Arial" panose="020B0604020202020204" pitchFamily="34" charset="0"/>
                <a:cs typeface="Arial" panose="020B0604020202020204" pitchFamily="34" charset="0"/>
              </a:rPr>
              <a:t>Appeals</a:t>
            </a:r>
          </a:p>
          <a:p>
            <a:pPr lvl="1" eaLnBrk="1" hangingPunct="1">
              <a:buClr>
                <a:srgbClr val="FF0000"/>
              </a:buClr>
            </a:pPr>
            <a:r>
              <a:rPr lang="en-US" altLang="en-US">
                <a:latin typeface="Arial" panose="020B0604020202020204" pitchFamily="34" charset="0"/>
                <a:cs typeface="Arial" panose="020B0604020202020204" pitchFamily="34" charset="0"/>
              </a:rPr>
              <a:t>ERC</a:t>
            </a:r>
          </a:p>
          <a:p>
            <a:pPr lvl="1" eaLnBrk="1" hangingPunct="1">
              <a:buClr>
                <a:srgbClr val="FF0000"/>
              </a:buClr>
            </a:pPr>
            <a:r>
              <a:rPr lang="en-US" altLang="en-US">
                <a:latin typeface="Arial" panose="020B0604020202020204" pitchFamily="34" charset="0"/>
                <a:cs typeface="Arial" panose="020B0604020202020204" pitchFamily="34" charset="0"/>
              </a:rPr>
              <a:t>Board Appeals Committee – 3 Directors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A9745FA-5469-8845-B14F-3C5BF8B858CD}"/>
              </a:ext>
            </a:extLst>
          </p:cNvPr>
          <p:cNvSpPr>
            <a:spLocks noGrp="1" noChangeArrowheads="1"/>
          </p:cNvSpPr>
          <p:nvPr>
            <p:ph type="title"/>
          </p:nvPr>
        </p:nvSpPr>
        <p:spPr>
          <a:xfrm>
            <a:off x="2209800" y="609600"/>
            <a:ext cx="7772400" cy="685800"/>
          </a:xfrm>
        </p:spPr>
        <p:txBody>
          <a:bodyPr/>
          <a:lstStyle/>
          <a:p>
            <a:pPr eaLnBrk="1" hangingPunct="1"/>
            <a:r>
              <a:rPr lang="en-US" altLang="en-US" b="1">
                <a:latin typeface="Arial" panose="020B0604020202020204" pitchFamily="34" charset="0"/>
                <a:cs typeface="Arial" panose="020B0604020202020204" pitchFamily="34" charset="0"/>
              </a:rPr>
              <a:t>Disciplinary Actions</a:t>
            </a:r>
          </a:p>
        </p:txBody>
      </p:sp>
      <p:sp>
        <p:nvSpPr>
          <p:cNvPr id="110595" name="Rectangle 3">
            <a:extLst>
              <a:ext uri="{FF2B5EF4-FFF2-40B4-BE49-F238E27FC236}">
                <a16:creationId xmlns:a16="http://schemas.microsoft.com/office/drawing/2014/main" id="{03F3724B-5B31-F023-5FC1-EB148196CD41}"/>
              </a:ext>
            </a:extLst>
          </p:cNvPr>
          <p:cNvSpPr>
            <a:spLocks noGrp="1" noChangeArrowheads="1"/>
          </p:cNvSpPr>
          <p:nvPr>
            <p:ph type="body" idx="1"/>
          </p:nvPr>
        </p:nvSpPr>
        <p:spPr>
          <a:xfrm>
            <a:off x="2209800" y="1752600"/>
            <a:ext cx="7772400" cy="4572000"/>
          </a:xfrm>
        </p:spPr>
        <p:txBody>
          <a:bodyPr/>
          <a:lstStyle/>
          <a:p>
            <a:pPr eaLnBrk="1" hangingPunct="1">
              <a:buClr>
                <a:srgbClr val="FF0000"/>
              </a:buClr>
            </a:pPr>
            <a:r>
              <a:rPr lang="en-US" altLang="en-US" dirty="0">
                <a:latin typeface="Arial" panose="020B0604020202020204" pitchFamily="34" charset="0"/>
                <a:cs typeface="Arial" panose="020B0604020202020204" pitchFamily="34" charset="0"/>
              </a:rPr>
              <a:t>Ineligible for certification/recertification</a:t>
            </a:r>
          </a:p>
          <a:p>
            <a:pPr eaLnBrk="1" hangingPunct="1">
              <a:buClr>
                <a:srgbClr val="FF0000"/>
              </a:buClr>
            </a:pPr>
            <a:r>
              <a:rPr lang="en-US" altLang="en-US" dirty="0">
                <a:latin typeface="Arial" panose="020B0604020202020204" pitchFamily="34" charset="0"/>
                <a:cs typeface="Arial" panose="020B0604020202020204" pitchFamily="34" charset="0"/>
              </a:rPr>
              <a:t>Corrective actions</a:t>
            </a:r>
          </a:p>
          <a:p>
            <a:pPr eaLnBrk="1" hangingPunct="1">
              <a:buClr>
                <a:srgbClr val="FF0000"/>
              </a:buClr>
            </a:pPr>
            <a:r>
              <a:rPr lang="en-US" altLang="en-US" dirty="0">
                <a:latin typeface="Arial" panose="020B0604020202020204" pitchFamily="34" charset="0"/>
                <a:cs typeface="Arial" panose="020B0604020202020204" pitchFamily="34" charset="0"/>
              </a:rPr>
              <a:t>Private reprimand and censure</a:t>
            </a:r>
          </a:p>
          <a:p>
            <a:pPr eaLnBrk="1" hangingPunct="1">
              <a:buClr>
                <a:srgbClr val="FF0000"/>
              </a:buClr>
            </a:pPr>
            <a:r>
              <a:rPr lang="en-US" altLang="en-US" dirty="0">
                <a:latin typeface="Arial" panose="020B0604020202020204" pitchFamily="34" charset="0"/>
                <a:cs typeface="Arial" panose="020B0604020202020204" pitchFamily="34" charset="0"/>
              </a:rPr>
              <a:t>Public reprimand and censure</a:t>
            </a:r>
          </a:p>
          <a:p>
            <a:pPr eaLnBrk="1" hangingPunct="1">
              <a:buClr>
                <a:srgbClr val="FF0000"/>
              </a:buClr>
            </a:pPr>
            <a:r>
              <a:rPr lang="en-US" altLang="en-US" dirty="0">
                <a:latin typeface="Arial" panose="020B0604020202020204" pitchFamily="34" charset="0"/>
                <a:cs typeface="Arial" panose="020B0604020202020204" pitchFamily="34" charset="0"/>
              </a:rPr>
              <a:t>Probation including conditions on conduct</a:t>
            </a:r>
          </a:p>
          <a:p>
            <a:pPr eaLnBrk="1" hangingPunct="1">
              <a:buClr>
                <a:srgbClr val="FF0000"/>
              </a:buClr>
            </a:pPr>
            <a:r>
              <a:rPr lang="en-US" altLang="en-US" dirty="0">
                <a:latin typeface="Arial" panose="020B0604020202020204" pitchFamily="34" charset="0"/>
                <a:cs typeface="Arial" panose="020B0604020202020204" pitchFamily="34" charset="0"/>
              </a:rPr>
              <a:t>Suspension of certification</a:t>
            </a:r>
          </a:p>
          <a:p>
            <a:pPr eaLnBrk="1" hangingPunct="1">
              <a:buClr>
                <a:srgbClr val="FF0000"/>
              </a:buClr>
            </a:pPr>
            <a:r>
              <a:rPr lang="en-US" altLang="en-US" dirty="0">
                <a:latin typeface="Arial" panose="020B0604020202020204" pitchFamily="34" charset="0"/>
                <a:cs typeface="Arial" panose="020B0604020202020204" pitchFamily="34" charset="0"/>
              </a:rPr>
              <a:t>Revocation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00B6000-2CA7-D3FF-1F28-9B55D83CF312}"/>
              </a:ext>
            </a:extLst>
          </p:cNvPr>
          <p:cNvSpPr>
            <a:spLocks noGrp="1" noChangeArrowheads="1"/>
          </p:cNvSpPr>
          <p:nvPr>
            <p:ph type="title"/>
          </p:nvPr>
        </p:nvSpPr>
        <p:spPr>
          <a:xfrm>
            <a:off x="2209800" y="457200"/>
            <a:ext cx="7772400" cy="990600"/>
          </a:xfrm>
        </p:spPr>
        <p:txBody>
          <a:bodyPr/>
          <a:lstStyle/>
          <a:p>
            <a:pPr eaLnBrk="1" hangingPunct="1"/>
            <a:r>
              <a:rPr lang="en-US" altLang="en-US" b="1">
                <a:latin typeface="Arial" panose="020B0604020202020204" pitchFamily="34" charset="0"/>
                <a:cs typeface="Arial" panose="020B0604020202020204" pitchFamily="34" charset="0"/>
              </a:rPr>
              <a:t>The ABIH Experience</a:t>
            </a:r>
          </a:p>
        </p:txBody>
      </p:sp>
      <p:sp>
        <p:nvSpPr>
          <p:cNvPr id="111619" name="Rectangle 3">
            <a:extLst>
              <a:ext uri="{FF2B5EF4-FFF2-40B4-BE49-F238E27FC236}">
                <a16:creationId xmlns:a16="http://schemas.microsoft.com/office/drawing/2014/main" id="{4CF5A7E0-BD7A-210E-C5BA-EF573888AE45}"/>
              </a:ext>
            </a:extLst>
          </p:cNvPr>
          <p:cNvSpPr>
            <a:spLocks noGrp="1" noChangeArrowheads="1"/>
          </p:cNvSpPr>
          <p:nvPr>
            <p:ph type="body" idx="1"/>
          </p:nvPr>
        </p:nvSpPr>
        <p:spPr/>
        <p:txBody>
          <a:bodyPr/>
          <a:lstStyle/>
          <a:p>
            <a:pPr eaLnBrk="1" hangingPunct="1"/>
            <a:r>
              <a:rPr lang="en-US" altLang="en-US">
                <a:latin typeface="Arial" panose="020B0604020202020204" pitchFamily="34" charset="0"/>
                <a:cs typeface="Arial" panose="020B0604020202020204" pitchFamily="34" charset="0"/>
              </a:rPr>
              <a:t>Most Inquiries allege unethical conduct by IH consultants</a:t>
            </a:r>
          </a:p>
          <a:p>
            <a:pPr eaLnBrk="1" hangingPunct="1"/>
            <a:r>
              <a:rPr lang="en-US" altLang="en-US">
                <a:latin typeface="Arial" panose="020B0604020202020204" pitchFamily="34" charset="0"/>
                <a:cs typeface="Arial" panose="020B0604020202020204" pitchFamily="34" charset="0"/>
              </a:rPr>
              <a:t>Source of Inquiries</a:t>
            </a:r>
          </a:p>
          <a:p>
            <a:pPr lvl="1" eaLnBrk="1" hangingPunct="1">
              <a:buClr>
                <a:srgbClr val="FF0000"/>
              </a:buClr>
              <a:buFont typeface="Courier New" panose="02070309020205020404" pitchFamily="49" charset="0"/>
              <a:buChar char="o"/>
            </a:pPr>
            <a:r>
              <a:rPr lang="en-US" altLang="en-US">
                <a:latin typeface="Arial" panose="020B0604020202020204" pitchFamily="34" charset="0"/>
                <a:cs typeface="Arial" panose="020B0604020202020204" pitchFamily="34" charset="0"/>
              </a:rPr>
              <a:t>Homeowners</a:t>
            </a:r>
          </a:p>
          <a:p>
            <a:pPr lvl="1" eaLnBrk="1" hangingPunct="1">
              <a:buClr>
                <a:srgbClr val="FF0000"/>
              </a:buClr>
              <a:buFont typeface="Courier New" panose="02070309020205020404" pitchFamily="49" charset="0"/>
              <a:buChar char="o"/>
            </a:pPr>
            <a:r>
              <a:rPr lang="en-US" altLang="en-US">
                <a:latin typeface="Arial" panose="020B0604020202020204" pitchFamily="34" charset="0"/>
                <a:cs typeface="Arial" panose="020B0604020202020204" pitchFamily="34" charset="0"/>
              </a:rPr>
              <a:t>Landlords</a:t>
            </a:r>
          </a:p>
          <a:p>
            <a:pPr lvl="1" eaLnBrk="1" hangingPunct="1">
              <a:buClr>
                <a:srgbClr val="FF0000"/>
              </a:buClr>
              <a:buFont typeface="Courier New" panose="02070309020205020404" pitchFamily="49" charset="0"/>
              <a:buChar char="o"/>
            </a:pPr>
            <a:r>
              <a:rPr lang="en-US" altLang="en-US">
                <a:latin typeface="Arial" panose="020B0604020202020204" pitchFamily="34" charset="0"/>
                <a:cs typeface="Arial" panose="020B0604020202020204" pitchFamily="34" charset="0"/>
              </a:rPr>
              <a:t>Employees</a:t>
            </a:r>
          </a:p>
          <a:p>
            <a:pPr lvl="1" eaLnBrk="1" hangingPunct="1">
              <a:buClr>
                <a:srgbClr val="FF0000"/>
              </a:buClr>
              <a:buFont typeface="Courier New" panose="02070309020205020404" pitchFamily="49" charset="0"/>
              <a:buChar char="o"/>
            </a:pPr>
            <a:r>
              <a:rPr lang="en-US" altLang="en-US">
                <a:latin typeface="Arial" panose="020B0604020202020204" pitchFamily="34" charset="0"/>
                <a:cs typeface="Arial" panose="020B0604020202020204" pitchFamily="34" charset="0"/>
              </a:rPr>
              <a:t>Employers</a:t>
            </a:r>
          </a:p>
          <a:p>
            <a:pPr lvl="1" eaLnBrk="1" hangingPunct="1">
              <a:buClr>
                <a:srgbClr val="FF0000"/>
              </a:buClr>
              <a:buFont typeface="Courier New" panose="02070309020205020404" pitchFamily="49" charset="0"/>
              <a:buChar char="o"/>
            </a:pPr>
            <a:r>
              <a:rPr lang="en-US" altLang="en-US">
                <a:latin typeface="Arial" panose="020B0604020202020204" pitchFamily="34" charset="0"/>
                <a:cs typeface="Arial" panose="020B0604020202020204" pitchFamily="34" charset="0"/>
              </a:rPr>
              <a:t>CIHs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D70DFF8-FF02-A5CB-E154-72305AF8CA65}"/>
              </a:ext>
            </a:extLst>
          </p:cNvPr>
          <p:cNvSpPr>
            <a:spLocks noGrp="1" noChangeArrowheads="1"/>
          </p:cNvSpPr>
          <p:nvPr>
            <p:ph type="title"/>
          </p:nvPr>
        </p:nvSpPr>
        <p:spPr>
          <a:xfrm>
            <a:off x="2209800" y="609600"/>
            <a:ext cx="7772400" cy="685800"/>
          </a:xfrm>
        </p:spPr>
        <p:txBody>
          <a:bodyPr/>
          <a:lstStyle/>
          <a:p>
            <a:pPr eaLnBrk="1" hangingPunct="1"/>
            <a:r>
              <a:rPr lang="en-US" altLang="en-US" b="1">
                <a:latin typeface="Arial" panose="020B0604020202020204" pitchFamily="34" charset="0"/>
                <a:cs typeface="Arial" panose="020B0604020202020204" pitchFamily="34" charset="0"/>
              </a:rPr>
              <a:t>Complaint Issues</a:t>
            </a:r>
          </a:p>
        </p:txBody>
      </p:sp>
      <p:sp>
        <p:nvSpPr>
          <p:cNvPr id="112643" name="Rectangle 3">
            <a:extLst>
              <a:ext uri="{FF2B5EF4-FFF2-40B4-BE49-F238E27FC236}">
                <a16:creationId xmlns:a16="http://schemas.microsoft.com/office/drawing/2014/main" id="{F10FD676-0CD0-922A-31B6-47B5B85B35EC}"/>
              </a:ext>
            </a:extLst>
          </p:cNvPr>
          <p:cNvSpPr>
            <a:spLocks noGrp="1" noChangeArrowheads="1"/>
          </p:cNvSpPr>
          <p:nvPr>
            <p:ph type="body" idx="1"/>
          </p:nvPr>
        </p:nvSpPr>
        <p:spPr/>
        <p:txBody>
          <a:bodyPr/>
          <a:lstStyle/>
          <a:p>
            <a:pPr eaLnBrk="1" hangingPunct="1">
              <a:buClr>
                <a:srgbClr val="FF0000"/>
              </a:buClr>
            </a:pPr>
            <a:r>
              <a:rPr lang="en-US" altLang="en-US">
                <a:latin typeface="Arial" panose="020B0604020202020204" pitchFamily="34" charset="0"/>
                <a:cs typeface="Arial" panose="020B0604020202020204" pitchFamily="34" charset="0"/>
              </a:rPr>
              <a:t>Misrepresentation of attendance at a course carrying CM points</a:t>
            </a:r>
          </a:p>
          <a:p>
            <a:pPr eaLnBrk="1" hangingPunct="1">
              <a:buClr>
                <a:srgbClr val="FF0000"/>
              </a:buClr>
            </a:pPr>
            <a:r>
              <a:rPr lang="en-US" altLang="en-US">
                <a:latin typeface="Arial" panose="020B0604020202020204" pitchFamily="34" charset="0"/>
                <a:cs typeface="Arial" panose="020B0604020202020204" pitchFamily="34" charset="0"/>
              </a:rPr>
              <a:t>Evaluation of workplace/residence</a:t>
            </a:r>
          </a:p>
          <a:p>
            <a:pPr lvl="1" eaLnBrk="1" hangingPunct="1">
              <a:buClr>
                <a:srgbClr val="FF0000"/>
              </a:buClr>
              <a:buFontTx/>
              <a:buNone/>
            </a:pPr>
            <a:r>
              <a:rPr lang="en-US" altLang="en-US">
                <a:latin typeface="Arial" panose="020B0604020202020204" pitchFamily="34" charset="0"/>
                <a:cs typeface="Arial" panose="020B0604020202020204" pitchFamily="34" charset="0"/>
              </a:rPr>
              <a:t>*Mold</a:t>
            </a:r>
          </a:p>
          <a:p>
            <a:pPr lvl="1" eaLnBrk="1" hangingPunct="1">
              <a:buClr>
                <a:srgbClr val="FF0000"/>
              </a:buClr>
              <a:buFontTx/>
              <a:buNone/>
            </a:pPr>
            <a:r>
              <a:rPr lang="en-US" altLang="en-US">
                <a:latin typeface="Arial" panose="020B0604020202020204" pitchFamily="34" charset="0"/>
                <a:cs typeface="Arial" panose="020B0604020202020204" pitchFamily="34" charset="0"/>
              </a:rPr>
              <a:t>Radon</a:t>
            </a:r>
          </a:p>
          <a:p>
            <a:pPr lvl="1" eaLnBrk="1" hangingPunct="1">
              <a:buClr>
                <a:srgbClr val="FF0000"/>
              </a:buClr>
              <a:buFontTx/>
              <a:buNone/>
            </a:pPr>
            <a:r>
              <a:rPr lang="en-US" altLang="en-US">
                <a:latin typeface="Arial" panose="020B0604020202020204" pitchFamily="34" charset="0"/>
                <a:cs typeface="Arial" panose="020B0604020202020204" pitchFamily="34" charset="0"/>
              </a:rPr>
              <a:t>Chemicals</a:t>
            </a:r>
          </a:p>
          <a:p>
            <a:pPr eaLnBrk="1" hangingPunct="1">
              <a:buClr>
                <a:srgbClr val="FF0000"/>
              </a:buClr>
            </a:pPr>
            <a:r>
              <a:rPr lang="en-US" altLang="en-US">
                <a:latin typeface="Arial" panose="020B0604020202020204" pitchFamily="34" charset="0"/>
                <a:cs typeface="Arial" panose="020B0604020202020204" pitchFamily="34" charset="0"/>
              </a:rPr>
              <a:t>Felony convictions (IH &amp; not IH related)</a:t>
            </a:r>
          </a:p>
          <a:p>
            <a:pPr eaLnBrk="1" hangingPunct="1">
              <a:buClr>
                <a:srgbClr val="FF0000"/>
              </a:buClr>
            </a:pPr>
            <a:r>
              <a:rPr lang="en-US" altLang="en-US">
                <a:latin typeface="Arial" panose="020B0604020202020204" pitchFamily="34" charset="0"/>
                <a:cs typeface="Arial" panose="020B0604020202020204" pitchFamily="34" charset="0"/>
              </a:rPr>
              <a:t>Misrepresentation in published articles</a:t>
            </a:r>
          </a:p>
          <a:p>
            <a:pPr lvl="1" eaLnBrk="1" hangingPunct="1">
              <a:buFontTx/>
              <a:buNone/>
            </a:pPr>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AEC05B2F-7AD0-8455-51EE-6C1A9540E9F5}"/>
              </a:ext>
            </a:extLst>
          </p:cNvPr>
          <p:cNvSpPr>
            <a:spLocks noGrp="1" noChangeArrowheads="1"/>
          </p:cNvSpPr>
          <p:nvPr>
            <p:ph type="title"/>
          </p:nvPr>
        </p:nvSpPr>
        <p:spPr/>
        <p:txBody>
          <a:bodyPr/>
          <a:lstStyle/>
          <a:p>
            <a:r>
              <a:rPr lang="en-US" altLang="en-US"/>
              <a:t>CIH Ethics Cases 2006 to current</a:t>
            </a:r>
          </a:p>
        </p:txBody>
      </p:sp>
      <p:pic>
        <p:nvPicPr>
          <p:cNvPr id="113667" name="Content Placeholder 3">
            <a:extLst>
              <a:ext uri="{FF2B5EF4-FFF2-40B4-BE49-F238E27FC236}">
                <a16:creationId xmlns:a16="http://schemas.microsoft.com/office/drawing/2014/main" id="{462667C7-D50E-6955-6E58-4C01C4B886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5890" y="1490411"/>
            <a:ext cx="6328109" cy="5377407"/>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72BAE001-7988-5D1B-2E32-B9E0C66F8FF6}"/>
              </a:ext>
            </a:extLst>
          </p:cNvPr>
          <p:cNvSpPr>
            <a:spLocks noGrp="1" noChangeArrowheads="1"/>
          </p:cNvSpPr>
          <p:nvPr>
            <p:ph type="title"/>
          </p:nvPr>
        </p:nvSpPr>
        <p:spPr/>
        <p:txBody>
          <a:bodyPr/>
          <a:lstStyle/>
          <a:p>
            <a:r>
              <a:rPr lang="en-US" altLang="en-US" b="1">
                <a:latin typeface="Arial" panose="020B0604020202020204" pitchFamily="34" charset="0"/>
                <a:cs typeface="Arial" panose="020B0604020202020204" pitchFamily="34" charset="0"/>
              </a:rPr>
              <a:t>How To Avoid Ethical Pitfalls</a:t>
            </a:r>
          </a:p>
        </p:txBody>
      </p:sp>
      <p:sp>
        <p:nvSpPr>
          <p:cNvPr id="114691" name="Content Placeholder 2">
            <a:extLst>
              <a:ext uri="{FF2B5EF4-FFF2-40B4-BE49-F238E27FC236}">
                <a16:creationId xmlns:a16="http://schemas.microsoft.com/office/drawing/2014/main" id="{E8362FD8-4C3D-A52E-5836-97F437E989E7}"/>
              </a:ext>
            </a:extLst>
          </p:cNvPr>
          <p:cNvSpPr>
            <a:spLocks noGrp="1" noChangeArrowheads="1"/>
          </p:cNvSpPr>
          <p:nvPr>
            <p:ph idx="1"/>
          </p:nvPr>
        </p:nvSpPr>
        <p:spPr>
          <a:xfrm>
            <a:off x="2209800" y="1752600"/>
            <a:ext cx="7772400" cy="4648200"/>
          </a:xfrm>
        </p:spPr>
        <p:txBody>
          <a:bodyPr/>
          <a:lstStyle/>
          <a:p>
            <a:pPr>
              <a:buFontTx/>
              <a:buNone/>
            </a:pPr>
            <a:r>
              <a:rPr lang="en-US" altLang="en-US">
                <a:latin typeface="Arial" panose="020B0604020202020204" pitchFamily="34" charset="0"/>
                <a:cs typeface="Arial" panose="020B0604020202020204" pitchFamily="34" charset="0"/>
              </a:rPr>
              <a:t>“In the </a:t>
            </a:r>
            <a:r>
              <a:rPr lang="en-US" altLang="en-US" b="1" i="1">
                <a:latin typeface="Arial" panose="020B0604020202020204" pitchFamily="34" charset="0"/>
                <a:cs typeface="Arial" panose="020B0604020202020204" pitchFamily="34" charset="0"/>
              </a:rPr>
              <a:t>beginning</a:t>
            </a:r>
            <a:r>
              <a:rPr lang="en-US" altLang="en-US">
                <a:latin typeface="Arial" panose="020B0604020202020204" pitchFamily="34" charset="0"/>
                <a:cs typeface="Arial" panose="020B0604020202020204" pitchFamily="34" charset="0"/>
              </a:rPr>
              <a:t>…………….</a:t>
            </a:r>
          </a:p>
          <a:p>
            <a:pPr>
              <a:buFontTx/>
              <a:buNone/>
            </a:pPr>
            <a:r>
              <a:rPr lang="en-US" altLang="en-US">
                <a:latin typeface="Arial" panose="020B0604020202020204" pitchFamily="34" charset="0"/>
                <a:cs typeface="Arial" panose="020B0604020202020204" pitchFamily="34" charset="0"/>
              </a:rPr>
              <a:t>		</a:t>
            </a:r>
            <a:r>
              <a:rPr lang="en-US" altLang="en-US" b="1" i="1">
                <a:latin typeface="Arial" panose="020B0604020202020204" pitchFamily="34" charset="0"/>
                <a:cs typeface="Arial" panose="020B0604020202020204" pitchFamily="34" charset="0"/>
              </a:rPr>
              <a:t>Before</a:t>
            </a:r>
            <a:r>
              <a:rPr lang="en-US" altLang="en-US">
                <a:latin typeface="Arial" panose="020B0604020202020204" pitchFamily="34" charset="0"/>
                <a:cs typeface="Arial" panose="020B0604020202020204" pitchFamily="34" charset="0"/>
              </a:rPr>
              <a:t> you take a new job</a:t>
            </a:r>
          </a:p>
          <a:p>
            <a:pPr>
              <a:buFontTx/>
              <a:buNone/>
            </a:pPr>
            <a:r>
              <a:rPr lang="en-US" altLang="en-US">
                <a:latin typeface="Arial" panose="020B0604020202020204" pitchFamily="34" charset="0"/>
                <a:cs typeface="Arial" panose="020B0604020202020204" pitchFamily="34" charset="0"/>
              </a:rPr>
              <a:t>		</a:t>
            </a:r>
            <a:r>
              <a:rPr lang="en-US" altLang="en-US" b="1" i="1">
                <a:latin typeface="Arial" panose="020B0604020202020204" pitchFamily="34" charset="0"/>
                <a:cs typeface="Arial" panose="020B0604020202020204" pitchFamily="34" charset="0"/>
              </a:rPr>
              <a:t>Before</a:t>
            </a:r>
            <a:r>
              <a:rPr lang="en-US" altLang="en-US">
                <a:latin typeface="Arial" panose="020B0604020202020204" pitchFamily="34" charset="0"/>
                <a:cs typeface="Arial" panose="020B0604020202020204" pitchFamily="34" charset="0"/>
              </a:rPr>
              <a:t> you sign a contract</a:t>
            </a:r>
          </a:p>
          <a:p>
            <a:pPr>
              <a:buFontTx/>
              <a:buNone/>
            </a:pPr>
            <a:r>
              <a:rPr lang="en-US" altLang="en-US">
                <a:latin typeface="Arial" panose="020B0604020202020204" pitchFamily="34" charset="0"/>
                <a:cs typeface="Arial" panose="020B0604020202020204" pitchFamily="34" charset="0"/>
              </a:rPr>
              <a:t>		</a:t>
            </a:r>
            <a:r>
              <a:rPr lang="en-US" altLang="en-US" b="1" i="1">
                <a:latin typeface="Arial" panose="020B0604020202020204" pitchFamily="34" charset="0"/>
                <a:cs typeface="Arial" panose="020B0604020202020204" pitchFamily="34" charset="0"/>
              </a:rPr>
              <a:t>Before</a:t>
            </a:r>
            <a:r>
              <a:rPr lang="en-US" altLang="en-US">
                <a:latin typeface="Arial" panose="020B0604020202020204" pitchFamily="34" charset="0"/>
                <a:cs typeface="Arial" panose="020B0604020202020204" pitchFamily="34" charset="0"/>
              </a:rPr>
              <a:t> you agree to a course of 			    action</a:t>
            </a:r>
          </a:p>
          <a:p>
            <a:pPr>
              <a:buFontTx/>
              <a:buNone/>
            </a:pPr>
            <a:endParaRPr lang="en-US" altLang="en-US">
              <a:latin typeface="Arial" panose="020B0604020202020204" pitchFamily="34" charset="0"/>
              <a:cs typeface="Arial" panose="020B0604020202020204" pitchFamily="34" charset="0"/>
            </a:endParaRPr>
          </a:p>
          <a:p>
            <a:pPr>
              <a:buFontTx/>
              <a:buNone/>
            </a:pPr>
            <a:r>
              <a:rPr lang="en-US" altLang="en-US">
                <a:latin typeface="Arial" panose="020B0604020202020204" pitchFamily="34" charset="0"/>
                <a:cs typeface="Arial" panose="020B0604020202020204" pitchFamily="34" charset="0"/>
              </a:rPr>
              <a:t>No single right answer…</a:t>
            </a:r>
          </a:p>
          <a:p>
            <a:pPr>
              <a:buFontTx/>
              <a:buNone/>
            </a:pPr>
            <a:r>
              <a:rPr lang="en-US" altLang="en-US">
                <a:latin typeface="Arial" panose="020B0604020202020204" pitchFamily="34" charset="0"/>
                <a:cs typeface="Arial" panose="020B0604020202020204" pitchFamily="34" charset="0"/>
              </a:rPr>
              <a:t>Communicate!”</a:t>
            </a:r>
          </a:p>
        </p:txBody>
      </p:sp>
      <p:pic>
        <p:nvPicPr>
          <p:cNvPr id="114692" name="Picture 3" descr="students.jpg">
            <a:extLst>
              <a:ext uri="{FF2B5EF4-FFF2-40B4-BE49-F238E27FC236}">
                <a16:creationId xmlns:a16="http://schemas.microsoft.com/office/drawing/2014/main" id="{CE229F72-1AA8-2342-8069-DF4E1D708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4141788"/>
            <a:ext cx="37703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7C6F899-BAD3-90C8-FFAE-B3486BFC9C6C}"/>
              </a:ext>
            </a:extLst>
          </p:cNvPr>
          <p:cNvSpPr>
            <a:spLocks noGrp="1" noChangeArrowheads="1"/>
          </p:cNvSpPr>
          <p:nvPr>
            <p:ph type="title"/>
          </p:nvPr>
        </p:nvSpPr>
        <p:spPr>
          <a:xfrm>
            <a:off x="2209800" y="1447800"/>
            <a:ext cx="7772400" cy="1066800"/>
          </a:xfrm>
        </p:spPr>
        <p:txBody>
          <a:bodyPr/>
          <a:lstStyle/>
          <a:p>
            <a:pPr algn="ctr" eaLnBrk="1" hangingPunct="1"/>
            <a:r>
              <a:rPr lang="en-US" altLang="en-US" sz="4000" b="1">
                <a:latin typeface="Arial" panose="020B0604020202020204" pitchFamily="34" charset="0"/>
                <a:cs typeface="Arial" panose="020B0604020202020204" pitchFamily="34" charset="0"/>
              </a:rPr>
              <a:t>Scenarios for Consideration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7CFB322-3617-E870-5016-215B9A0BDE73}"/>
              </a:ext>
            </a:extLst>
          </p:cNvPr>
          <p:cNvSpPr>
            <a:spLocks noGrp="1" noChangeArrowheads="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Scenario #1</a:t>
            </a:r>
          </a:p>
        </p:txBody>
      </p:sp>
      <p:sp>
        <p:nvSpPr>
          <p:cNvPr id="117763" name="Rectangle 3">
            <a:extLst>
              <a:ext uri="{FF2B5EF4-FFF2-40B4-BE49-F238E27FC236}">
                <a16:creationId xmlns:a16="http://schemas.microsoft.com/office/drawing/2014/main" id="{642E4A9D-3B4A-C7CC-A761-0C33F546DD1F}"/>
              </a:ext>
            </a:extLst>
          </p:cNvPr>
          <p:cNvSpPr>
            <a:spLocks noGrp="1" noChangeArrowheads="1"/>
          </p:cNvSpPr>
          <p:nvPr>
            <p:ph type="body" idx="1"/>
          </p:nvPr>
        </p:nvSpPr>
        <p:spPr/>
        <p:txBody>
          <a:bodyPr/>
          <a:lstStyle/>
          <a:p>
            <a:pPr eaLnBrk="1" hangingPunct="1">
              <a:buFontTx/>
              <a:buNone/>
            </a:pPr>
            <a:r>
              <a:rPr lang="en-US" altLang="en-US"/>
              <a:t>   </a:t>
            </a:r>
            <a:r>
              <a:rPr lang="en-US" altLang="en-US">
                <a:latin typeface="Arial" panose="020B0604020202020204" pitchFamily="34" charset="0"/>
                <a:cs typeface="Arial" panose="020B0604020202020204" pitchFamily="34" charset="0"/>
              </a:rPr>
              <a:t>You are bound by a contract to protect the confidentiality of the project for which you are hired.  Because of the complexity of the OSH issues, you wish to obtain input from a professional peer regarding the technical aspects of the project.</a:t>
            </a:r>
          </a:p>
          <a:p>
            <a:pPr eaLnBrk="1" hangingPunct="1"/>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834235A-199B-9EF7-B5E8-87983C3E77CF}"/>
              </a:ext>
            </a:extLst>
          </p:cNvPr>
          <p:cNvSpPr>
            <a:spLocks noGrp="1" noChangeArrowheads="1"/>
          </p:cNvSpPr>
          <p:nvPr>
            <p:ph type="title"/>
          </p:nvPr>
        </p:nvSpPr>
        <p:spPr>
          <a:xfrm>
            <a:off x="2209800" y="533400"/>
            <a:ext cx="7772400" cy="609600"/>
          </a:xfrm>
        </p:spPr>
        <p:txBody>
          <a:bodyPr/>
          <a:lstStyle/>
          <a:p>
            <a:pPr eaLnBrk="1" hangingPunct="1"/>
            <a:r>
              <a:rPr lang="en-US" altLang="en-US" b="1">
                <a:latin typeface="Arial" panose="020B0604020202020204" pitchFamily="34" charset="0"/>
                <a:cs typeface="Arial" panose="020B0604020202020204" pitchFamily="34" charset="0"/>
              </a:rPr>
              <a:t>Do You:</a:t>
            </a:r>
          </a:p>
        </p:txBody>
      </p:sp>
      <p:sp>
        <p:nvSpPr>
          <p:cNvPr id="118787" name="Rectangle 3">
            <a:extLst>
              <a:ext uri="{FF2B5EF4-FFF2-40B4-BE49-F238E27FC236}">
                <a16:creationId xmlns:a16="http://schemas.microsoft.com/office/drawing/2014/main" id="{B0A95554-B774-7D38-6F81-5654BD882762}"/>
              </a:ext>
            </a:extLst>
          </p:cNvPr>
          <p:cNvSpPr>
            <a:spLocks noGrp="1" noChangeArrowheads="1"/>
          </p:cNvSpPr>
          <p:nvPr>
            <p:ph type="body" idx="1"/>
          </p:nvPr>
        </p:nvSpPr>
        <p:spPr>
          <a:xfrm>
            <a:off x="1106905" y="1143000"/>
            <a:ext cx="10048775" cy="5334000"/>
          </a:xfrm>
        </p:spPr>
        <p:txBody>
          <a:bodyPr/>
          <a:lstStyle/>
          <a:p>
            <a:pPr marL="533400" indent="-533400" eaLnBrk="1" hangingPunct="1">
              <a:lnSpc>
                <a:spcPct val="9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Ignore your desire to obtain input from a professional peer because it could be considered an ethical breach of your clients confidentiality.</a:t>
            </a:r>
          </a:p>
          <a:p>
            <a:pPr marL="533400" indent="-533400" eaLnBrk="1" hangingPunct="1">
              <a:lnSpc>
                <a:spcPct val="9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Discuss the project without disclosing confidential details such as the name of the company, individual names, proprietary information, etc.</a:t>
            </a:r>
          </a:p>
          <a:p>
            <a:pPr marL="533400" indent="-533400" eaLnBrk="1" hangingPunct="1">
              <a:lnSpc>
                <a:spcPct val="9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Discuss in full disclosure with a professional peer who is unrelated to the project and lives thousands of miles away.</a:t>
            </a:r>
          </a:p>
          <a:p>
            <a:pPr marL="533400" indent="-533400" eaLnBrk="1" hangingPunct="1">
              <a:lnSpc>
                <a:spcPct val="9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Consider publishing your quandaries in the next issue of </a:t>
            </a:r>
            <a:r>
              <a:rPr lang="en-US" altLang="en-US" sz="2800" i="1" dirty="0">
                <a:latin typeface="Arial" panose="020B0604020202020204" pitchFamily="34" charset="0"/>
                <a:cs typeface="Arial" panose="020B0604020202020204" pitchFamily="34" charset="0"/>
              </a:rPr>
              <a:t>Professional Safety</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642F3DE-AFBE-C1C5-3802-8E137E157CBF}"/>
              </a:ext>
            </a:extLst>
          </p:cNvPr>
          <p:cNvSpPr>
            <a:spLocks noGrp="1" noChangeArrowheads="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Scenario #2</a:t>
            </a:r>
          </a:p>
        </p:txBody>
      </p:sp>
      <p:sp>
        <p:nvSpPr>
          <p:cNvPr id="120835" name="Rectangle 3">
            <a:extLst>
              <a:ext uri="{FF2B5EF4-FFF2-40B4-BE49-F238E27FC236}">
                <a16:creationId xmlns:a16="http://schemas.microsoft.com/office/drawing/2014/main" id="{1B3798D2-E0AF-2D19-061C-E933E75364BE}"/>
              </a:ext>
            </a:extLst>
          </p:cNvPr>
          <p:cNvSpPr>
            <a:spLocks noGrp="1" noChangeArrowheads="1"/>
          </p:cNvSpPr>
          <p:nvPr>
            <p:ph type="body" idx="1"/>
          </p:nvPr>
        </p:nvSpPr>
        <p:spPr/>
        <p:txBody>
          <a:bodyPr/>
          <a:lstStyle/>
          <a:p>
            <a:pPr eaLnBrk="1" hangingPunct="1">
              <a:buFontTx/>
              <a:buNone/>
            </a:pPr>
            <a:r>
              <a:rPr lang="en-US" altLang="en-US"/>
              <a:t>  </a:t>
            </a:r>
          </a:p>
          <a:p>
            <a:pPr eaLnBrk="1" hangingPunct="1">
              <a:buFontTx/>
              <a:buNone/>
            </a:pPr>
            <a:r>
              <a:rPr lang="en-US" altLang="en-US"/>
              <a:t>   </a:t>
            </a:r>
            <a:r>
              <a:rPr lang="en-US" altLang="en-US">
                <a:latin typeface="Arial" panose="020B0604020202020204" pitchFamily="34" charset="0"/>
                <a:cs typeface="Arial" panose="020B0604020202020204" pitchFamily="34" charset="0"/>
              </a:rPr>
              <a:t>You witness what you feel is a clear violation of the code by one of your professional peers who is both a CSP and a CIH.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p:txBody>
          <a:bodyPr/>
          <a:lstStyle/>
          <a:p>
            <a:r>
              <a:rPr lang="en-US" b="1" dirty="0">
                <a:solidFill>
                  <a:srgbClr val="006435"/>
                </a:solidFill>
                <a:latin typeface="Arial" panose="020B0604020202020204" pitchFamily="34" charset="0"/>
                <a:cs typeface="Arial" panose="020B0604020202020204" pitchFamily="34" charset="0"/>
              </a:rPr>
              <a:t>Old Business</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3" name="TextBox 2">
            <a:extLst>
              <a:ext uri="{FF2B5EF4-FFF2-40B4-BE49-F238E27FC236}">
                <a16:creationId xmlns:a16="http://schemas.microsoft.com/office/drawing/2014/main" id="{67EBF2A5-B395-4E5F-978B-549C0C4CF67E}"/>
              </a:ext>
            </a:extLst>
          </p:cNvPr>
          <p:cNvSpPr txBox="1"/>
          <p:nvPr/>
        </p:nvSpPr>
        <p:spPr>
          <a:xfrm>
            <a:off x="795068" y="1758156"/>
            <a:ext cx="10601863"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September Secretary’s Report</a:t>
            </a:r>
          </a:p>
          <a:p>
            <a:pPr marL="800100" lvl="1" indent="-342900">
              <a:buFont typeface="Arial" panose="020B0604020202020204" pitchFamily="34" charset="0"/>
              <a:buChar char="•"/>
            </a:pPr>
            <a:r>
              <a:rPr lang="en-US" sz="2800" dirty="0">
                <a:solidFill>
                  <a:prstClr val="black"/>
                </a:solidFill>
                <a:latin typeface="Calibri" panose="020F0502020204030204"/>
              </a:rPr>
              <a:t>August meeting minutes emailed out </a:t>
            </a:r>
            <a:r>
              <a:rPr lang="en-US" sz="2800" dirty="0">
                <a:latin typeface="Calibri" panose="020F0502020204030204"/>
              </a:rPr>
              <a:t>09/09/2024</a:t>
            </a:r>
            <a:r>
              <a:rPr lang="en-US" sz="2800" dirty="0">
                <a:solidFill>
                  <a:prstClr val="black"/>
                </a:solidFill>
                <a:latin typeface="Calibri" panose="020F0502020204030204"/>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September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Treasure’s Report</a:t>
            </a:r>
          </a:p>
          <a:p>
            <a:pPr marL="800100" lvl="1" indent="-3429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Revenue (from Chapter Dues) = $</a:t>
            </a:r>
            <a:r>
              <a:rPr lang="en-US" sz="2800" dirty="0">
                <a:solidFill>
                  <a:prstClr val="black"/>
                </a:solidFill>
                <a:latin typeface="Calibri" panose="020F0502020204030204"/>
              </a:rPr>
              <a:t>202.25</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Expenses = $0</a:t>
            </a:r>
          </a:p>
          <a:p>
            <a:pPr marL="800100" lvl="1" indent="-3429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 Balance = </a:t>
            </a:r>
            <a:r>
              <a:rPr lang="en-US" sz="2800" dirty="0">
                <a:solidFill>
                  <a:prstClr val="black"/>
                </a:solidFill>
                <a:latin typeface="Calibri" panose="020F0502020204030204"/>
              </a:rPr>
              <a:t>$31,306.43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endParaRPr lang="en-US" sz="3200" dirty="0">
              <a:solidFill>
                <a:prstClr val="black"/>
              </a:solidFill>
              <a:latin typeface="Calibri" panose="020F0502020204030204"/>
            </a:endParaRPr>
          </a:p>
        </p:txBody>
      </p:sp>
    </p:spTree>
    <p:extLst>
      <p:ext uri="{BB962C8B-B14F-4D97-AF65-F5344CB8AC3E}">
        <p14:creationId xmlns:p14="http://schemas.microsoft.com/office/powerpoint/2010/main" val="979818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552F135-3AB6-E5AE-E271-181FDB3632CC}"/>
              </a:ext>
            </a:extLst>
          </p:cNvPr>
          <p:cNvSpPr>
            <a:spLocks noGrp="1" noChangeArrowheads="1"/>
          </p:cNvSpPr>
          <p:nvPr>
            <p:ph type="title"/>
          </p:nvPr>
        </p:nvSpPr>
        <p:spPr>
          <a:xfrm>
            <a:off x="2209800" y="609600"/>
            <a:ext cx="7772400" cy="609600"/>
          </a:xfrm>
        </p:spPr>
        <p:txBody>
          <a:bodyPr/>
          <a:lstStyle/>
          <a:p>
            <a:pPr eaLnBrk="1" hangingPunct="1"/>
            <a:r>
              <a:rPr lang="en-US" altLang="en-US" b="1">
                <a:latin typeface="Arial" panose="020B0604020202020204" pitchFamily="34" charset="0"/>
                <a:cs typeface="Arial" panose="020B0604020202020204" pitchFamily="34" charset="0"/>
              </a:rPr>
              <a:t>Do You:</a:t>
            </a:r>
          </a:p>
        </p:txBody>
      </p:sp>
      <p:sp>
        <p:nvSpPr>
          <p:cNvPr id="122883" name="Rectangle 3">
            <a:extLst>
              <a:ext uri="{FF2B5EF4-FFF2-40B4-BE49-F238E27FC236}">
                <a16:creationId xmlns:a16="http://schemas.microsoft.com/office/drawing/2014/main" id="{B825BE3B-46A2-3CA1-8A2F-F02E75700FEF}"/>
              </a:ext>
            </a:extLst>
          </p:cNvPr>
          <p:cNvSpPr>
            <a:spLocks noGrp="1" noChangeArrowheads="1"/>
          </p:cNvSpPr>
          <p:nvPr>
            <p:ph type="body" idx="1"/>
          </p:nvPr>
        </p:nvSpPr>
        <p:spPr>
          <a:xfrm>
            <a:off x="866273" y="1447800"/>
            <a:ext cx="10250905" cy="5181600"/>
          </a:xfrm>
        </p:spPr>
        <p:txBody>
          <a:bodyPr/>
          <a:lstStyle/>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Contact ABIH, BCSP, NASA, DOT, NRC, OSHA, EPA, ASSP, and/or AIHA and report the incident.</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Submit a written allegation of a breach of ethical duty or professional responsibility to the chair of the JIHEEC.</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Call both the AIHA and ASSP Presidents to personally complain.</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Explain to the peer that you feel they are acting unethically and give them an opportunity to correct the situation before taking further action.  If it remains unresolved then you could submit a written allegation of a breach of ethical duty or professional responsibility to BCSP.</a:t>
            </a:r>
          </a:p>
          <a:p>
            <a:pPr marL="609600" indent="-609600" eaLnBrk="1" hangingPunct="1">
              <a:lnSpc>
                <a:spcPct val="80000"/>
              </a:lnSpc>
              <a:buClr>
                <a:srgbClr val="FF0000"/>
              </a:buClr>
              <a:buFont typeface="Tahoma" panose="020B0604030504040204" pitchFamily="34" charset="0"/>
              <a:buAutoNum type="alphaUcPeriod"/>
            </a:pPr>
            <a:endParaRPr lang="en-US" altLang="en-US" sz="2400" dirty="0"/>
          </a:p>
          <a:p>
            <a:pPr marL="609600" indent="-609600" eaLnBrk="1" hangingPunct="1">
              <a:lnSpc>
                <a:spcPct val="80000"/>
              </a:lnSpc>
              <a:buClr>
                <a:srgbClr val="FF0000"/>
              </a:buClr>
              <a:buFont typeface="Tahoma" panose="020B0604030504040204" pitchFamily="34" charset="0"/>
              <a:buAutoNum type="alphaUcPeriod"/>
            </a:pPr>
            <a:endParaRPr lang="en-US" alt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B781524-D8E9-1D84-97A2-490A5FBE5A6C}"/>
              </a:ext>
            </a:extLst>
          </p:cNvPr>
          <p:cNvSpPr>
            <a:spLocks noGrp="1" noChangeArrowheads="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Scenario #3</a:t>
            </a:r>
          </a:p>
        </p:txBody>
      </p:sp>
      <p:sp>
        <p:nvSpPr>
          <p:cNvPr id="123907" name="Rectangle 3">
            <a:extLst>
              <a:ext uri="{FF2B5EF4-FFF2-40B4-BE49-F238E27FC236}">
                <a16:creationId xmlns:a16="http://schemas.microsoft.com/office/drawing/2014/main" id="{54451CF9-5202-3294-049A-8D798D9D562C}"/>
              </a:ext>
            </a:extLst>
          </p:cNvPr>
          <p:cNvSpPr>
            <a:spLocks noGrp="1" noChangeArrowheads="1"/>
          </p:cNvSpPr>
          <p:nvPr>
            <p:ph type="body" idx="1"/>
          </p:nvPr>
        </p:nvSpPr>
        <p:spPr/>
        <p:txBody>
          <a:bodyPr/>
          <a:lstStyle/>
          <a:p>
            <a:pPr eaLnBrk="1" hangingPunct="1">
              <a:buFontTx/>
              <a:buNone/>
            </a:pPr>
            <a:r>
              <a:rPr lang="en-US" altLang="en-US"/>
              <a:t>   </a:t>
            </a:r>
            <a:r>
              <a:rPr lang="en-US" altLang="en-US">
                <a:latin typeface="Arial" panose="020B0604020202020204" pitchFamily="34" charset="0"/>
                <a:cs typeface="Arial" panose="020B0604020202020204" pitchFamily="34" charset="0"/>
              </a:rPr>
              <a:t>You are invited by a vendor who provides a majority of your industrial hygiene laboratory services to play golf and have dinner at an “exclusive” country club.</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3FACEE8-BAD3-000E-E839-4BCB5ABE48BE}"/>
              </a:ext>
            </a:extLst>
          </p:cNvPr>
          <p:cNvSpPr>
            <a:spLocks noGrp="1" noChangeArrowheads="1"/>
          </p:cNvSpPr>
          <p:nvPr>
            <p:ph type="title"/>
          </p:nvPr>
        </p:nvSpPr>
        <p:spPr>
          <a:xfrm>
            <a:off x="2209800" y="533400"/>
            <a:ext cx="7772400" cy="609600"/>
          </a:xfrm>
        </p:spPr>
        <p:txBody>
          <a:bodyPr/>
          <a:lstStyle/>
          <a:p>
            <a:pPr eaLnBrk="1" hangingPunct="1"/>
            <a:r>
              <a:rPr lang="en-US" altLang="en-US" b="1">
                <a:latin typeface="Arial" panose="020B0604020202020204" pitchFamily="34" charset="0"/>
                <a:cs typeface="Arial" panose="020B0604020202020204" pitchFamily="34" charset="0"/>
              </a:rPr>
              <a:t>Do You:</a:t>
            </a:r>
          </a:p>
        </p:txBody>
      </p:sp>
      <p:sp>
        <p:nvSpPr>
          <p:cNvPr id="125955" name="Rectangle 3">
            <a:extLst>
              <a:ext uri="{FF2B5EF4-FFF2-40B4-BE49-F238E27FC236}">
                <a16:creationId xmlns:a16="http://schemas.microsoft.com/office/drawing/2014/main" id="{BFA2DF01-7FF4-1555-9BE3-48E02E31D8DA}"/>
              </a:ext>
            </a:extLst>
          </p:cNvPr>
          <p:cNvSpPr>
            <a:spLocks noGrp="1" noChangeArrowheads="1"/>
          </p:cNvSpPr>
          <p:nvPr>
            <p:ph type="body" idx="1"/>
          </p:nvPr>
        </p:nvSpPr>
        <p:spPr>
          <a:xfrm>
            <a:off x="885523" y="1143000"/>
            <a:ext cx="10366409" cy="5715000"/>
          </a:xfrm>
        </p:spPr>
        <p:txBody>
          <a:bodyPr/>
          <a:lstStyle/>
          <a:p>
            <a:pPr marL="533400" indent="-533400" eaLnBrk="1" hangingPunct="1">
              <a:lnSpc>
                <a:spcPct val="90000"/>
              </a:lnSpc>
              <a:buClr>
                <a:srgbClr val="FF0000"/>
              </a:buClr>
              <a:buFont typeface="Tahoma" panose="020B0604030504040204" pitchFamily="34" charset="0"/>
              <a:buAutoNum type="alphaUcPeriod"/>
            </a:pPr>
            <a:r>
              <a:rPr lang="en-US" altLang="en-US" sz="3000" dirty="0">
                <a:latin typeface="Arial" panose="020B0604020202020204" pitchFamily="34" charset="0"/>
                <a:cs typeface="Arial" panose="020B0604020202020204" pitchFamily="34" charset="0"/>
              </a:rPr>
              <a:t>Accept the offer and ask if he wouldn’t mind throwing in a sleeve of balls and a hat.</a:t>
            </a:r>
          </a:p>
          <a:p>
            <a:pPr marL="533400" indent="-533400" eaLnBrk="1" hangingPunct="1">
              <a:lnSpc>
                <a:spcPct val="90000"/>
              </a:lnSpc>
              <a:buClr>
                <a:srgbClr val="FF0000"/>
              </a:buClr>
              <a:buFont typeface="Tahoma" panose="020B0604030504040204" pitchFamily="34" charset="0"/>
              <a:buAutoNum type="alphaUcPeriod"/>
            </a:pPr>
            <a:r>
              <a:rPr lang="en-US" altLang="en-US" sz="3000" dirty="0">
                <a:latin typeface="Arial" panose="020B0604020202020204" pitchFamily="34" charset="0"/>
                <a:cs typeface="Arial" panose="020B0604020202020204" pitchFamily="34" charset="0"/>
              </a:rPr>
              <a:t>Investigate your company’s policy on accepting vendor gifts and determine the best course of action with your supervisor.</a:t>
            </a:r>
          </a:p>
          <a:p>
            <a:pPr marL="533400" indent="-533400" eaLnBrk="1" hangingPunct="1">
              <a:lnSpc>
                <a:spcPct val="90000"/>
              </a:lnSpc>
              <a:buClr>
                <a:srgbClr val="FF0000"/>
              </a:buClr>
              <a:buFont typeface="Tahoma" panose="020B0604030504040204" pitchFamily="34" charset="0"/>
              <a:buAutoNum type="alphaUcPeriod"/>
            </a:pPr>
            <a:r>
              <a:rPr lang="en-US" altLang="en-US" sz="3000" dirty="0">
                <a:latin typeface="Arial" panose="020B0604020202020204" pitchFamily="34" charset="0"/>
                <a:cs typeface="Arial" panose="020B0604020202020204" pitchFamily="34" charset="0"/>
              </a:rPr>
              <a:t>Decide to accept the offer, but only if you can pay for your own green fees and dinner.</a:t>
            </a:r>
          </a:p>
          <a:p>
            <a:pPr marL="533400" indent="-533400" eaLnBrk="1" hangingPunct="1">
              <a:lnSpc>
                <a:spcPct val="90000"/>
              </a:lnSpc>
              <a:buClr>
                <a:srgbClr val="FF0000"/>
              </a:buClr>
              <a:buFont typeface="Tahoma" panose="020B0604030504040204" pitchFamily="34" charset="0"/>
              <a:buAutoNum type="alphaUcPeriod"/>
            </a:pPr>
            <a:r>
              <a:rPr lang="en-US" altLang="en-US" sz="3000" dirty="0">
                <a:latin typeface="Arial" panose="020B0604020202020204" pitchFamily="34" charset="0"/>
                <a:cs typeface="Arial" panose="020B0604020202020204" pitchFamily="34" charset="0"/>
              </a:rPr>
              <a:t>Accept the invitation but insist that the bill be paid in cash instead of a credit card to avoid leaving a “paper trail”.</a:t>
            </a:r>
          </a:p>
          <a:p>
            <a:pPr marL="533400" indent="-533400" eaLnBrk="1" hangingPunct="1">
              <a:lnSpc>
                <a:spcPct val="90000"/>
              </a:lnSpc>
              <a:buNone/>
            </a:pP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19295432-C7A1-EC3F-57D4-A150C11057FE}"/>
              </a:ext>
            </a:extLst>
          </p:cNvPr>
          <p:cNvSpPr>
            <a:spLocks noGrp="1" noChangeArrowheads="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Scenario #4</a:t>
            </a:r>
          </a:p>
        </p:txBody>
      </p:sp>
      <p:sp>
        <p:nvSpPr>
          <p:cNvPr id="126979" name="Rectangle 3">
            <a:extLst>
              <a:ext uri="{FF2B5EF4-FFF2-40B4-BE49-F238E27FC236}">
                <a16:creationId xmlns:a16="http://schemas.microsoft.com/office/drawing/2014/main" id="{EFF2E3EF-1357-59E1-AEA9-BD22C3E9E926}"/>
              </a:ext>
            </a:extLst>
          </p:cNvPr>
          <p:cNvSpPr>
            <a:spLocks noGrp="1" noChangeArrowheads="1"/>
          </p:cNvSpPr>
          <p:nvPr>
            <p:ph type="body" idx="1"/>
          </p:nvPr>
        </p:nvSpPr>
        <p:spPr>
          <a:xfrm>
            <a:off x="2209800" y="2362200"/>
            <a:ext cx="7772400" cy="3581400"/>
          </a:xfrm>
        </p:spPr>
        <p:txBody>
          <a:bodyPr/>
          <a:lstStyle/>
          <a:p>
            <a:pPr eaLnBrk="1" hangingPunct="1">
              <a:buFontTx/>
              <a:buNone/>
            </a:pPr>
            <a:r>
              <a:rPr lang="en-US" altLang="en-US"/>
              <a:t>   </a:t>
            </a:r>
            <a:r>
              <a:rPr lang="en-US" altLang="en-US">
                <a:latin typeface="Arial" panose="020B0604020202020204" pitchFamily="34" charset="0"/>
                <a:cs typeface="Arial" panose="020B0604020202020204" pitchFamily="34" charset="0"/>
              </a:rPr>
              <a:t>As an OSH professional at a chemical manufacturing plant, you are faced with having to perform air sampling for an intermediate chemical for which there is no standard sampling method.</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92B9B3C7-E7CD-849D-5F31-004A4570B865}"/>
              </a:ext>
            </a:extLst>
          </p:cNvPr>
          <p:cNvSpPr>
            <a:spLocks noGrp="1" noChangeArrowheads="1"/>
          </p:cNvSpPr>
          <p:nvPr>
            <p:ph type="title"/>
          </p:nvPr>
        </p:nvSpPr>
        <p:spPr>
          <a:xfrm>
            <a:off x="2209800" y="609600"/>
            <a:ext cx="7772400" cy="609600"/>
          </a:xfrm>
        </p:spPr>
        <p:txBody>
          <a:bodyPr/>
          <a:lstStyle/>
          <a:p>
            <a:pPr eaLnBrk="1" hangingPunct="1"/>
            <a:r>
              <a:rPr lang="en-US" altLang="en-US" b="1"/>
              <a:t>Do You:</a:t>
            </a:r>
          </a:p>
        </p:txBody>
      </p:sp>
      <p:sp>
        <p:nvSpPr>
          <p:cNvPr id="128003" name="Rectangle 3">
            <a:extLst>
              <a:ext uri="{FF2B5EF4-FFF2-40B4-BE49-F238E27FC236}">
                <a16:creationId xmlns:a16="http://schemas.microsoft.com/office/drawing/2014/main" id="{55B773A7-E714-690F-FFA1-BCE3030BD62C}"/>
              </a:ext>
            </a:extLst>
          </p:cNvPr>
          <p:cNvSpPr>
            <a:spLocks noGrp="1" noChangeArrowheads="1"/>
          </p:cNvSpPr>
          <p:nvPr>
            <p:ph type="body" idx="1"/>
          </p:nvPr>
        </p:nvSpPr>
        <p:spPr>
          <a:xfrm>
            <a:off x="770021" y="1295400"/>
            <a:ext cx="10587790" cy="4648200"/>
          </a:xfrm>
        </p:spPr>
        <p:txBody>
          <a:bodyPr/>
          <a:lstStyle/>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Search for a sampling method that is statistically significant, peer-reviewed and recognized by the profession.</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Use a non peer-reviewed sampling method that was developed by the plant lab assistant whose nickname is “Cousin Vinny”.</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Use a standard sampling method developed for another intermediate chemical produced at your plant.</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Contact an outside industrial hygiene laboratory for advice and direction.</a:t>
            </a:r>
          </a:p>
          <a:p>
            <a:pPr marL="609600" indent="-609600" eaLnBrk="1" hangingPunct="1">
              <a:lnSpc>
                <a:spcPct val="80000"/>
              </a:lnSpc>
              <a:buNone/>
            </a:pPr>
            <a:endParaRPr lang="en-US" altLang="en-US" sz="2400" dirty="0"/>
          </a:p>
          <a:p>
            <a:pPr marL="609600" indent="-609600" eaLnBrk="1" hangingPunct="1">
              <a:lnSpc>
                <a:spcPct val="80000"/>
              </a:lnSpc>
              <a:buNone/>
            </a:pPr>
            <a:r>
              <a:rPr lang="en-US" altLang="en-US" sz="1800" dirty="0"/>
              <a:t>Source:  Joint Industrial Hygiene Ethics Education Committee  (JIHEEC)  	Presentation Files</a:t>
            </a:r>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a:p>
            <a:pPr marL="609600" indent="-609600" eaLnBrk="1" hangingPunct="1">
              <a:lnSpc>
                <a:spcPct val="80000"/>
              </a:lnSpc>
              <a:buNone/>
            </a:pPr>
            <a:endParaRPr lang="en-US" altLang="en-US" sz="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B8BD4F2-E32B-39E7-A048-C9C39DBBBF6C}"/>
              </a:ext>
            </a:extLst>
          </p:cNvPr>
          <p:cNvSpPr>
            <a:spLocks noGrp="1" noChangeArrowheads="1"/>
          </p:cNvSpPr>
          <p:nvPr>
            <p:ph type="title"/>
          </p:nvPr>
        </p:nvSpPr>
        <p:spPr>
          <a:xfrm>
            <a:off x="2209800" y="457200"/>
            <a:ext cx="7772400" cy="762000"/>
          </a:xfrm>
        </p:spPr>
        <p:txBody>
          <a:bodyPr/>
          <a:lstStyle/>
          <a:p>
            <a:pPr algn="ctr" eaLnBrk="1" hangingPunct="1"/>
            <a:r>
              <a:rPr lang="en-US" altLang="en-US" b="1">
                <a:latin typeface="Arial" panose="020B0604020202020204" pitchFamily="34" charset="0"/>
                <a:cs typeface="Arial" panose="020B0604020202020204" pitchFamily="34" charset="0"/>
              </a:rPr>
              <a:t>Scenario #5</a:t>
            </a:r>
          </a:p>
        </p:txBody>
      </p:sp>
      <p:sp>
        <p:nvSpPr>
          <p:cNvPr id="130051" name="Rectangle 3">
            <a:extLst>
              <a:ext uri="{FF2B5EF4-FFF2-40B4-BE49-F238E27FC236}">
                <a16:creationId xmlns:a16="http://schemas.microsoft.com/office/drawing/2014/main" id="{B1D88D74-A31D-056A-B63A-3F4CBE33118D}"/>
              </a:ext>
            </a:extLst>
          </p:cNvPr>
          <p:cNvSpPr>
            <a:spLocks noGrp="1" noChangeArrowheads="1"/>
          </p:cNvSpPr>
          <p:nvPr>
            <p:ph type="body" idx="1"/>
          </p:nvPr>
        </p:nvSpPr>
        <p:spPr>
          <a:xfrm>
            <a:off x="1020278" y="1227138"/>
            <a:ext cx="10183528" cy="5326062"/>
          </a:xfrm>
        </p:spPr>
        <p:txBody>
          <a:bodyPr/>
          <a:lstStyle/>
          <a:p>
            <a:pPr eaLnBrk="1" hangingPunct="1">
              <a:lnSpc>
                <a:spcPct val="90000"/>
              </a:lnSpc>
              <a:buFontTx/>
              <a:buNone/>
            </a:pPr>
            <a:r>
              <a:rPr lang="en-US" altLang="en-US" sz="28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As an OSH consultant you are asked by a major insurance carrier to sample for mold in a residential setting.  One of the home’s occupants is recovering from cancer and recently had a bone marrow transplant.  Moderate to extensive visible mold is present throughout the home and you recommend relocating the family.  The insurance carrier disagrees and asks you “to keep your mouth shut” or they will take legal action.</a:t>
            </a:r>
          </a:p>
          <a:p>
            <a:pPr eaLnBrk="1" hangingPunct="1">
              <a:lnSpc>
                <a:spcPct val="90000"/>
              </a:lnSpc>
            </a:pP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6E504B7-E3C3-BCD9-CADC-49EBAA4B932A}"/>
              </a:ext>
            </a:extLst>
          </p:cNvPr>
          <p:cNvSpPr>
            <a:spLocks noGrp="1" noChangeArrowheads="1"/>
          </p:cNvSpPr>
          <p:nvPr>
            <p:ph type="title"/>
          </p:nvPr>
        </p:nvSpPr>
        <p:spPr>
          <a:xfrm>
            <a:off x="2209800" y="609600"/>
            <a:ext cx="7772400" cy="609600"/>
          </a:xfrm>
        </p:spPr>
        <p:txBody>
          <a:bodyPr/>
          <a:lstStyle/>
          <a:p>
            <a:pPr eaLnBrk="1" hangingPunct="1"/>
            <a:r>
              <a:rPr lang="en-US" altLang="en-US" b="1">
                <a:latin typeface="Arial" panose="020B0604020202020204" pitchFamily="34" charset="0"/>
                <a:cs typeface="Arial" panose="020B0604020202020204" pitchFamily="34" charset="0"/>
              </a:rPr>
              <a:t>Do You:</a:t>
            </a:r>
          </a:p>
        </p:txBody>
      </p:sp>
      <p:sp>
        <p:nvSpPr>
          <p:cNvPr id="131075" name="Rectangle 3">
            <a:extLst>
              <a:ext uri="{FF2B5EF4-FFF2-40B4-BE49-F238E27FC236}">
                <a16:creationId xmlns:a16="http://schemas.microsoft.com/office/drawing/2014/main" id="{B0D21688-DFB8-A02D-168A-837DDD43122F}"/>
              </a:ext>
            </a:extLst>
          </p:cNvPr>
          <p:cNvSpPr>
            <a:spLocks noGrp="1" noChangeArrowheads="1"/>
          </p:cNvSpPr>
          <p:nvPr>
            <p:ph type="body" idx="1"/>
          </p:nvPr>
        </p:nvSpPr>
        <p:spPr>
          <a:xfrm>
            <a:off x="1001027" y="1600200"/>
            <a:ext cx="10231655" cy="4648200"/>
          </a:xfrm>
        </p:spPr>
        <p:txBody>
          <a:bodyPr/>
          <a:lstStyle/>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Wonder why you chose to be a consultant and run out of the building screaming.</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Keep your mouth shut and pretend it never happened.</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Ignore the insurance carriers threats and immediately notify the occupants to vacate the premises.</a:t>
            </a:r>
          </a:p>
          <a:p>
            <a:pPr marL="609600" indent="-609600" eaLnBrk="1" hangingPunct="1">
              <a:lnSpc>
                <a:spcPct val="80000"/>
              </a:lnSpc>
              <a:buClr>
                <a:srgbClr val="FF0000"/>
              </a:buClr>
              <a:buFont typeface="Tahoma" panose="020B0604030504040204" pitchFamily="34" charset="0"/>
              <a:buAutoNum type="alphaUcPeriod"/>
            </a:pPr>
            <a:r>
              <a:rPr lang="en-US" altLang="en-US" dirty="0">
                <a:latin typeface="Arial" panose="020B0604020202020204" pitchFamily="34" charset="0"/>
                <a:cs typeface="Arial" panose="020B0604020202020204" pitchFamily="34" charset="0"/>
              </a:rPr>
              <a:t>Contact a close friend, attorney and/or mentor and ask for additional advice and direction.</a:t>
            </a:r>
          </a:p>
          <a:p>
            <a:pPr marL="609600" indent="-609600" eaLnBrk="1" hangingPunct="1">
              <a:lnSpc>
                <a:spcPct val="80000"/>
              </a:lnSpc>
              <a:buNone/>
            </a:pP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DCC747E-B73B-399B-F2A2-865798FCAE06}"/>
              </a:ext>
            </a:extLst>
          </p:cNvPr>
          <p:cNvSpPr>
            <a:spLocks noGrp="1" noChangeArrowheads="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Scenario #6</a:t>
            </a:r>
          </a:p>
        </p:txBody>
      </p:sp>
      <p:sp>
        <p:nvSpPr>
          <p:cNvPr id="133123" name="Rectangle 3">
            <a:extLst>
              <a:ext uri="{FF2B5EF4-FFF2-40B4-BE49-F238E27FC236}">
                <a16:creationId xmlns:a16="http://schemas.microsoft.com/office/drawing/2014/main" id="{88FC55F3-69FF-A6D5-2C53-964A726E7EE5}"/>
              </a:ext>
            </a:extLst>
          </p:cNvPr>
          <p:cNvSpPr>
            <a:spLocks noGrp="1" noChangeArrowheads="1"/>
          </p:cNvSpPr>
          <p:nvPr>
            <p:ph type="body" idx="1"/>
          </p:nvPr>
        </p:nvSpPr>
        <p:spPr>
          <a:xfrm>
            <a:off x="1039527" y="1828800"/>
            <a:ext cx="9923647" cy="4114800"/>
          </a:xfrm>
        </p:spPr>
        <p:txBody>
          <a:bodyPr/>
          <a:lstStyle/>
          <a:p>
            <a:pPr eaLnBrk="1" hangingPunct="1">
              <a:lnSpc>
                <a:spcPct val="80000"/>
              </a:lnSpc>
              <a:buFontTx/>
              <a:buNone/>
            </a:pPr>
            <a:r>
              <a:rPr lang="en-US" altLang="en-US" sz="2800" dirty="0"/>
              <a:t>	</a:t>
            </a:r>
            <a:r>
              <a:rPr lang="en-US" altLang="en-US" sz="2800" dirty="0">
                <a:latin typeface="Arial" panose="020B0604020202020204" pitchFamily="34" charset="0"/>
                <a:cs typeface="Arial" panose="020B0604020202020204" pitchFamily="34" charset="0"/>
              </a:rPr>
              <a:t>You are drinking at a professional conference with a close IH/OSH colleague.  In an inebriated state he feels the need to unburden years of guilt upon you.  He mentions that he completely falsified both of his ABIH CM and his BCSP CM worksheets back in 1998.  It had slipped through the cracks without an audit.  In fact, he was working in another field unrelated to IH/OSH from 1994-1999.  You always wondered how he had managed to maintain both his CIH and CSP designations and now you knew……   </a:t>
            </a:r>
          </a:p>
          <a:p>
            <a:pPr eaLnBrk="1" hangingPunct="1">
              <a:lnSpc>
                <a:spcPct val="80000"/>
              </a:lnSpc>
            </a:pPr>
            <a:endParaRPr lang="en-US" altLang="en-US"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8D3E162-B0E4-FF31-FE51-CB580AE6A70C}"/>
              </a:ext>
            </a:extLst>
          </p:cNvPr>
          <p:cNvSpPr>
            <a:spLocks noGrp="1" noChangeArrowheads="1"/>
          </p:cNvSpPr>
          <p:nvPr>
            <p:ph type="title"/>
          </p:nvPr>
        </p:nvSpPr>
        <p:spPr>
          <a:xfrm>
            <a:off x="2209800" y="609600"/>
            <a:ext cx="7772400" cy="609600"/>
          </a:xfrm>
        </p:spPr>
        <p:txBody>
          <a:bodyPr/>
          <a:lstStyle/>
          <a:p>
            <a:pPr eaLnBrk="1" hangingPunct="1"/>
            <a:r>
              <a:rPr lang="en-US" altLang="en-US" b="1">
                <a:latin typeface="Arial" panose="020B0604020202020204" pitchFamily="34" charset="0"/>
                <a:cs typeface="Arial" panose="020B0604020202020204" pitchFamily="34" charset="0"/>
              </a:rPr>
              <a:t>Do You:</a:t>
            </a:r>
          </a:p>
        </p:txBody>
      </p:sp>
      <p:sp>
        <p:nvSpPr>
          <p:cNvPr id="134147" name="Rectangle 3">
            <a:extLst>
              <a:ext uri="{FF2B5EF4-FFF2-40B4-BE49-F238E27FC236}">
                <a16:creationId xmlns:a16="http://schemas.microsoft.com/office/drawing/2014/main" id="{F2227719-461B-ECB4-AB76-D4240D6FB6F5}"/>
              </a:ext>
            </a:extLst>
          </p:cNvPr>
          <p:cNvSpPr>
            <a:spLocks noGrp="1" noChangeArrowheads="1"/>
          </p:cNvSpPr>
          <p:nvPr>
            <p:ph type="body" idx="1"/>
          </p:nvPr>
        </p:nvSpPr>
        <p:spPr>
          <a:xfrm>
            <a:off x="1010653" y="1371600"/>
            <a:ext cx="10289406" cy="4800600"/>
          </a:xfrm>
        </p:spPr>
        <p:txBody>
          <a:bodyPr/>
          <a:lstStyle/>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Keep on drinking and pray you can’t remember the conversation in the morning .</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Contact ABIH, BCSP, NASA, DOT, NRC, OSHA, EPA, ASSP, and/or AIHA and report the incident.</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Run screaming from the bar and wonder why you have friends like this.</a:t>
            </a:r>
          </a:p>
          <a:p>
            <a:pPr marL="609600" indent="-609600" eaLnBrk="1" hangingPunct="1">
              <a:lnSpc>
                <a:spcPct val="80000"/>
              </a:lnSpc>
              <a:buClr>
                <a:srgbClr val="FF0000"/>
              </a:buClr>
              <a:buFont typeface="Tahoma" panose="020B0604030504040204" pitchFamily="34" charset="0"/>
              <a:buAutoNum type="alphaUcPeriod"/>
            </a:pPr>
            <a:r>
              <a:rPr lang="en-US" altLang="en-US" sz="2800" dirty="0">
                <a:latin typeface="Arial" panose="020B0604020202020204" pitchFamily="34" charset="0"/>
                <a:cs typeface="Arial" panose="020B0604020202020204" pitchFamily="34" charset="0"/>
              </a:rPr>
              <a:t>After sobering-up, explain to your friend that you feel what they have done is wrong and give them an opportunity to correct the situation before taking further action.  If it remains unresolved then you could submit a written allegation of a breach of ethical duty or professional responsibility to ABIH and BCSP.</a:t>
            </a:r>
          </a:p>
          <a:p>
            <a:pPr marL="609600" indent="-609600" eaLnBrk="1" hangingPunct="1">
              <a:lnSpc>
                <a:spcPct val="80000"/>
              </a:lnSpc>
              <a:buNone/>
            </a:pPr>
            <a:endParaRPr lang="en-US" altLang="en-US" sz="2400" dirty="0"/>
          </a:p>
          <a:p>
            <a:pPr marL="609600" indent="-609600" eaLnBrk="1" hangingPunct="1">
              <a:lnSpc>
                <a:spcPct val="80000"/>
              </a:lnSpc>
              <a:buNone/>
            </a:pPr>
            <a:endParaRPr lang="en-US" altLang="en-US" sz="900" dirty="0"/>
          </a:p>
          <a:p>
            <a:pPr marL="609600" indent="-609600" eaLnBrk="1" hangingPunct="1">
              <a:lnSpc>
                <a:spcPct val="80000"/>
              </a:lnSpc>
              <a:buNone/>
            </a:pPr>
            <a:endParaRPr lang="en-US" altLang="en-US" sz="9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14692DA8-E3B5-861D-294E-217079591B2B}"/>
              </a:ext>
            </a:extLst>
          </p:cNvPr>
          <p:cNvSpPr>
            <a:spLocks noGrp="1" noChangeArrowheads="1"/>
          </p:cNvSpPr>
          <p:nvPr>
            <p:ph type="title"/>
          </p:nvPr>
        </p:nvSpPr>
        <p:spPr>
          <a:xfrm>
            <a:off x="2209800" y="609600"/>
            <a:ext cx="7772400" cy="685800"/>
          </a:xfrm>
        </p:spPr>
        <p:txBody>
          <a:bodyPr/>
          <a:lstStyle/>
          <a:p>
            <a:pPr algn="ctr"/>
            <a:r>
              <a:rPr lang="en-US" altLang="en-US" b="1">
                <a:latin typeface="Arial" panose="020B0604020202020204" pitchFamily="34" charset="0"/>
                <a:cs typeface="Arial" panose="020B0604020202020204" pitchFamily="34" charset="0"/>
              </a:rPr>
              <a:t>Scenario #7</a:t>
            </a:r>
          </a:p>
        </p:txBody>
      </p:sp>
      <p:sp>
        <p:nvSpPr>
          <p:cNvPr id="136195" name="Content Placeholder 2">
            <a:extLst>
              <a:ext uri="{FF2B5EF4-FFF2-40B4-BE49-F238E27FC236}">
                <a16:creationId xmlns:a16="http://schemas.microsoft.com/office/drawing/2014/main" id="{305E0F4D-6C91-5E31-4A79-57D558B0A484}"/>
              </a:ext>
            </a:extLst>
          </p:cNvPr>
          <p:cNvSpPr>
            <a:spLocks noGrp="1" noChangeArrowheads="1"/>
          </p:cNvSpPr>
          <p:nvPr>
            <p:ph idx="1"/>
          </p:nvPr>
        </p:nvSpPr>
        <p:spPr>
          <a:xfrm>
            <a:off x="2209800" y="1524000"/>
            <a:ext cx="7772400" cy="4191000"/>
          </a:xfrm>
        </p:spPr>
        <p:txBody>
          <a:bodyPr/>
          <a:lstStyle/>
          <a:p>
            <a:pPr marL="0" indent="0">
              <a:buNone/>
            </a:pPr>
            <a:r>
              <a:rPr lang="en-US" altLang="en-US"/>
              <a:t>The OSH professional is ethical and complies with the professional code of ethics, but his company is engaged in some questionable business practices.  These include kickbacks, accepting gratuities from suppliers, and exaggerating EHS accomplishments in their annual SEC filing.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CA8F-20DB-449F-BDAC-1EA981108A7E}"/>
              </a:ext>
            </a:extLst>
          </p:cNvPr>
          <p:cNvSpPr>
            <a:spLocks noGrp="1"/>
          </p:cNvSpPr>
          <p:nvPr>
            <p:ph type="title"/>
          </p:nvPr>
        </p:nvSpPr>
        <p:spPr>
          <a:xfrm>
            <a:off x="1214203" y="1400621"/>
            <a:ext cx="10977797" cy="1374477"/>
          </a:xfrm>
        </p:spPr>
        <p:txBody>
          <a:bodyPr>
            <a:noAutofit/>
          </a:bodyPr>
          <a:lstStyle/>
          <a:p>
            <a:r>
              <a:rPr lang="en-US" sz="3200" dirty="0"/>
              <a:t>Ethics for Industrial Hygienists and Safety Professionals</a:t>
            </a:r>
          </a:p>
        </p:txBody>
      </p:sp>
      <p:sp>
        <p:nvSpPr>
          <p:cNvPr id="3" name="Content Placeholder 2">
            <a:extLst>
              <a:ext uri="{FF2B5EF4-FFF2-40B4-BE49-F238E27FC236}">
                <a16:creationId xmlns:a16="http://schemas.microsoft.com/office/drawing/2014/main" id="{91731CAC-E550-47AA-A69B-FC92599B0A44}"/>
              </a:ext>
            </a:extLst>
          </p:cNvPr>
          <p:cNvSpPr>
            <a:spLocks noGrp="1"/>
          </p:cNvSpPr>
          <p:nvPr>
            <p:ph sz="quarter" idx="10"/>
          </p:nvPr>
        </p:nvSpPr>
        <p:spPr>
          <a:xfrm>
            <a:off x="1676399" y="2488020"/>
            <a:ext cx="10515601" cy="4164240"/>
          </a:xfrm>
        </p:spPr>
        <p:txBody>
          <a:bodyPr>
            <a:normAutofit/>
          </a:bodyPr>
          <a:lstStyle/>
          <a:p>
            <a:pPr>
              <a:lnSpc>
                <a:spcPct val="100000"/>
              </a:lnSpc>
              <a:spcBef>
                <a:spcPts val="600"/>
              </a:spcBef>
              <a:spcAft>
                <a:spcPts val="600"/>
              </a:spcAft>
            </a:pPr>
            <a:r>
              <a:rPr lang="en-US" sz="2400" dirty="0"/>
              <a:t>Guest Speaker:  	Rod Handy, MBA, Ph.D., CIH</a:t>
            </a:r>
          </a:p>
          <a:p>
            <a:pPr>
              <a:lnSpc>
                <a:spcPct val="100000"/>
              </a:lnSpc>
              <a:spcBef>
                <a:spcPts val="600"/>
              </a:spcBef>
              <a:spcAft>
                <a:spcPts val="600"/>
              </a:spcAft>
            </a:pPr>
            <a:r>
              <a:rPr lang="en-US" sz="2400" dirty="0"/>
              <a:t>Meeting Day: 	Thursday, September 26, 2024</a:t>
            </a:r>
          </a:p>
          <a:p>
            <a:pPr>
              <a:lnSpc>
                <a:spcPct val="100000"/>
              </a:lnSpc>
              <a:spcBef>
                <a:spcPts val="600"/>
              </a:spcBef>
              <a:spcAft>
                <a:spcPts val="600"/>
              </a:spcAft>
            </a:pPr>
            <a:r>
              <a:rPr lang="en-US" sz="2400" dirty="0"/>
              <a:t>Location: 		</a:t>
            </a:r>
            <a:r>
              <a:rPr lang="en-US" sz="2400" dirty="0" err="1"/>
              <a:t>EnSafe</a:t>
            </a:r>
            <a:r>
              <a:rPr lang="en-US" sz="2400" dirty="0"/>
              <a:t> Inc.</a:t>
            </a:r>
          </a:p>
          <a:p>
            <a:pPr>
              <a:lnSpc>
                <a:spcPct val="100000"/>
              </a:lnSpc>
              <a:spcBef>
                <a:spcPts val="600"/>
              </a:spcBef>
              <a:spcAft>
                <a:spcPts val="600"/>
              </a:spcAft>
            </a:pPr>
            <a:r>
              <a:rPr lang="en-US" sz="2400" dirty="0"/>
              <a:t>			308 N. Peters Road, Suite 200, Knoxville, TN 37922</a:t>
            </a:r>
          </a:p>
          <a:p>
            <a:pPr marL="0" marR="0">
              <a:spcBef>
                <a:spcPts val="0"/>
              </a:spcBef>
              <a:spcAft>
                <a:spcPts val="0"/>
              </a:spcAft>
            </a:pPr>
            <a:r>
              <a:rPr lang="en-US" sz="2400" dirty="0"/>
              <a:t>Virtual Option:	</a:t>
            </a:r>
            <a:r>
              <a:rPr lang="en-US" sz="2400" b="1" u="sng" dirty="0">
                <a:effectLst/>
                <a:latin typeface="Segoe UI" panose="020B0502040204020203" pitchFamily="34" charset="0"/>
                <a:ea typeface="Aptos" panose="020B0004020202020204" pitchFamily="34" charset="0"/>
                <a:cs typeface="Aptos" panose="020B0004020202020204" pitchFamily="34" charset="0"/>
                <a:hlinkClick r:id="rId2" tooltip="Meeting join link">
                  <a:extLst>
                    <a:ext uri="{A12FA001-AC4F-418D-AE19-62706E023703}">
                      <ahyp:hlinkClr xmlns:ahyp="http://schemas.microsoft.com/office/drawing/2018/hyperlinkcolor" val="tx"/>
                    </a:ext>
                  </a:extLst>
                </a:hlinkClick>
              </a:rPr>
              <a:t>Join the meeting now</a:t>
            </a:r>
            <a:r>
              <a:rPr lang="en-US" sz="2400" dirty="0">
                <a:effectLst/>
                <a:latin typeface="Segoe UI" panose="020B0502040204020203" pitchFamily="34" charset="0"/>
                <a:ea typeface="Aptos" panose="020B0004020202020204" pitchFamily="34"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Segoe UI" panose="020B0502040204020203" pitchFamily="34" charset="0"/>
                <a:ea typeface="Aptos" panose="020B0004020202020204" pitchFamily="34" charset="0"/>
                <a:cs typeface="Aptos" panose="020B0004020202020204" pitchFamily="34" charset="0"/>
              </a:rPr>
              <a:t>			Meeting ID: 253 205 722 982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Segoe UI" panose="020B0502040204020203" pitchFamily="34" charset="0"/>
                <a:ea typeface="Aptos" panose="020B0004020202020204" pitchFamily="34" charset="0"/>
                <a:cs typeface="Aptos" panose="020B0004020202020204" pitchFamily="34" charset="0"/>
              </a:rPr>
              <a:t>			Passcode: </a:t>
            </a:r>
            <a:r>
              <a:rPr lang="en-US" sz="2400" dirty="0" err="1">
                <a:effectLst/>
                <a:latin typeface="Segoe UI" panose="020B0502040204020203" pitchFamily="34" charset="0"/>
                <a:ea typeface="Aptos" panose="020B0004020202020204" pitchFamily="34" charset="0"/>
                <a:cs typeface="Aptos" panose="020B0004020202020204" pitchFamily="34" charset="0"/>
              </a:rPr>
              <a:t>JdqLTt</a:t>
            </a:r>
            <a:r>
              <a:rPr lang="en-US" sz="2400" dirty="0">
                <a:effectLst/>
                <a:latin typeface="Segoe UI" panose="020B0502040204020203" pitchFamily="34" charset="0"/>
                <a:ea typeface="Aptos" panose="020B0004020202020204" pitchFamily="34"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0000"/>
              </a:lnSpc>
              <a:spcBef>
                <a:spcPts val="600"/>
              </a:spcBef>
              <a:spcAft>
                <a:spcPts val="600"/>
              </a:spcAft>
            </a:pPr>
            <a:r>
              <a:rPr lang="en-US" sz="2400" dirty="0"/>
              <a:t>Time:  		8</a:t>
            </a:r>
            <a:r>
              <a:rPr lang="en-US" sz="2400" dirty="0">
                <a:sym typeface="Wingdings" panose="05000000000000000000" pitchFamily="2" charset="2"/>
              </a:rPr>
              <a:t>:00 AM to 10:00 AM EST</a:t>
            </a:r>
            <a:endParaRPr lang="en-US" sz="2400" dirty="0"/>
          </a:p>
        </p:txBody>
      </p:sp>
    </p:spTree>
    <p:extLst>
      <p:ext uri="{BB962C8B-B14F-4D97-AF65-F5344CB8AC3E}">
        <p14:creationId xmlns:p14="http://schemas.microsoft.com/office/powerpoint/2010/main" val="24208598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1CD96ED-1346-2501-2F3B-6E56F2F7D42F}"/>
              </a:ext>
            </a:extLst>
          </p:cNvPr>
          <p:cNvSpPr>
            <a:spLocks noGrp="1" noChangeArrowheads="1"/>
          </p:cNvSpPr>
          <p:nvPr>
            <p:ph type="title"/>
          </p:nvPr>
        </p:nvSpPr>
        <p:spPr>
          <a:xfrm>
            <a:off x="2209800" y="609600"/>
            <a:ext cx="7772400" cy="762000"/>
          </a:xfrm>
        </p:spPr>
        <p:txBody>
          <a:bodyPr/>
          <a:lstStyle/>
          <a:p>
            <a:r>
              <a:rPr lang="en-US" altLang="en-US" b="1">
                <a:latin typeface="Arial" panose="020B0604020202020204" pitchFamily="34" charset="0"/>
                <a:cs typeface="Arial" panose="020B0604020202020204" pitchFamily="34" charset="0"/>
              </a:rPr>
              <a:t>Do you:</a:t>
            </a:r>
          </a:p>
        </p:txBody>
      </p:sp>
      <p:sp>
        <p:nvSpPr>
          <p:cNvPr id="137219" name="Content Placeholder 2">
            <a:extLst>
              <a:ext uri="{FF2B5EF4-FFF2-40B4-BE49-F238E27FC236}">
                <a16:creationId xmlns:a16="http://schemas.microsoft.com/office/drawing/2014/main" id="{91FEB99B-E5CB-B7F3-4CAC-B72B836ED1F0}"/>
              </a:ext>
            </a:extLst>
          </p:cNvPr>
          <p:cNvSpPr>
            <a:spLocks noGrp="1" noChangeArrowheads="1"/>
          </p:cNvSpPr>
          <p:nvPr>
            <p:ph idx="1"/>
          </p:nvPr>
        </p:nvSpPr>
        <p:spPr/>
        <p:txBody>
          <a:bodyPr/>
          <a:lstStyle/>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Look the other way</a:t>
            </a:r>
          </a:p>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Report the documented activity to your CEO</a:t>
            </a:r>
          </a:p>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Call BCSP and ask advice on your course of action</a:t>
            </a:r>
          </a:p>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Report the documented activity to federal trade authorities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3C0AE35B-74A7-A2BF-A994-6D408114F462}"/>
              </a:ext>
            </a:extLst>
          </p:cNvPr>
          <p:cNvSpPr>
            <a:spLocks noGrp="1" noChangeArrowheads="1"/>
          </p:cNvSpPr>
          <p:nvPr>
            <p:ph type="title"/>
          </p:nvPr>
        </p:nvSpPr>
        <p:spPr>
          <a:xfrm>
            <a:off x="2209800" y="609600"/>
            <a:ext cx="7772400" cy="838200"/>
          </a:xfrm>
        </p:spPr>
        <p:txBody>
          <a:bodyPr/>
          <a:lstStyle/>
          <a:p>
            <a:pPr algn="ctr"/>
            <a:r>
              <a:rPr lang="en-US" altLang="en-US" b="1">
                <a:latin typeface="Arial" panose="020B0604020202020204" pitchFamily="34" charset="0"/>
                <a:cs typeface="Arial" panose="020B0604020202020204" pitchFamily="34" charset="0"/>
              </a:rPr>
              <a:t>Scenario #8</a:t>
            </a:r>
          </a:p>
        </p:txBody>
      </p:sp>
      <p:sp>
        <p:nvSpPr>
          <p:cNvPr id="139267" name="Content Placeholder 2">
            <a:extLst>
              <a:ext uri="{FF2B5EF4-FFF2-40B4-BE49-F238E27FC236}">
                <a16:creationId xmlns:a16="http://schemas.microsoft.com/office/drawing/2014/main" id="{EA5C5698-B184-E2F7-F97A-651F260D187B}"/>
              </a:ext>
            </a:extLst>
          </p:cNvPr>
          <p:cNvSpPr>
            <a:spLocks noGrp="1" noChangeArrowheads="1"/>
          </p:cNvSpPr>
          <p:nvPr>
            <p:ph idx="1"/>
          </p:nvPr>
        </p:nvSpPr>
        <p:spPr/>
        <p:txBody>
          <a:bodyPr/>
          <a:lstStyle/>
          <a:p>
            <a:pPr marL="0" indent="0">
              <a:buNone/>
            </a:pPr>
            <a:r>
              <a:rPr lang="en-US" altLang="en-US">
                <a:latin typeface="Arial" panose="020B0604020202020204" pitchFamily="34" charset="0"/>
                <a:cs typeface="Arial" panose="020B0604020202020204" pitchFamily="34" charset="0"/>
              </a:rPr>
              <a:t>A law firm is working on a case against a huge multi-national, and is in need of quality OSH work (including IH sampling) to develop their case.  You are approached with the deal of having your lab fees paid, but working not for a fixed fee, but for a percentage of the award, which could be a substantial amount of money.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DFD7EDCA-95E2-8618-9532-37A6F5C260F7}"/>
              </a:ext>
            </a:extLst>
          </p:cNvPr>
          <p:cNvSpPr>
            <a:spLocks noGrp="1" noChangeArrowheads="1"/>
          </p:cNvSpPr>
          <p:nvPr>
            <p:ph type="title"/>
          </p:nvPr>
        </p:nvSpPr>
        <p:spPr>
          <a:xfrm>
            <a:off x="2209800" y="609600"/>
            <a:ext cx="7772400" cy="762000"/>
          </a:xfrm>
        </p:spPr>
        <p:txBody>
          <a:bodyPr/>
          <a:lstStyle/>
          <a:p>
            <a:r>
              <a:rPr lang="en-US" altLang="en-US" b="1">
                <a:latin typeface="Arial" panose="020B0604020202020204" pitchFamily="34" charset="0"/>
                <a:cs typeface="Arial" panose="020B0604020202020204" pitchFamily="34" charset="0"/>
              </a:rPr>
              <a:t>Do you:</a:t>
            </a:r>
          </a:p>
        </p:txBody>
      </p:sp>
      <p:sp>
        <p:nvSpPr>
          <p:cNvPr id="140291" name="Content Placeholder 2">
            <a:extLst>
              <a:ext uri="{FF2B5EF4-FFF2-40B4-BE49-F238E27FC236}">
                <a16:creationId xmlns:a16="http://schemas.microsoft.com/office/drawing/2014/main" id="{3C041A8D-AF09-2FD1-22E4-1E217D8CD2FD}"/>
              </a:ext>
            </a:extLst>
          </p:cNvPr>
          <p:cNvSpPr>
            <a:spLocks noGrp="1" noChangeArrowheads="1"/>
          </p:cNvSpPr>
          <p:nvPr>
            <p:ph idx="1"/>
          </p:nvPr>
        </p:nvSpPr>
        <p:spPr/>
        <p:txBody>
          <a:bodyPr/>
          <a:lstStyle/>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Refuse to have anything to do with the case.</a:t>
            </a:r>
          </a:p>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Offer to take it for a reduced hourly rate, and a smaller percentage of any winnings.</a:t>
            </a:r>
          </a:p>
          <a:p>
            <a:pPr marL="514350" indent="-514350">
              <a:buClr>
                <a:srgbClr val="FF0000"/>
              </a:buClr>
              <a:buFont typeface="Tahoma" panose="020B0604030504040204" pitchFamily="34" charset="0"/>
              <a:buAutoNum type="alphaUcPeriod"/>
            </a:pPr>
            <a:r>
              <a:rPr lang="en-US" altLang="en-US">
                <a:latin typeface="Arial" panose="020B0604020202020204" pitchFamily="34" charset="0"/>
                <a:cs typeface="Arial" panose="020B0604020202020204" pitchFamily="34" charset="0"/>
              </a:rPr>
              <a:t>Take it and work day and night to win.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8A708A26-FE6D-E22C-4DAC-372B9199B240}"/>
              </a:ext>
            </a:extLst>
          </p:cNvPr>
          <p:cNvSpPr>
            <a:spLocks noGrp="1" noChangeArrowheads="1"/>
          </p:cNvSpPr>
          <p:nvPr>
            <p:ph type="title"/>
          </p:nvPr>
        </p:nvSpPr>
        <p:spPr>
          <a:xfrm>
            <a:off x="2209800" y="304801"/>
            <a:ext cx="8229600" cy="798513"/>
          </a:xfrm>
        </p:spPr>
        <p:txBody>
          <a:bodyPr/>
          <a:lstStyle/>
          <a:p>
            <a:r>
              <a:rPr lang="en-US" altLang="en-US" b="1">
                <a:latin typeface="Arial" panose="020B0604020202020204" pitchFamily="34" charset="0"/>
                <a:cs typeface="Arial" panose="020B0604020202020204" pitchFamily="34" charset="0"/>
              </a:rPr>
              <a:t>Sources &amp; Further Reading</a:t>
            </a:r>
          </a:p>
        </p:txBody>
      </p:sp>
      <p:sp>
        <p:nvSpPr>
          <p:cNvPr id="46082" name="Content Placeholder 2">
            <a:extLst>
              <a:ext uri="{FF2B5EF4-FFF2-40B4-BE49-F238E27FC236}">
                <a16:creationId xmlns:a16="http://schemas.microsoft.com/office/drawing/2014/main" id="{A418BF44-B513-B1EA-74E6-E05A0ACE9DF3}"/>
              </a:ext>
            </a:extLst>
          </p:cNvPr>
          <p:cNvSpPr>
            <a:spLocks noGrp="1"/>
          </p:cNvSpPr>
          <p:nvPr>
            <p:ph idx="1"/>
          </p:nvPr>
        </p:nvSpPr>
        <p:spPr>
          <a:xfrm>
            <a:off x="2209800" y="1295401"/>
            <a:ext cx="8229600" cy="5159375"/>
          </a:xfrm>
          <a:ln>
            <a:solidFill>
              <a:schemeClr val="accent1">
                <a:lumMod val="75000"/>
              </a:schemeClr>
            </a:solidFill>
          </a:ln>
        </p:spPr>
        <p:txBody>
          <a:bodyPr/>
          <a:lstStyle/>
          <a:p>
            <a:pPr>
              <a:buClr>
                <a:srgbClr val="FF0000"/>
              </a:buClr>
              <a:defRPr/>
            </a:pPr>
            <a:r>
              <a:rPr lang="en-US" sz="2400" i="1" dirty="0">
                <a:latin typeface="Arial" panose="020B0604020202020204" pitchFamily="34" charset="0"/>
                <a:cs typeface="Arial" panose="020B0604020202020204" pitchFamily="34" charset="0"/>
              </a:rPr>
              <a:t>How Good People Make Tough Choices</a:t>
            </a:r>
            <a:r>
              <a:rPr lang="en-US" sz="2400" u="sng"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Rushworth M. Kidder,1995</a:t>
            </a:r>
          </a:p>
          <a:p>
            <a:pPr>
              <a:buClr>
                <a:srgbClr val="FF0000"/>
              </a:buClr>
              <a:defRPr/>
            </a:pPr>
            <a:r>
              <a:rPr lang="en-US" sz="2400" i="1" dirty="0">
                <a:latin typeface="Arial" panose="020B0604020202020204" pitchFamily="34" charset="0"/>
                <a:cs typeface="Arial" panose="020B0604020202020204" pitchFamily="34" charset="0"/>
              </a:rPr>
              <a:t>Business Ethics</a:t>
            </a:r>
            <a:r>
              <a:rPr lang="en-US" sz="2400" dirty="0">
                <a:latin typeface="Arial" panose="020B0604020202020204" pitchFamily="34" charset="0"/>
                <a:cs typeface="Arial" panose="020B0604020202020204" pitchFamily="34" charset="0"/>
              </a:rPr>
              <a:t>, Richard De George</a:t>
            </a:r>
          </a:p>
          <a:p>
            <a:pPr>
              <a:buClr>
                <a:srgbClr val="FF0000"/>
              </a:buClr>
              <a:defRPr/>
            </a:pPr>
            <a:r>
              <a:rPr lang="en-US" sz="2400" dirty="0">
                <a:latin typeface="Arial" panose="020B0604020202020204" pitchFamily="34" charset="0"/>
                <a:cs typeface="Arial" panose="020B0604020202020204" pitchFamily="34" charset="0"/>
              </a:rPr>
              <a:t>“Ethical Issues for Industrial Hygienists:  Survey Results and Suggestions”, Laura A. Goldberg &amp; Michael R. Greenberg, March 1993 AIHA Journal</a:t>
            </a:r>
          </a:p>
          <a:p>
            <a:pPr>
              <a:buClr>
                <a:srgbClr val="FF0000"/>
              </a:buClr>
              <a:defRPr/>
            </a:pPr>
            <a:r>
              <a:rPr lang="en-US" sz="2400" dirty="0">
                <a:latin typeface="Arial" panose="020B0604020202020204" pitchFamily="34" charset="0"/>
                <a:cs typeface="Arial" panose="020B0604020202020204" pitchFamily="34" charset="0"/>
              </a:rPr>
              <a:t>“Observations of Ethical Misconduct Among Industrial Hygienists in England”, Burgess G. L., Mullen, D., AIHA Journal (63) March/April 2002</a:t>
            </a:r>
          </a:p>
          <a:p>
            <a:pPr>
              <a:buClr>
                <a:srgbClr val="FF0000"/>
              </a:buClr>
              <a:defRPr/>
            </a:pPr>
            <a:r>
              <a:rPr lang="en-US" sz="2400" dirty="0">
                <a:latin typeface="Arial" panose="020B0604020202020204" pitchFamily="34" charset="0"/>
                <a:cs typeface="Arial" panose="020B0604020202020204" pitchFamily="34" charset="0"/>
              </a:rPr>
              <a:t>ABIH Executive Director, Lynn O’Donnell, 2011 Data</a:t>
            </a:r>
          </a:p>
          <a:p>
            <a:pPr>
              <a:buClr>
                <a:srgbClr val="FF0000"/>
              </a:buClr>
              <a:defRPr/>
            </a:pPr>
            <a:r>
              <a:rPr lang="en-US" sz="2400" dirty="0">
                <a:solidFill>
                  <a:srgbClr val="FF0000"/>
                </a:solidFill>
                <a:latin typeface="Arial" panose="020B0604020202020204" pitchFamily="34" charset="0"/>
                <a:cs typeface="Arial" panose="020B0604020202020204" pitchFamily="34" charset="0"/>
                <a:hlinkClick r:id="rId3"/>
              </a:rPr>
              <a:t>http://www.abih.org/sites/default/files/downloads/ABIHCodeofEthics.pdf</a:t>
            </a:r>
            <a:endParaRPr lang="en-US" sz="2400" dirty="0">
              <a:solidFill>
                <a:srgbClr val="FF0000"/>
              </a:solidFill>
              <a:latin typeface="Arial" panose="020B0604020202020204" pitchFamily="34" charset="0"/>
              <a:cs typeface="Arial" panose="020B0604020202020204" pitchFamily="34" charset="0"/>
            </a:endParaRPr>
          </a:p>
          <a:p>
            <a:pPr>
              <a:defRPr/>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97C517AA-845C-7AD6-9770-BB4778352F8D}"/>
              </a:ext>
            </a:extLst>
          </p:cNvPr>
          <p:cNvSpPr>
            <a:spLocks noGrp="1" noChangeArrowheads="1"/>
          </p:cNvSpPr>
          <p:nvPr>
            <p:ph type="title"/>
          </p:nvPr>
        </p:nvSpPr>
        <p:spPr>
          <a:xfrm>
            <a:off x="2209800" y="457200"/>
            <a:ext cx="7924800" cy="609600"/>
          </a:xfrm>
        </p:spPr>
        <p:txBody>
          <a:bodyPr/>
          <a:lstStyle/>
          <a:p>
            <a:r>
              <a:rPr lang="en-US" altLang="en-US" b="1">
                <a:latin typeface="Arial" panose="020B0604020202020204" pitchFamily="34" charset="0"/>
                <a:cs typeface="Arial" panose="020B0604020202020204" pitchFamily="34" charset="0"/>
              </a:rPr>
              <a:t>Sources &amp; Further Reading (cont’d)</a:t>
            </a:r>
          </a:p>
        </p:txBody>
      </p:sp>
      <p:sp>
        <p:nvSpPr>
          <p:cNvPr id="100355" name="Content Placeholder 2">
            <a:extLst>
              <a:ext uri="{FF2B5EF4-FFF2-40B4-BE49-F238E27FC236}">
                <a16:creationId xmlns:a16="http://schemas.microsoft.com/office/drawing/2014/main" id="{D322A95F-6552-7DAE-C300-13CABE245A72}"/>
              </a:ext>
            </a:extLst>
          </p:cNvPr>
          <p:cNvSpPr>
            <a:spLocks noGrp="1"/>
          </p:cNvSpPr>
          <p:nvPr>
            <p:ph idx="1"/>
          </p:nvPr>
        </p:nvSpPr>
        <p:spPr>
          <a:xfrm>
            <a:off x="2209800" y="1066800"/>
            <a:ext cx="7924800" cy="5562600"/>
          </a:xfrm>
        </p:spPr>
        <p:txBody>
          <a:bodyPr/>
          <a:lstStyle/>
          <a:p>
            <a:pPr>
              <a:buClr>
                <a:srgbClr val="FF0000"/>
              </a:buClr>
              <a:defRPr/>
            </a:pPr>
            <a:r>
              <a:rPr lang="en-US" altLang="en-US" sz="2400" dirty="0">
                <a:latin typeface="Arial" panose="020B0604020202020204" pitchFamily="34" charset="0"/>
                <a:cs typeface="Arial" panose="020B0604020202020204" pitchFamily="34" charset="0"/>
              </a:rPr>
              <a:t>Quimet, T.C. et al: Industrial Hygiene Professional Ethics – Chapter 2 in </a:t>
            </a:r>
            <a:r>
              <a:rPr lang="en-US" altLang="en-US" sz="2400" i="1" dirty="0">
                <a:latin typeface="Arial" panose="020B0604020202020204" pitchFamily="34" charset="0"/>
                <a:cs typeface="Arial" panose="020B0604020202020204" pitchFamily="34" charset="0"/>
              </a:rPr>
              <a:t>The Occupational Environment: Its Evaluation, Control, and Management</a:t>
            </a:r>
            <a:r>
              <a:rPr lang="en-US" altLang="en-US" sz="2400" dirty="0">
                <a:latin typeface="Arial" panose="020B0604020202020204" pitchFamily="34" charset="0"/>
                <a:cs typeface="Arial" panose="020B0604020202020204" pitchFamily="34" charset="0"/>
              </a:rPr>
              <a:t>, 3</a:t>
            </a:r>
            <a:r>
              <a:rPr lang="en-US" altLang="en-US" sz="2400" baseline="30000" dirty="0">
                <a:latin typeface="Arial" panose="020B0604020202020204" pitchFamily="34" charset="0"/>
                <a:cs typeface="Arial" panose="020B0604020202020204" pitchFamily="34" charset="0"/>
              </a:rPr>
              <a:t>rd</a:t>
            </a:r>
            <a:r>
              <a:rPr lang="en-US" altLang="en-US" sz="2400" dirty="0">
                <a:latin typeface="Arial" panose="020B0604020202020204" pitchFamily="34" charset="0"/>
                <a:cs typeface="Arial" panose="020B0604020202020204" pitchFamily="34" charset="0"/>
              </a:rPr>
              <a:t> Edition. Fairfax, VA: AIHA, 2011.</a:t>
            </a:r>
          </a:p>
          <a:p>
            <a:pPr>
              <a:buClr>
                <a:srgbClr val="FF0000"/>
              </a:buClr>
              <a:defRPr/>
            </a:pPr>
            <a:r>
              <a:rPr lang="en-US" altLang="en-US" sz="2400" dirty="0">
                <a:latin typeface="Arial" panose="020B0604020202020204" pitchFamily="34" charset="0"/>
                <a:cs typeface="Arial" panose="020B0604020202020204" pitchFamily="34" charset="0"/>
              </a:rPr>
              <a:t>Wachter, J.K.: </a:t>
            </a:r>
            <a:r>
              <a:rPr lang="en-US" altLang="en-US" sz="2400" i="1" dirty="0">
                <a:latin typeface="Arial" panose="020B0604020202020204" pitchFamily="34" charset="0"/>
                <a:cs typeface="Arial" panose="020B0604020202020204" pitchFamily="34" charset="0"/>
              </a:rPr>
              <a:t>Ethics for the Safety and Health Professional: Approaches and Case Studies</a:t>
            </a:r>
            <a:r>
              <a:rPr lang="en-US" altLang="en-US" sz="2400" dirty="0">
                <a:latin typeface="Arial" panose="020B0604020202020204" pitchFamily="34" charset="0"/>
                <a:cs typeface="Arial" panose="020B0604020202020204" pitchFamily="34" charset="0"/>
              </a:rPr>
              <a:t>. Falls Church, VA: AIHA, 2014.</a:t>
            </a:r>
          </a:p>
          <a:p>
            <a:pPr marL="0" indent="0">
              <a:buClr>
                <a:srgbClr val="FF0000"/>
              </a:buClr>
              <a:buNone/>
              <a:defRP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979A7892-C9B7-9422-0092-4B897C11E506}"/>
              </a:ext>
            </a:extLst>
          </p:cNvPr>
          <p:cNvSpPr>
            <a:spLocks noGrp="1" noChangeArrowheads="1"/>
          </p:cNvSpPr>
          <p:nvPr>
            <p:ph type="title"/>
          </p:nvPr>
        </p:nvSpPr>
        <p:spPr>
          <a:xfrm>
            <a:off x="891942" y="609600"/>
            <a:ext cx="9090258" cy="762000"/>
          </a:xfrm>
        </p:spPr>
        <p:txBody>
          <a:bodyPr/>
          <a:lstStyle/>
          <a:p>
            <a:r>
              <a:rPr lang="en-US" altLang="en-US" b="1" dirty="0">
                <a:latin typeface="Arial" panose="020B0604020202020204" pitchFamily="34" charset="0"/>
                <a:cs typeface="Arial" panose="020B0604020202020204" pitchFamily="34" charset="0"/>
              </a:rPr>
              <a:t>Summary</a:t>
            </a:r>
          </a:p>
        </p:txBody>
      </p:sp>
      <p:sp>
        <p:nvSpPr>
          <p:cNvPr id="145411" name="Content Placeholder 2">
            <a:extLst>
              <a:ext uri="{FF2B5EF4-FFF2-40B4-BE49-F238E27FC236}">
                <a16:creationId xmlns:a16="http://schemas.microsoft.com/office/drawing/2014/main" id="{7EBAEED7-D4E2-E001-41F3-01308ED031B8}"/>
              </a:ext>
            </a:extLst>
          </p:cNvPr>
          <p:cNvSpPr>
            <a:spLocks noGrp="1" noChangeArrowheads="1"/>
          </p:cNvSpPr>
          <p:nvPr>
            <p:ph idx="1"/>
          </p:nvPr>
        </p:nvSpPr>
        <p:spPr>
          <a:xfrm>
            <a:off x="958515" y="1371600"/>
            <a:ext cx="10341543" cy="5334000"/>
          </a:xfrm>
        </p:spPr>
        <p:txBody>
          <a:bodyPr/>
          <a:lstStyle/>
          <a:p>
            <a:pPr>
              <a:buClr>
                <a:srgbClr val="FF000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OSH profession has a Code of Ethics for both CIHs and CSPs</a:t>
            </a:r>
          </a:p>
          <a:p>
            <a:pPr>
              <a:buClr>
                <a:srgbClr val="FF0000"/>
              </a:buClr>
              <a:buFont typeface="Wingdings" panose="05000000000000000000" pitchFamily="2" charset="2"/>
              <a:buChar char="§"/>
            </a:pPr>
            <a:r>
              <a:rPr lang="en-US" altLang="en-US" dirty="0" err="1">
                <a:latin typeface="Arial" panose="020B0604020202020204" pitchFamily="34" charset="0"/>
                <a:cs typeface="Arial" panose="020B0604020202020204" pitchFamily="34" charset="0"/>
              </a:rPr>
              <a:t>Certificants</a:t>
            </a:r>
            <a:r>
              <a:rPr lang="en-US" altLang="en-US" dirty="0">
                <a:latin typeface="Arial" panose="020B0604020202020204" pitchFamily="34" charset="0"/>
                <a:cs typeface="Arial" panose="020B0604020202020204" pitchFamily="34" charset="0"/>
              </a:rPr>
              <a:t>, Applicants, and Examinees are expected to adhere to that code</a:t>
            </a:r>
          </a:p>
          <a:p>
            <a:pPr>
              <a:buClr>
                <a:srgbClr val="FF000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Procedures exist for that code’s enforcement</a:t>
            </a:r>
          </a:p>
          <a:p>
            <a:pPr>
              <a:buClr>
                <a:srgbClr val="FF0000"/>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Resources exist that can assist industrial hygienists and other safety professionals in recognizing and resolving ethical dilemmas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65184B4-1691-4170-112F-9836A9F000A6}"/>
              </a:ext>
            </a:extLst>
          </p:cNvPr>
          <p:cNvSpPr>
            <a:spLocks noGrp="1" noChangeArrowheads="1"/>
          </p:cNvSpPr>
          <p:nvPr>
            <p:ph type="ctrTitle"/>
          </p:nvPr>
        </p:nvSpPr>
        <p:spPr>
          <a:xfrm>
            <a:off x="2438400" y="2000451"/>
            <a:ext cx="7315200" cy="1143000"/>
          </a:xfrm>
        </p:spPr>
        <p:txBody>
          <a:bodyPr/>
          <a:lstStyle/>
          <a:p>
            <a:pPr eaLnBrk="1" hangingPunct="1"/>
            <a:r>
              <a:rPr lang="en-US" altLang="en-US" dirty="0">
                <a:solidFill>
                  <a:schemeClr val="bg1"/>
                </a:solidFill>
              </a:rPr>
              <a:t>Questions?</a:t>
            </a:r>
          </a:p>
        </p:txBody>
      </p:sp>
      <p:sp>
        <p:nvSpPr>
          <p:cNvPr id="147459" name="Subtitle 1">
            <a:extLst>
              <a:ext uri="{FF2B5EF4-FFF2-40B4-BE49-F238E27FC236}">
                <a16:creationId xmlns:a16="http://schemas.microsoft.com/office/drawing/2014/main" id="{83D9DE85-4182-610E-70C7-49960C360F5A}"/>
              </a:ext>
            </a:extLst>
          </p:cNvPr>
          <p:cNvSpPr>
            <a:spLocks noGrp="1" noChangeArrowheads="1"/>
          </p:cNvSpPr>
          <p:nvPr>
            <p:ph type="subTitle" sz="quarter" idx="1"/>
          </p:nvPr>
        </p:nvSpPr>
        <p:spPr/>
        <p:txBody>
          <a:bodyPr/>
          <a:lstStyle/>
          <a:p>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5" y="2316078"/>
            <a:ext cx="10024473" cy="2225841"/>
          </a:xfrm>
        </p:spPr>
        <p:txBody>
          <a:bodyPr>
            <a:normAutofit/>
          </a:bodyPr>
          <a:lstStyle/>
          <a:p>
            <a:r>
              <a:rPr lang="en-US" dirty="0"/>
              <a:t>Old Business</a:t>
            </a:r>
            <a:br>
              <a:rPr lang="en-US" dirty="0"/>
            </a:br>
            <a:endParaRPr lang="en-US" dirty="0"/>
          </a:p>
        </p:txBody>
      </p:sp>
    </p:spTree>
    <p:extLst>
      <p:ext uri="{BB962C8B-B14F-4D97-AF65-F5344CB8AC3E}">
        <p14:creationId xmlns:p14="http://schemas.microsoft.com/office/powerpoint/2010/main" val="4133629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3968-B891-32B0-1A57-1F9BEA520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63273-3674-EF9A-E9E5-8E85A9ED33F5}"/>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6435"/>
                </a:solidFill>
                <a:effectLst/>
                <a:uLnTx/>
                <a:uFillTx/>
                <a:latin typeface="Arial" panose="020B0604020202020204" pitchFamily="34" charset="0"/>
                <a:cs typeface="Arial" panose="020B0604020202020204" pitchFamily="34" charset="0"/>
              </a:rPr>
              <a:t>Old Business</a:t>
            </a:r>
            <a:endParaRPr lang="en-US" dirty="0">
              <a:solidFill>
                <a:srgbClr val="006435"/>
              </a:solidFill>
            </a:endParaRPr>
          </a:p>
        </p:txBody>
      </p:sp>
      <p:pic>
        <p:nvPicPr>
          <p:cNvPr id="6" name="Picture 5">
            <a:extLst>
              <a:ext uri="{FF2B5EF4-FFF2-40B4-BE49-F238E27FC236}">
                <a16:creationId xmlns:a16="http://schemas.microsoft.com/office/drawing/2014/main" id="{E4067C0E-2677-7BA9-E110-DB129662C1A3}"/>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9" name="Content Placeholder 8">
            <a:extLst>
              <a:ext uri="{FF2B5EF4-FFF2-40B4-BE49-F238E27FC236}">
                <a16:creationId xmlns:a16="http://schemas.microsoft.com/office/drawing/2014/main" id="{843506D1-EAD5-18E9-6F4B-6E0619D3B1E1}"/>
              </a:ext>
            </a:extLst>
          </p:cNvPr>
          <p:cNvSpPr>
            <a:spLocks noGrp="1"/>
          </p:cNvSpPr>
          <p:nvPr>
            <p:ph idx="1"/>
          </p:nvPr>
        </p:nvSpPr>
        <p:spPr>
          <a:xfrm>
            <a:off x="838200" y="1758156"/>
            <a:ext cx="10515600" cy="4418807"/>
          </a:xfrm>
        </p:spPr>
        <p:txBody>
          <a:bodyPr>
            <a:normAutofit/>
          </a:bodyPr>
          <a:lstStyle/>
          <a:p>
            <a:pPr marL="457200" indent="-457200" algn="just">
              <a:lnSpc>
                <a:spcPct val="100000"/>
              </a:lnSpc>
              <a:spcBef>
                <a:spcPts val="0"/>
              </a:spcBef>
              <a:spcAft>
                <a:spcPts val="1200"/>
              </a:spcAft>
              <a:buFont typeface="Arial" panose="020B0604020202020204" pitchFamily="34" charset="0"/>
              <a:buChar char="•"/>
            </a:pPr>
            <a:r>
              <a:rPr lang="en-US" dirty="0"/>
              <a:t>Member Survey Gift Card Winner – Cheryl Smith</a:t>
            </a:r>
          </a:p>
          <a:p>
            <a:pPr marL="457200" indent="-457200" algn="just">
              <a:spcBef>
                <a:spcPts val="0"/>
              </a:spcBef>
              <a:spcAft>
                <a:spcPts val="1200"/>
              </a:spcAft>
              <a:buFont typeface="Arial" panose="020B0604020202020204" pitchFamily="34" charset="0"/>
              <a:buChar char="•"/>
            </a:pPr>
            <a:r>
              <a:rPr lang="en-US" dirty="0"/>
              <a:t>Fall ROC – Columbus, OH </a:t>
            </a:r>
            <a:r>
              <a:rPr lang="en-US" sz="2800" dirty="0"/>
              <a:t>September 12 &amp; 13</a:t>
            </a:r>
          </a:p>
          <a:p>
            <a:pPr marL="457200" indent="-457200" algn="just">
              <a:spcBef>
                <a:spcPts val="0"/>
              </a:spcBef>
              <a:spcAft>
                <a:spcPts val="1200"/>
              </a:spcAft>
              <a:buFont typeface="Arial" panose="020B0604020202020204" pitchFamily="34" charset="0"/>
              <a:buChar char="•"/>
            </a:pPr>
            <a:r>
              <a:rPr lang="en-US" dirty="0"/>
              <a:t>Offering CEUs for Meetings</a:t>
            </a:r>
          </a:p>
          <a:p>
            <a:pPr marL="457200" indent="-457200" algn="just">
              <a:spcBef>
                <a:spcPts val="0"/>
              </a:spcBef>
              <a:spcAft>
                <a:spcPts val="1200"/>
              </a:spcAft>
              <a:buFont typeface="Arial" panose="020B0604020202020204" pitchFamily="34" charset="0"/>
              <a:buChar char="•"/>
            </a:pPr>
            <a:r>
              <a:rPr lang="en-US" dirty="0"/>
              <a:t>East Tennessee State University – Working to get students from their Safety Program involved in the Chapter.</a:t>
            </a:r>
          </a:p>
          <a:p>
            <a:pPr marL="457200" indent="-457200" algn="just">
              <a:spcBef>
                <a:spcPts val="0"/>
              </a:spcBef>
              <a:spcAft>
                <a:spcPts val="1200"/>
              </a:spcAft>
              <a:buFont typeface="Arial" panose="020B0604020202020204" pitchFamily="34" charset="0"/>
              <a:buChar char="•"/>
            </a:pPr>
            <a:r>
              <a:rPr lang="en-US" dirty="0"/>
              <a:t>TVS-AIHA Professional Development Conference (PDC) is looking for speakers.</a:t>
            </a:r>
          </a:p>
        </p:txBody>
      </p:sp>
    </p:spTree>
    <p:extLst>
      <p:ext uri="{BB962C8B-B14F-4D97-AF65-F5344CB8AC3E}">
        <p14:creationId xmlns:p14="http://schemas.microsoft.com/office/powerpoint/2010/main" val="3277153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5" y="2316078"/>
            <a:ext cx="10024473" cy="2225841"/>
          </a:xfrm>
        </p:spPr>
        <p:txBody>
          <a:bodyPr>
            <a:normAutofit/>
          </a:bodyPr>
          <a:lstStyle/>
          <a:p>
            <a:r>
              <a:rPr lang="en-US" dirty="0"/>
              <a:t>New Business</a:t>
            </a:r>
            <a:br>
              <a:rPr lang="en-US" dirty="0"/>
            </a:br>
            <a:endParaRPr lang="en-US" dirty="0"/>
          </a:p>
        </p:txBody>
      </p:sp>
    </p:spTree>
    <p:extLst>
      <p:ext uri="{BB962C8B-B14F-4D97-AF65-F5344CB8AC3E}">
        <p14:creationId xmlns:p14="http://schemas.microsoft.com/office/powerpoint/2010/main" val="232932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D52FAF-B242-2649-A04D-BAEC3EB747E6}"/>
              </a:ext>
            </a:extLst>
          </p:cNvPr>
          <p:cNvSpPr>
            <a:spLocks noGrp="1" noChangeArrowheads="1"/>
          </p:cNvSpPr>
          <p:nvPr>
            <p:ph type="ctrTitle"/>
          </p:nvPr>
        </p:nvSpPr>
        <p:spPr>
          <a:xfrm>
            <a:off x="2209800" y="533400"/>
            <a:ext cx="7391400" cy="2438400"/>
          </a:xfrm>
        </p:spPr>
        <p:txBody>
          <a:bodyPr/>
          <a:lstStyle/>
          <a:p>
            <a:pPr eaLnBrk="1" hangingPunct="1"/>
            <a:r>
              <a:rPr lang="en-US" altLang="en-US" sz="4800" b="1">
                <a:solidFill>
                  <a:schemeClr val="bg1"/>
                </a:solidFill>
                <a:latin typeface="Arial" panose="020B0604020202020204" pitchFamily="34" charset="0"/>
                <a:cs typeface="Arial" panose="020B0604020202020204" pitchFamily="34" charset="0"/>
              </a:rPr>
              <a:t>Ethics for Industrial Hygienists and Safety Professionals</a:t>
            </a:r>
          </a:p>
        </p:txBody>
      </p:sp>
      <p:sp>
        <p:nvSpPr>
          <p:cNvPr id="46083" name="Rectangle 3">
            <a:extLst>
              <a:ext uri="{FF2B5EF4-FFF2-40B4-BE49-F238E27FC236}">
                <a16:creationId xmlns:a16="http://schemas.microsoft.com/office/drawing/2014/main" id="{2E9A3500-82F9-128B-3B73-18BAEDA10B67}"/>
              </a:ext>
            </a:extLst>
          </p:cNvPr>
          <p:cNvSpPr>
            <a:spLocks noGrp="1" noChangeArrowheads="1"/>
          </p:cNvSpPr>
          <p:nvPr>
            <p:ph type="subTitle" idx="1"/>
          </p:nvPr>
        </p:nvSpPr>
        <p:spPr>
          <a:xfrm>
            <a:off x="1981200" y="3352800"/>
            <a:ext cx="8153400" cy="3276600"/>
          </a:xfrm>
        </p:spPr>
        <p:txBody>
          <a:bodyPr/>
          <a:lstStyle/>
          <a:p>
            <a:pPr eaLnBrk="1" hangingPunct="1"/>
            <a:r>
              <a:rPr lang="en-US" altLang="en-US">
                <a:solidFill>
                  <a:schemeClr val="bg1"/>
                </a:solidFill>
                <a:latin typeface="Arial" panose="020B0604020202020204" pitchFamily="34" charset="0"/>
                <a:cs typeface="Arial" panose="020B0604020202020204" pitchFamily="34" charset="0"/>
              </a:rPr>
              <a:t>East Tennessee Chapter - ASSP (9/26/2024) </a:t>
            </a:r>
          </a:p>
          <a:p>
            <a:pPr algn="r" eaLnBrk="1" hangingPunct="1"/>
            <a:endParaRPr lang="en-US" altLang="en-US" sz="2000">
              <a:solidFill>
                <a:schemeClr val="bg1"/>
              </a:solidFill>
              <a:latin typeface="Arial" panose="020B0604020202020204" pitchFamily="34" charset="0"/>
              <a:cs typeface="Arial" panose="020B0604020202020204" pitchFamily="34" charset="0"/>
            </a:endParaRPr>
          </a:p>
          <a:p>
            <a:pPr eaLnBrk="1" hangingPunct="1"/>
            <a:r>
              <a:rPr lang="en-US" altLang="en-US" sz="2400" b="1">
                <a:solidFill>
                  <a:schemeClr val="bg1"/>
                </a:solidFill>
                <a:latin typeface="Arial" panose="020B0604020202020204" pitchFamily="34" charset="0"/>
                <a:cs typeface="Arial" panose="020B0604020202020204" pitchFamily="34" charset="0"/>
              </a:rPr>
              <a:t>Rod Handy, MBA, Ph.D., CIH</a:t>
            </a:r>
          </a:p>
          <a:p>
            <a:pPr eaLnBrk="1" hangingPunct="1"/>
            <a:endParaRPr lang="en-US" altLang="en-US" sz="2000">
              <a:solidFill>
                <a:schemeClr val="bg1"/>
              </a:solidFill>
              <a:latin typeface="Arial" panose="020B0604020202020204" pitchFamily="34" charset="0"/>
              <a:cs typeface="Arial" panose="020B0604020202020204" pitchFamily="34" charset="0"/>
            </a:endParaRPr>
          </a:p>
          <a:p>
            <a:pPr eaLnBrk="1" hangingPunct="1"/>
            <a:r>
              <a:rPr lang="en-US" altLang="en-US" sz="1600">
                <a:solidFill>
                  <a:schemeClr val="bg1"/>
                </a:solidFill>
                <a:latin typeface="Arial" panose="020B0604020202020204" pitchFamily="34" charset="0"/>
                <a:cs typeface="Arial" panose="020B0604020202020204" pitchFamily="34" charset="0"/>
              </a:rPr>
              <a:t>Special thanks to: </a:t>
            </a:r>
          </a:p>
          <a:p>
            <a:pPr eaLnBrk="1" hangingPunct="1"/>
            <a:r>
              <a:rPr lang="en-US" altLang="en-US" sz="1600">
                <a:solidFill>
                  <a:schemeClr val="bg1"/>
                </a:solidFill>
                <a:latin typeface="Arial" panose="020B0604020202020204" pitchFamily="34" charset="0"/>
                <a:cs typeface="Arial" panose="020B0604020202020204" pitchFamily="34" charset="0"/>
              </a:rPr>
              <a:t>Dean Lillquist, PhD, CIH, CSP, CHMM</a:t>
            </a:r>
          </a:p>
          <a:p>
            <a:pPr eaLnBrk="1" hangingPunct="1">
              <a:buClr>
                <a:srgbClr val="FF6600"/>
              </a:buClr>
            </a:pPr>
            <a:r>
              <a:rPr lang="en-US" altLang="en-US" sz="1600">
                <a:solidFill>
                  <a:schemeClr val="bg1"/>
                </a:solidFill>
                <a:latin typeface="Arial" panose="020B0604020202020204" pitchFamily="34" charset="0"/>
                <a:cs typeface="Arial" panose="020B0604020202020204" pitchFamily="34" charset="0"/>
              </a:rPr>
              <a:t>Dave Roskelley, MSPH, CIH, CSP, </a:t>
            </a:r>
            <a:r>
              <a:rPr lang="en-US" altLang="en-US" sz="1600">
                <a:solidFill>
                  <a:srgbClr val="000000"/>
                </a:solidFill>
                <a:latin typeface="Arial" panose="020B0604020202020204" pitchFamily="34" charset="0"/>
                <a:cs typeface="Arial" panose="020B0604020202020204" pitchFamily="34" charset="0"/>
              </a:rPr>
              <a:t>FAIHA</a:t>
            </a:r>
            <a:r>
              <a:rPr lang="en-US" altLang="en-US" sz="1600" baseline="30000">
                <a:solidFill>
                  <a:srgbClr val="000000"/>
                </a:solidFill>
                <a:latin typeface="Arial" panose="020B0604020202020204" pitchFamily="34" charset="0"/>
                <a:cs typeface="Arial" panose="020B0604020202020204" pitchFamily="34" charset="0"/>
              </a:rPr>
              <a:t>TM</a:t>
            </a:r>
          </a:p>
          <a:p>
            <a:pPr eaLnBrk="1" hangingPunct="1">
              <a:buClr>
                <a:srgbClr val="FF6600"/>
              </a:buClr>
            </a:pPr>
            <a:endParaRPr lang="en-US" altLang="en-US" sz="1400" b="1">
              <a:solidFill>
                <a:schemeClr val="bg1"/>
              </a:solidFill>
              <a:latin typeface="Arial" panose="020B0604020202020204" pitchFamily="34" charset="0"/>
              <a:cs typeface="Arial" panose="020B0604020202020204" pitchFamily="34" charset="0"/>
            </a:endParaRPr>
          </a:p>
          <a:p>
            <a:pPr eaLnBrk="1" hangingPunct="1">
              <a:buClr>
                <a:srgbClr val="FF6600"/>
              </a:buClr>
            </a:pPr>
            <a:r>
              <a:rPr lang="en-US" altLang="en-US" sz="1400" b="1">
                <a:solidFill>
                  <a:schemeClr val="bg1"/>
                </a:solidFill>
                <a:latin typeface="Arial" panose="020B0604020202020204" pitchFamily="34" charset="0"/>
                <a:cs typeface="Arial" panose="020B0604020202020204" pitchFamily="34" charset="0"/>
              </a:rPr>
              <a:t>“The reputation of a thousand years is determined by the conduct of one hour.”</a:t>
            </a:r>
          </a:p>
          <a:p>
            <a:pPr eaLnBrk="1" hangingPunct="1">
              <a:spcBef>
                <a:spcPct val="0"/>
              </a:spcBef>
              <a:buClrTx/>
            </a:pPr>
            <a:r>
              <a:rPr lang="en-US" altLang="en-US" sz="1400" b="1">
                <a:latin typeface="Arial" panose="020B0604020202020204" pitchFamily="34" charset="0"/>
                <a:cs typeface="Arial" panose="020B0604020202020204" pitchFamily="34" charset="0"/>
              </a:rPr>
              <a:t>		</a:t>
            </a:r>
            <a:r>
              <a:rPr lang="en-US" altLang="en-US" sz="1400" b="1">
                <a:solidFill>
                  <a:srgbClr val="0000FF"/>
                </a:solidFill>
                <a:latin typeface="Arial" panose="020B0604020202020204" pitchFamily="34" charset="0"/>
                <a:cs typeface="Arial" panose="020B0604020202020204" pitchFamily="34" charset="0"/>
              </a:rPr>
              <a:t>			– </a:t>
            </a:r>
            <a:r>
              <a:rPr lang="en-US" altLang="en-US" sz="1400" b="1" i="1">
                <a:solidFill>
                  <a:srgbClr val="0000FF"/>
                </a:solidFill>
                <a:latin typeface="Arial" panose="020B0604020202020204" pitchFamily="34" charset="0"/>
                <a:cs typeface="Arial" panose="020B0604020202020204" pitchFamily="34" charset="0"/>
              </a:rPr>
              <a:t>Japanese proverb</a:t>
            </a:r>
            <a:endParaRPr lang="en-US" altLang="en-US" sz="1400" i="1">
              <a:latin typeface="Arial" panose="020B0604020202020204" pitchFamily="34" charset="0"/>
              <a:cs typeface="Arial" panose="020B0604020202020204" pitchFamily="34" charset="0"/>
            </a:endParaRPr>
          </a:p>
          <a:p>
            <a:pPr algn="l" eaLnBrk="1" hangingPunct="1"/>
            <a:endParaRPr lang="en-US" altLang="en-US" sz="2000">
              <a:solidFill>
                <a:schemeClr val="bg1"/>
              </a:solidFill>
              <a:latin typeface="Arial" panose="020B0604020202020204" pitchFamily="34" charset="0"/>
              <a:cs typeface="Arial" panose="020B0604020202020204" pitchFamily="34" charset="0"/>
            </a:endParaRPr>
          </a:p>
          <a:p>
            <a:pPr algn="r" eaLnBrk="1" hangingPunct="1"/>
            <a:r>
              <a:rPr lang="en-US" altLang="en-US" sz="2000">
                <a:solidFill>
                  <a:schemeClr val="bg1"/>
                </a:solidFill>
                <a:latin typeface="Arial" panose="020B0604020202020204" pitchFamily="34" charset="0"/>
                <a:cs typeface="Arial" panose="020B0604020202020204" pitchFamily="34" charset="0"/>
              </a:rPr>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a:xfrm>
            <a:off x="795068" y="432593"/>
            <a:ext cx="10515600" cy="1325563"/>
          </a:xfrm>
        </p:spPr>
        <p:txBody>
          <a:bodyPr/>
          <a:lstStyle/>
          <a:p>
            <a:r>
              <a:rPr lang="en-US" b="1" dirty="0">
                <a:solidFill>
                  <a:srgbClr val="006435"/>
                </a:solidFill>
                <a:latin typeface="Arial" panose="020B0604020202020204" pitchFamily="34" charset="0"/>
                <a:cs typeface="Arial" panose="020B0604020202020204" pitchFamily="34" charset="0"/>
              </a:rPr>
              <a:t>New Business</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4" name="TextBox 3">
            <a:extLst>
              <a:ext uri="{FF2B5EF4-FFF2-40B4-BE49-F238E27FC236}">
                <a16:creationId xmlns:a16="http://schemas.microsoft.com/office/drawing/2014/main" id="{E95880BD-8C58-8B9E-48E7-4A6B2CF1A7D0}"/>
              </a:ext>
            </a:extLst>
          </p:cNvPr>
          <p:cNvSpPr txBox="1"/>
          <p:nvPr/>
        </p:nvSpPr>
        <p:spPr>
          <a:xfrm>
            <a:off x="795069" y="2015613"/>
            <a:ext cx="10515600" cy="1077218"/>
          </a:xfrm>
          <a:prstGeom prst="rect">
            <a:avLst/>
          </a:prstGeom>
          <a:noFill/>
        </p:spPr>
        <p:txBody>
          <a:bodyPr wrap="square">
            <a:spAutoFit/>
          </a:bodyPr>
          <a:lstStyle/>
          <a:p>
            <a:pPr marL="457200" indent="-457200" algn="just">
              <a:spcBef>
                <a:spcPts val="0"/>
              </a:spcBef>
              <a:spcAft>
                <a:spcPts val="1200"/>
              </a:spcAft>
              <a:buFont typeface="Arial" panose="020B0604020202020204" pitchFamily="34" charset="0"/>
              <a:buChar char="•"/>
            </a:pPr>
            <a:r>
              <a:rPr lang="en-US" sz="3200" dirty="0"/>
              <a:t>Is there member interest in a social event or a charity activity?</a:t>
            </a:r>
          </a:p>
        </p:txBody>
      </p:sp>
    </p:spTree>
    <p:extLst>
      <p:ext uri="{BB962C8B-B14F-4D97-AF65-F5344CB8AC3E}">
        <p14:creationId xmlns:p14="http://schemas.microsoft.com/office/powerpoint/2010/main" val="1253659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5" y="2316078"/>
            <a:ext cx="10024473" cy="2225841"/>
          </a:xfrm>
        </p:spPr>
        <p:txBody>
          <a:bodyPr>
            <a:normAutofit/>
          </a:bodyPr>
          <a:lstStyle/>
          <a:p>
            <a:r>
              <a:rPr lang="en-US" dirty="0"/>
              <a:t>Upcoming Meetings</a:t>
            </a:r>
            <a:br>
              <a:rPr lang="en-US" dirty="0"/>
            </a:br>
            <a:endParaRPr lang="en-US" dirty="0"/>
          </a:p>
        </p:txBody>
      </p:sp>
    </p:spTree>
    <p:extLst>
      <p:ext uri="{BB962C8B-B14F-4D97-AF65-F5344CB8AC3E}">
        <p14:creationId xmlns:p14="http://schemas.microsoft.com/office/powerpoint/2010/main" val="3384878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AF0B-7F6A-4421-92D4-6D04F5094F11}"/>
              </a:ext>
            </a:extLst>
          </p:cNvPr>
          <p:cNvSpPr>
            <a:spLocks noGrp="1"/>
          </p:cNvSpPr>
          <p:nvPr>
            <p:ph type="title"/>
          </p:nvPr>
        </p:nvSpPr>
        <p:spPr>
          <a:xfrm>
            <a:off x="795068" y="432593"/>
            <a:ext cx="10515600" cy="1325563"/>
          </a:xfrm>
        </p:spPr>
        <p:txBody>
          <a:bodyPr/>
          <a:lstStyle/>
          <a:p>
            <a:r>
              <a:rPr lang="en-US" b="1" dirty="0">
                <a:solidFill>
                  <a:srgbClr val="006435"/>
                </a:solidFill>
                <a:latin typeface="Arial" panose="020B0604020202020204" pitchFamily="34" charset="0"/>
                <a:cs typeface="Arial" panose="020B0604020202020204" pitchFamily="34" charset="0"/>
              </a:rPr>
              <a:t>Upcoming Meetings</a:t>
            </a:r>
            <a:endParaRPr lang="en-US" dirty="0">
              <a:solidFill>
                <a:srgbClr val="006435"/>
              </a:solidFill>
            </a:endParaRPr>
          </a:p>
        </p:txBody>
      </p:sp>
      <p:pic>
        <p:nvPicPr>
          <p:cNvPr id="6" name="Picture 5">
            <a:extLst>
              <a:ext uri="{FF2B5EF4-FFF2-40B4-BE49-F238E27FC236}">
                <a16:creationId xmlns:a16="http://schemas.microsoft.com/office/drawing/2014/main" id="{6FB2B250-3959-4D3B-B08C-53135578980A}"/>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3" name="TextBox 2">
            <a:extLst>
              <a:ext uri="{FF2B5EF4-FFF2-40B4-BE49-F238E27FC236}">
                <a16:creationId xmlns:a16="http://schemas.microsoft.com/office/drawing/2014/main" id="{67EBF2A5-B395-4E5F-978B-549C0C4CF67E}"/>
              </a:ext>
            </a:extLst>
          </p:cNvPr>
          <p:cNvSpPr txBox="1"/>
          <p:nvPr/>
        </p:nvSpPr>
        <p:spPr>
          <a:xfrm>
            <a:off x="795068" y="1758156"/>
            <a:ext cx="10601863" cy="4524315"/>
          </a:xfrm>
          <a:prstGeom prst="rect">
            <a:avLst/>
          </a:prstGeom>
          <a:noFill/>
        </p:spPr>
        <p:txBody>
          <a:bodyPr wrap="square" rtlCol="0">
            <a:spAutoFit/>
          </a:bodyPr>
          <a:lstStyle/>
          <a:p>
            <a:pPr algn="just">
              <a:spcAft>
                <a:spcPts val="1200"/>
              </a:spcAft>
            </a:pPr>
            <a:r>
              <a:rPr lang="en-US" sz="3200" dirty="0"/>
              <a:t>Upcoming Meetings:</a:t>
            </a:r>
          </a:p>
          <a:p>
            <a:pPr marL="800100" lvl="1" indent="-342900">
              <a:spcAft>
                <a:spcPts val="1200"/>
              </a:spcAft>
              <a:buFont typeface="Arial" panose="020B0604020202020204" pitchFamily="34" charset="0"/>
              <a:buChar char="•"/>
            </a:pPr>
            <a:r>
              <a:rPr lang="en-US" sz="2800" dirty="0"/>
              <a:t>October 17 – Scott Dempsey, Fleet Safety Manager – McKee Foods (Little Debbie)</a:t>
            </a:r>
            <a:endParaRPr lang="en-US" sz="2800" dirty="0">
              <a:sym typeface="Wingdings" panose="05000000000000000000" pitchFamily="2" charset="2"/>
            </a:endParaRPr>
          </a:p>
          <a:p>
            <a:pPr marL="1257300" lvl="2" indent="-342900">
              <a:spcAft>
                <a:spcPts val="1200"/>
              </a:spcAft>
              <a:buFont typeface="Arial" panose="020B0604020202020204" pitchFamily="34" charset="0"/>
              <a:buChar char="•"/>
            </a:pPr>
            <a:r>
              <a:rPr lang="en-US" sz="2800" i="1" dirty="0"/>
              <a:t>Time and Location TBD</a:t>
            </a:r>
          </a:p>
          <a:p>
            <a:pPr marL="800100" lvl="1" indent="-342900">
              <a:spcAft>
                <a:spcPts val="1200"/>
              </a:spcAft>
              <a:buFont typeface="Arial" panose="020B0604020202020204" pitchFamily="34" charset="0"/>
              <a:buChar char="•"/>
            </a:pPr>
            <a:r>
              <a:rPr lang="en-US" sz="2800" dirty="0"/>
              <a:t>November TBD</a:t>
            </a:r>
          </a:p>
          <a:p>
            <a:pPr marL="800100" lvl="1" indent="-342900">
              <a:spcAft>
                <a:spcPts val="1200"/>
              </a:spcAft>
              <a:buFont typeface="Arial" panose="020B0604020202020204" pitchFamily="34" charset="0"/>
              <a:buChar char="•"/>
            </a:pPr>
            <a:r>
              <a:rPr lang="en-US" sz="2800" dirty="0"/>
              <a:t>December TBD</a:t>
            </a:r>
          </a:p>
          <a:p>
            <a:pPr lvl="1">
              <a:spcAft>
                <a:spcPts val="1200"/>
              </a:spcAft>
            </a:pPr>
            <a:r>
              <a:rPr lang="en-US" sz="2800" i="1" dirty="0"/>
              <a:t>Please see chapter website for any updates</a:t>
            </a:r>
          </a:p>
          <a:p>
            <a:pPr lvl="1">
              <a:spcAft>
                <a:spcPts val="1200"/>
              </a:spcAft>
            </a:pPr>
            <a:endParaRPr lang="en-US" sz="2800" dirty="0">
              <a:sym typeface="Wingdings" panose="05000000000000000000" pitchFamily="2" charset="2"/>
            </a:endParaRPr>
          </a:p>
        </p:txBody>
      </p:sp>
    </p:spTree>
    <p:extLst>
      <p:ext uri="{BB962C8B-B14F-4D97-AF65-F5344CB8AC3E}">
        <p14:creationId xmlns:p14="http://schemas.microsoft.com/office/powerpoint/2010/main" val="24759456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5" y="2316078"/>
            <a:ext cx="10024473" cy="2225841"/>
          </a:xfrm>
        </p:spPr>
        <p:txBody>
          <a:bodyPr>
            <a:normAutofit/>
          </a:bodyPr>
          <a:lstStyle/>
          <a:p>
            <a:r>
              <a:rPr lang="en-US" dirty="0"/>
              <a:t>Meeting Adjournment </a:t>
            </a:r>
            <a:br>
              <a:rPr lang="en-US" dirty="0"/>
            </a:br>
            <a:endParaRPr lang="en-US" dirty="0"/>
          </a:p>
        </p:txBody>
      </p:sp>
    </p:spTree>
    <p:extLst>
      <p:ext uri="{BB962C8B-B14F-4D97-AF65-F5344CB8AC3E}">
        <p14:creationId xmlns:p14="http://schemas.microsoft.com/office/powerpoint/2010/main" val="2430738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5DB-3E68-1DF4-A934-BD0F52FE9266}"/>
              </a:ext>
            </a:extLst>
          </p:cNvPr>
          <p:cNvSpPr>
            <a:spLocks noGrp="1"/>
          </p:cNvSpPr>
          <p:nvPr>
            <p:ph type="title"/>
          </p:nvPr>
        </p:nvSpPr>
        <p:spPr/>
        <p:txBody>
          <a:bodyPr>
            <a:normAutofit/>
          </a:bodyPr>
          <a:lstStyle/>
          <a:p>
            <a:pPr algn="ctr"/>
            <a:r>
              <a:rPr lang="en-US" sz="15000" dirty="0">
                <a:solidFill>
                  <a:schemeClr val="accent6">
                    <a:lumMod val="50000"/>
                  </a:schemeClr>
                </a:solidFill>
                <a:latin typeface="Cochocib Script Latin Pro" panose="02000503000000020003" pitchFamily="2" charset="0"/>
              </a:rPr>
              <a:t>Thank You!</a:t>
            </a:r>
          </a:p>
        </p:txBody>
      </p:sp>
      <p:sp>
        <p:nvSpPr>
          <p:cNvPr id="3" name="Text Placeholder 2">
            <a:extLst>
              <a:ext uri="{FF2B5EF4-FFF2-40B4-BE49-F238E27FC236}">
                <a16:creationId xmlns:a16="http://schemas.microsoft.com/office/drawing/2014/main" id="{9EF71380-F8C9-5301-1F93-307E4E54459F}"/>
              </a:ext>
            </a:extLst>
          </p:cNvPr>
          <p:cNvSpPr>
            <a:spLocks noGrp="1"/>
          </p:cNvSpPr>
          <p:nvPr>
            <p:ph type="body" idx="1"/>
          </p:nvPr>
        </p:nvSpPr>
        <p:spPr/>
        <p:txBody>
          <a:bodyPr>
            <a:normAutofit lnSpcReduction="10000"/>
          </a:bodyPr>
          <a:lstStyle/>
          <a:p>
            <a:pPr algn="ctr"/>
            <a:r>
              <a:rPr lang="en-US" sz="3200" dirty="0">
                <a:solidFill>
                  <a:srgbClr val="FFCB05"/>
                </a:solidFill>
                <a:effectLst>
                  <a:outerShdw blurRad="38100" dist="38100" dir="2700000" algn="tl">
                    <a:srgbClr val="000000">
                      <a:alpha val="43137"/>
                    </a:srgbClr>
                  </a:outerShdw>
                </a:effectLst>
              </a:rPr>
              <a:t>Thank you for joining us today! </a:t>
            </a:r>
            <a:br>
              <a:rPr lang="en-US" dirty="0"/>
            </a:br>
            <a:endParaRPr lang="en-US" dirty="0"/>
          </a:p>
          <a:p>
            <a:pPr algn="ctr"/>
            <a:r>
              <a:rPr lang="en-US" dirty="0">
                <a:solidFill>
                  <a:schemeClr val="accent6">
                    <a:lumMod val="50000"/>
                  </a:schemeClr>
                </a:solidFill>
              </a:rPr>
              <a:t>Please reach out to any of the board members if you have questions or need additional information.</a:t>
            </a:r>
          </a:p>
        </p:txBody>
      </p:sp>
    </p:spTree>
    <p:extLst>
      <p:ext uri="{BB962C8B-B14F-4D97-AF65-F5344CB8AC3E}">
        <p14:creationId xmlns:p14="http://schemas.microsoft.com/office/powerpoint/2010/main" val="462455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ology 16x9">
  <a:themeElements>
    <a:clrScheme name="Custom 28">
      <a:dk1>
        <a:sysClr val="windowText" lastClr="000000"/>
      </a:dk1>
      <a:lt1>
        <a:sysClr val="window" lastClr="FFFFFF"/>
      </a:lt1>
      <a:dk2>
        <a:srgbClr val="775F55"/>
      </a:dk2>
      <a:lt2>
        <a:srgbClr val="EBDDC3"/>
      </a:lt2>
      <a:accent1>
        <a:srgbClr val="014F5C"/>
      </a:accent1>
      <a:accent2>
        <a:srgbClr val="61B635"/>
      </a:accent2>
      <a:accent3>
        <a:srgbClr val="BBC723"/>
      </a:accent3>
      <a:accent4>
        <a:srgbClr val="21A8B1"/>
      </a:accent4>
      <a:accent5>
        <a:srgbClr val="7BA79D"/>
      </a:accent5>
      <a:accent6>
        <a:srgbClr val="968C8C"/>
      </a:accent6>
      <a:hlink>
        <a:srgbClr val="F7B615"/>
      </a:hlink>
      <a:folHlink>
        <a:srgbClr val="70440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4.xml><?xml version="1.0" encoding="utf-8"?>
<a:theme xmlns:a="http://schemas.openxmlformats.org/drawingml/2006/main" name="NEONFRAM">
  <a:themeElements>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fontScheme name="NEONFRAM">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FRAM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FRAM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FRAM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FRAM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FRAM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8">
        <a:dk1>
          <a:srgbClr val="808080"/>
        </a:dk1>
        <a:lt1>
          <a:srgbClr val="F8F8F8"/>
        </a:lt1>
        <a:dk2>
          <a:srgbClr val="000000"/>
        </a:dk2>
        <a:lt2>
          <a:srgbClr val="FFFFFF"/>
        </a:lt2>
        <a:accent1>
          <a:srgbClr val="FF6600"/>
        </a:accent1>
        <a:accent2>
          <a:srgbClr val="FFCCCC"/>
        </a:accent2>
        <a:accent3>
          <a:srgbClr val="AAAAAA"/>
        </a:accent3>
        <a:accent4>
          <a:srgbClr val="D4D4D4"/>
        </a:accent4>
        <a:accent5>
          <a:srgbClr val="FFB8AA"/>
        </a:accent5>
        <a:accent6>
          <a:srgbClr val="E7B9B9"/>
        </a:accent6>
        <a:hlink>
          <a:srgbClr val="33339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EONFRAM">
  <a:themeElements>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fontScheme name="NEONFRAM">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FRAM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FRAM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FRAM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FRAM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FRAM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8">
        <a:dk1>
          <a:srgbClr val="808080"/>
        </a:dk1>
        <a:lt1>
          <a:srgbClr val="F8F8F8"/>
        </a:lt1>
        <a:dk2>
          <a:srgbClr val="000000"/>
        </a:dk2>
        <a:lt2>
          <a:srgbClr val="FFFFFF"/>
        </a:lt2>
        <a:accent1>
          <a:srgbClr val="FF6600"/>
        </a:accent1>
        <a:accent2>
          <a:srgbClr val="FFCCCC"/>
        </a:accent2>
        <a:accent3>
          <a:srgbClr val="AAAAAA"/>
        </a:accent3>
        <a:accent4>
          <a:srgbClr val="D4D4D4"/>
        </a:accent4>
        <a:accent5>
          <a:srgbClr val="FFB8AA"/>
        </a:accent5>
        <a:accent6>
          <a:srgbClr val="E7B9B9"/>
        </a:accent6>
        <a:hlink>
          <a:srgbClr val="33339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EONFRAM">
  <a:themeElements>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fontScheme name="NEONFRAM">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FRAM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FRAM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FRAM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FRAM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FRAM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
      <a:clrScheme name="NEONFRAM 7">
        <a:dk1>
          <a:srgbClr val="808080"/>
        </a:dk1>
        <a:lt1>
          <a:srgbClr val="F8F8F8"/>
        </a:lt1>
        <a:dk2>
          <a:srgbClr val="000000"/>
        </a:dk2>
        <a:lt2>
          <a:srgbClr val="FFFFFF"/>
        </a:lt2>
        <a:accent1>
          <a:srgbClr val="FF6600"/>
        </a:accent1>
        <a:accent2>
          <a:srgbClr val="9933FF"/>
        </a:accent2>
        <a:accent3>
          <a:srgbClr val="AAAAAA"/>
        </a:accent3>
        <a:accent4>
          <a:srgbClr val="D4D4D4"/>
        </a:accent4>
        <a:accent5>
          <a:srgbClr val="FFB8AA"/>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FRAM 8">
        <a:dk1>
          <a:srgbClr val="808080"/>
        </a:dk1>
        <a:lt1>
          <a:srgbClr val="F8F8F8"/>
        </a:lt1>
        <a:dk2>
          <a:srgbClr val="000000"/>
        </a:dk2>
        <a:lt2>
          <a:srgbClr val="FFFFFF"/>
        </a:lt2>
        <a:accent1>
          <a:srgbClr val="FF6600"/>
        </a:accent1>
        <a:accent2>
          <a:srgbClr val="FFCCCC"/>
        </a:accent2>
        <a:accent3>
          <a:srgbClr val="AAAAAA"/>
        </a:accent3>
        <a:accent4>
          <a:srgbClr val="D4D4D4"/>
        </a:accent4>
        <a:accent5>
          <a:srgbClr val="FFB8AA"/>
        </a:accent5>
        <a:accent6>
          <a:srgbClr val="E7B9B9"/>
        </a:accent6>
        <a:hlink>
          <a:srgbClr val="33339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
      <a:dk1>
        <a:srgbClr val="808080"/>
      </a:dk1>
      <a:lt1>
        <a:srgbClr val="F8F8F8"/>
      </a:lt1>
      <a:dk2>
        <a:srgbClr val="000000"/>
      </a:dk2>
      <a:lt2>
        <a:srgbClr val="FFFFFF"/>
      </a:lt2>
      <a:accent1>
        <a:srgbClr val="FF6600"/>
      </a:accent1>
      <a:accent2>
        <a:srgbClr val="FFCCCC"/>
      </a:accent2>
      <a:accent3>
        <a:srgbClr val="AAAAAA"/>
      </a:accent3>
      <a:accent4>
        <a:srgbClr val="D4D4D4"/>
      </a:accent4>
      <a:accent5>
        <a:srgbClr val="FFB8AA"/>
      </a:accent5>
      <a:accent6>
        <a:srgbClr val="E7B9B9"/>
      </a:accent6>
      <a:hlink>
        <a:srgbClr val="333399"/>
      </a:hlink>
      <a:folHlink>
        <a:srgbClr val="CC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c87d89a-5805-495c-8437-9f1bb62c2c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D407CD71939B43B3177EB7A23B8206" ma:contentTypeVersion="16" ma:contentTypeDescription="Create a new document." ma:contentTypeScope="" ma:versionID="1e2f242b6fe9f270aff2bae21df092fa">
  <xsd:schema xmlns:xsd="http://www.w3.org/2001/XMLSchema" xmlns:xs="http://www.w3.org/2001/XMLSchema" xmlns:p="http://schemas.microsoft.com/office/2006/metadata/properties" xmlns:ns3="fc87d89a-5805-495c-8437-9f1bb62c2c45" xmlns:ns4="7bc942c0-7f13-47b5-a7dd-a8cbe16f18c3" targetNamespace="http://schemas.microsoft.com/office/2006/metadata/properties" ma:root="true" ma:fieldsID="3754e01b8d591c8df07c176274b47132" ns3:_="" ns4:_="">
    <xsd:import namespace="fc87d89a-5805-495c-8437-9f1bb62c2c45"/>
    <xsd:import namespace="7bc942c0-7f13-47b5-a7dd-a8cbe16f18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7d89a-5805-495c-8437-9f1bb62c2c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c942c0-7f13-47b5-a7dd-a8cbe16f1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573B4-D2A0-4357-AD6E-5405794BA4CE}">
  <ds:schemaRefs>
    <ds:schemaRef ds:uri="http://schemas.microsoft.com/sharepoint/v3/contenttype/forms"/>
  </ds:schemaRefs>
</ds:datastoreItem>
</file>

<file path=customXml/itemProps2.xml><?xml version="1.0" encoding="utf-8"?>
<ds:datastoreItem xmlns:ds="http://schemas.openxmlformats.org/officeDocument/2006/customXml" ds:itemID="{4B6E551D-E072-4824-A612-02128CB5A17D}">
  <ds:schemaRefs>
    <ds:schemaRef ds:uri="http://schemas.microsoft.com/office/2006/metadata/properties"/>
    <ds:schemaRef ds:uri="http://schemas.microsoft.com/office/infopath/2007/PartnerControls"/>
    <ds:schemaRef ds:uri="http://purl.org/dc/dcmitype/"/>
    <ds:schemaRef ds:uri="http://purl.org/dc/terms/"/>
    <ds:schemaRef ds:uri="7bc942c0-7f13-47b5-a7dd-a8cbe16f18c3"/>
    <ds:schemaRef ds:uri="http://www.w3.org/XML/1998/namespace"/>
    <ds:schemaRef ds:uri="http://schemas.microsoft.com/office/2006/documentManagement/types"/>
    <ds:schemaRef ds:uri="http://schemas.openxmlformats.org/package/2006/metadata/core-properties"/>
    <ds:schemaRef ds:uri="fc87d89a-5805-495c-8437-9f1bb62c2c45"/>
    <ds:schemaRef ds:uri="http://purl.org/dc/elements/1.1/"/>
  </ds:schemaRefs>
</ds:datastoreItem>
</file>

<file path=customXml/itemProps3.xml><?xml version="1.0" encoding="utf-8"?>
<ds:datastoreItem xmlns:ds="http://schemas.openxmlformats.org/officeDocument/2006/customXml" ds:itemID="{B3A3C745-7F24-4918-AEB6-B70A1407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7d89a-5805-495c-8437-9f1bb62c2c45"/>
    <ds:schemaRef ds:uri="7bc942c0-7f13-47b5-a7dd-a8cbe16f1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2888</TotalTime>
  <Words>5723</Words>
  <Application>Microsoft Office PowerPoint</Application>
  <PresentationFormat>Widescreen</PresentationFormat>
  <Paragraphs>591</Paragraphs>
  <Slides>94</Slides>
  <Notes>35</Notes>
  <HiddenSlides>0</HiddenSlides>
  <MMClips>0</MMClips>
  <ScaleCrop>false</ScaleCrop>
  <HeadingPairs>
    <vt:vector size="8" baseType="variant">
      <vt:variant>
        <vt:lpstr>Fonts Used</vt:lpstr>
      </vt:variant>
      <vt:variant>
        <vt:i4>19</vt:i4>
      </vt:variant>
      <vt:variant>
        <vt:lpstr>Theme</vt:lpstr>
      </vt:variant>
      <vt:variant>
        <vt:i4>7</vt:i4>
      </vt:variant>
      <vt:variant>
        <vt:lpstr>Embedded OLE Servers</vt:lpstr>
      </vt:variant>
      <vt:variant>
        <vt:i4>1</vt:i4>
      </vt:variant>
      <vt:variant>
        <vt:lpstr>Slide Titles</vt:lpstr>
      </vt:variant>
      <vt:variant>
        <vt:i4>94</vt:i4>
      </vt:variant>
    </vt:vector>
  </HeadingPairs>
  <TitlesOfParts>
    <vt:vector size="121" baseType="lpstr">
      <vt:lpstr>MS PGothic</vt:lpstr>
      <vt:lpstr>MS PGothic</vt:lpstr>
      <vt:lpstr>Aptos</vt:lpstr>
      <vt:lpstr>Arial</vt:lpstr>
      <vt:lpstr>Arial Narrow</vt:lpstr>
      <vt:lpstr>Calibri</vt:lpstr>
      <vt:lpstr>Calibri Light</vt:lpstr>
      <vt:lpstr>Cochocib Script Latin Pro</vt:lpstr>
      <vt:lpstr>Corbel</vt:lpstr>
      <vt:lpstr>Courier New</vt:lpstr>
      <vt:lpstr>Franklin Gothic Book</vt:lpstr>
      <vt:lpstr>Franklin Gothic Medium</vt:lpstr>
      <vt:lpstr>Myriad Pro</vt:lpstr>
      <vt:lpstr>Segoe UI</vt:lpstr>
      <vt:lpstr>Tahoma</vt:lpstr>
      <vt:lpstr>Times New Roman</vt:lpstr>
      <vt:lpstr>Times New Roman MT Extra Bold</vt:lpstr>
      <vt:lpstr>Wingdings</vt:lpstr>
      <vt:lpstr>Wingdings 2</vt:lpstr>
      <vt:lpstr>Office Theme</vt:lpstr>
      <vt:lpstr>Custom Design</vt:lpstr>
      <vt:lpstr>Ecology 16x9</vt:lpstr>
      <vt:lpstr>NEONFRAM</vt:lpstr>
      <vt:lpstr>2_NEONFRAM</vt:lpstr>
      <vt:lpstr>1_NEONFRAM</vt:lpstr>
      <vt:lpstr>1_Custom Design</vt:lpstr>
      <vt:lpstr>Drawing</vt:lpstr>
      <vt:lpstr>PowerPoint Presentation</vt:lpstr>
      <vt:lpstr>Meeting Agenda</vt:lpstr>
      <vt:lpstr>Welcome!</vt:lpstr>
      <vt:lpstr>Introductions – Board and Committees</vt:lpstr>
      <vt:lpstr>Announcements – Education Calendar</vt:lpstr>
      <vt:lpstr>Chapter Reports </vt:lpstr>
      <vt:lpstr>Old Business</vt:lpstr>
      <vt:lpstr>Ethics for Industrial Hygienists and Safety Professionals</vt:lpstr>
      <vt:lpstr>Ethics for Industrial Hygienists and Safety Professionals</vt:lpstr>
      <vt:lpstr>Why Are We Here?</vt:lpstr>
      <vt:lpstr>Objectives for today...</vt:lpstr>
      <vt:lpstr>PowerPoint Presentation</vt:lpstr>
      <vt:lpstr>PowerPoint Presentation</vt:lpstr>
      <vt:lpstr>PowerPoint Presentation</vt:lpstr>
      <vt:lpstr>As IHs, how about an equation?</vt:lpstr>
      <vt:lpstr>What are some right vs. right dilemmas? </vt:lpstr>
      <vt:lpstr>Biases (We all have our biases)</vt:lpstr>
      <vt:lpstr>S&amp;H professionals can apply….. 3 reason-based approaches to ethical decision-making</vt:lpstr>
      <vt:lpstr>Three Approaches</vt:lpstr>
      <vt:lpstr>What are some key questions applying consequentialism?</vt:lpstr>
      <vt:lpstr>What are some key questions applying deontological framework?</vt:lpstr>
      <vt:lpstr>What are some key questions applying virtue ethics?</vt:lpstr>
      <vt:lpstr>What are the (applied) tests?</vt:lpstr>
      <vt:lpstr>The IH White Book distills these decision models into one approach</vt:lpstr>
      <vt:lpstr>Guiding Principles v. Code of Ethics</vt:lpstr>
      <vt:lpstr>How do Professionals use a Code?</vt:lpstr>
      <vt:lpstr>“The code and principles should be considered distilled wisdom from the industrial hygienists that have preceded us.” </vt:lpstr>
      <vt:lpstr>Let’s look at the history of our code…using cars</vt:lpstr>
      <vt:lpstr>History of the IH Code of Ethics</vt:lpstr>
      <vt:lpstr>Nearly unanimous approval of the code by the Academy in 1978 </vt:lpstr>
      <vt:lpstr>Development of the ethics committee</vt:lpstr>
      <vt:lpstr>JIHEEC Mission</vt:lpstr>
      <vt:lpstr>Two separate codes came out of a joint ethics task force regarding IHs. Why two?</vt:lpstr>
      <vt:lpstr> Current Status (CIH vs CSP?)</vt:lpstr>
      <vt:lpstr>FFuture Forward</vt:lpstr>
      <vt:lpstr>CCC</vt:lpstr>
      <vt:lpstr>Future Forward….for our EH&amp;S ‘cousins’…..</vt:lpstr>
      <vt:lpstr>Organizations Included</vt:lpstr>
      <vt:lpstr>Ethical Principles</vt:lpstr>
      <vt:lpstr>Ethical Principles</vt:lpstr>
      <vt:lpstr>Goals of the Member Ethical Principles: AIHA, AIH, ACGIH</vt:lpstr>
      <vt:lpstr>AIHA members have the obligation to:</vt:lpstr>
      <vt:lpstr>Who is covered by the ABIH code?</vt:lpstr>
      <vt:lpstr>“First and foremost, ABIH certificants and candidates give priority to health and safety interests related to the protection of people...”</vt:lpstr>
      <vt:lpstr>What are a CIH’s responsibilities to ABIH, the profession and the public?</vt:lpstr>
      <vt:lpstr>What are the responsibilities to clients, employers, employees and the public?</vt:lpstr>
      <vt:lpstr>Confidentiality, continued….. </vt:lpstr>
      <vt:lpstr>Code, continued….. </vt:lpstr>
      <vt:lpstr>International Code of Ethics for Occupational Health Professionals</vt:lpstr>
      <vt:lpstr>“Other” Types of Considerations</vt:lpstr>
      <vt:lpstr>Is There a Business Case for Ethics?  </vt:lpstr>
      <vt:lpstr>The Executive Paradox</vt:lpstr>
      <vt:lpstr>“Meta-analysis refers to the analysis of analyses"   coined by Gene V. Glass</vt:lpstr>
      <vt:lpstr> Business Ethics The Magazine of Corporate Responsibility </vt:lpstr>
      <vt:lpstr>PowerPoint Presentation</vt:lpstr>
      <vt:lpstr>March 1993 AIHA Journal</vt:lpstr>
      <vt:lpstr>Type of Ethical Misconduct Observed – 1994*</vt:lpstr>
      <vt:lpstr>Type of Ethical Misconduct Observed – Great Britain 2002*</vt:lpstr>
      <vt:lpstr>Causes of Ethical Dilemmas (% who responded extremely important)</vt:lpstr>
      <vt:lpstr>Ethics Case Procedures</vt:lpstr>
      <vt:lpstr>Disciplinary Actions</vt:lpstr>
      <vt:lpstr>The ABIH Experience</vt:lpstr>
      <vt:lpstr>Complaint Issues</vt:lpstr>
      <vt:lpstr>CIH Ethics Cases 2006 to current</vt:lpstr>
      <vt:lpstr>How To Avoid Ethical Pitfalls</vt:lpstr>
      <vt:lpstr>Scenarios for Consideration</vt:lpstr>
      <vt:lpstr>Scenario #1</vt:lpstr>
      <vt:lpstr>Do You:</vt:lpstr>
      <vt:lpstr>Scenario #2</vt:lpstr>
      <vt:lpstr>Do You:</vt:lpstr>
      <vt:lpstr>Scenario #3</vt:lpstr>
      <vt:lpstr>Do You:</vt:lpstr>
      <vt:lpstr>Scenario #4</vt:lpstr>
      <vt:lpstr>Do You:</vt:lpstr>
      <vt:lpstr>Scenario #5</vt:lpstr>
      <vt:lpstr>Do You:</vt:lpstr>
      <vt:lpstr>Scenario #6</vt:lpstr>
      <vt:lpstr>Do You:</vt:lpstr>
      <vt:lpstr>Scenario #7</vt:lpstr>
      <vt:lpstr>Do you:</vt:lpstr>
      <vt:lpstr>Scenario #8</vt:lpstr>
      <vt:lpstr>Do you:</vt:lpstr>
      <vt:lpstr>Sources &amp; Further Reading</vt:lpstr>
      <vt:lpstr>Sources &amp; Further Reading (cont’d)</vt:lpstr>
      <vt:lpstr>Summary</vt:lpstr>
      <vt:lpstr>Questions?</vt:lpstr>
      <vt:lpstr>Old Business </vt:lpstr>
      <vt:lpstr>Old Business</vt:lpstr>
      <vt:lpstr>New Business </vt:lpstr>
      <vt:lpstr>New Business</vt:lpstr>
      <vt:lpstr>Upcoming Meetings </vt:lpstr>
      <vt:lpstr>Upcoming Meetings</vt:lpstr>
      <vt:lpstr>Meeting Adjournment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 SELENA</dc:creator>
  <cp:lastModifiedBy>Mckenzie, Melissa D (M3M)</cp:lastModifiedBy>
  <cp:revision>41</cp:revision>
  <cp:lastPrinted>2023-03-26T04:48:03Z</cp:lastPrinted>
  <dcterms:created xsi:type="dcterms:W3CDTF">2022-09-20T02:08:30Z</dcterms:created>
  <dcterms:modified xsi:type="dcterms:W3CDTF">2024-09-26T11:11:06Z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0x01010013D407CD71939B43B3177EB7A23B8206</vt:lpwstr>
  </property>
</Properties>
</file>