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</p:sldMasterIdLst>
  <p:notesMasterIdLst>
    <p:notesMasterId r:id="rId35"/>
  </p:notesMasterIdLst>
  <p:sldIdLst>
    <p:sldId id="257" r:id="rId7"/>
    <p:sldId id="283" r:id="rId8"/>
    <p:sldId id="617" r:id="rId9"/>
    <p:sldId id="618" r:id="rId10"/>
    <p:sldId id="288" r:id="rId11"/>
    <p:sldId id="287" r:id="rId12"/>
    <p:sldId id="616" r:id="rId13"/>
    <p:sldId id="619" r:id="rId14"/>
    <p:sldId id="583" r:id="rId15"/>
    <p:sldId id="584" r:id="rId16"/>
    <p:sldId id="615" r:id="rId17"/>
    <p:sldId id="285" r:id="rId18"/>
    <p:sldId id="256" r:id="rId19"/>
    <p:sldId id="268" r:id="rId20"/>
    <p:sldId id="259" r:id="rId21"/>
    <p:sldId id="265" r:id="rId22"/>
    <p:sldId id="264" r:id="rId23"/>
    <p:sldId id="260" r:id="rId24"/>
    <p:sldId id="262" r:id="rId25"/>
    <p:sldId id="261" r:id="rId26"/>
    <p:sldId id="267" r:id="rId27"/>
    <p:sldId id="266" r:id="rId28"/>
    <p:sldId id="609" r:id="rId29"/>
    <p:sldId id="593" r:id="rId30"/>
    <p:sldId id="590" r:id="rId31"/>
    <p:sldId id="591" r:id="rId32"/>
    <p:sldId id="621" r:id="rId33"/>
    <p:sldId id="592" r:id="rId3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35"/>
    <a:srgbClr val="FFC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54" autoAdjust="0"/>
  </p:normalViewPr>
  <p:slideViewPr>
    <p:cSldViewPr snapToGrid="0" showGuides="1">
      <p:cViewPr varScale="1">
        <p:scale>
          <a:sx n="98" d="100"/>
          <a:sy n="98" d="100"/>
        </p:scale>
        <p:origin x="990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2AACE72-28F3-4994-AB2C-9E35D7FFAF35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8C0BB7E-DD00-4500-A190-46B24A9BA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7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assp.org/PersonifyEbusiness/Events/ASSPEducationalEventsCalenda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J_aoWhG4o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J_aoWhG4oY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84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4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55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6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98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6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2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9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Education Calendar</a:t>
            </a:r>
          </a:p>
          <a:p>
            <a:r>
              <a:rPr lang="en-US" dirty="0">
                <a:hlinkClick r:id="rId3"/>
              </a:rPr>
              <a:t>ASSP Educational Events Calendar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7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hlinkClick r:id="rId3"/>
              </a:rPr>
              <a:t>ASSP Video - Clear Values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27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hlinkClick r:id="rId3"/>
              </a:rPr>
              <a:t>ASSP Video - Clear Values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3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DEE30-9F32-CF4E-8610-51EDD936FF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7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0BB7E-DD00-4500-A190-46B24A9BA5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7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0B44-5603-0B21-6659-46C44736D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F0C59-5237-F0D1-58F5-95DF06310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5E5D7-596B-48E3-CF22-691B4FA27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BB412-FF1E-8B7A-F772-8070B5940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0BB7E-DD00-4500-A190-46B24A9BA5E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37A0A-C687-4EA6-958C-11E0E5434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D4D4D-2F0C-44CC-B7DC-5A60AC317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98325-8A67-4AC2-A7C2-9D66E2EB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29D1F-0DA4-44D9-AAA1-BB6F6014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41ABA-CA13-43EF-B5CA-2DDCE2C5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4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44F3-3EDE-4BF0-BF0C-8071CF1D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225CB-19D8-4A16-B32C-088F7914F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E9091-A046-467A-BF24-DD7570A6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C425-4E7E-4015-9066-EEF35F04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BEDB6-C125-46EA-A36C-8DD866B0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5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6AB72-3D6B-4644-9E30-EF6DD3015D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D8476-3FD1-4AA3-8422-F42BF3A8B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DF8C5-4B55-45CF-88CF-A3841FAA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E421A-93BB-4962-8ADF-2CD2260D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8E531-71A0-4803-8782-A4036853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81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2CBAC-18C6-A74A-A794-D9D088FBE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270" y="-238285"/>
            <a:ext cx="4572000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31495"/>
            <a:ext cx="12192000" cy="5526505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1868453"/>
            <a:ext cx="9497682" cy="182879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E1BE53B-828D-F541-992E-C9017DCB9A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76399" y="4094747"/>
            <a:ext cx="9497681" cy="2159602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Speaker/Presenters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918" y="1331495"/>
            <a:ext cx="198065" cy="55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38BC-6F71-7DBD-C387-169E7BA01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29" y="2366676"/>
            <a:ext cx="5071043" cy="173673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9DCF8-18D8-A25B-88FD-2B0806A98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29" y="4103415"/>
            <a:ext cx="5071043" cy="79692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AC740-0268-0F2B-7162-5A27C643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987B428C-BA8E-4E47-8FC9-B86036EFB65E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A4E20-0A1F-3AEE-7AD6-ABC20C04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398C-B299-5AB6-9558-44C77F19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A505DB16-4072-4F93-B49A-397C0A43D5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7E4A1-DB05-7677-8739-D77F22E13B4E}"/>
              </a:ext>
            </a:extLst>
          </p:cNvPr>
          <p:cNvSpPr/>
          <p:nvPr/>
        </p:nvSpPr>
        <p:spPr>
          <a:xfrm>
            <a:off x="546705" y="2239240"/>
            <a:ext cx="1928139" cy="201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B75484A-BA0E-FFD2-79AF-D4BFAB6864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29" y="4900340"/>
            <a:ext cx="5071043" cy="881531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59556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BB733F-111E-A8DB-60D7-55DDFDF0CB1E}"/>
              </a:ext>
            </a:extLst>
          </p:cNvPr>
          <p:cNvGrpSpPr/>
          <p:nvPr userDrawn="1"/>
        </p:nvGrpSpPr>
        <p:grpSpPr>
          <a:xfrm>
            <a:off x="5612192" y="2239240"/>
            <a:ext cx="6579809" cy="3462729"/>
            <a:chOff x="3605639" y="2057400"/>
            <a:chExt cx="5538361" cy="3886200"/>
          </a:xfrm>
        </p:grpSpPr>
        <p:pic>
          <p:nvPicPr>
            <p:cNvPr id="13" name="Picture 12" descr="Puffy white clouds in deep blue sky">
              <a:extLst>
                <a:ext uri="{FF2B5EF4-FFF2-40B4-BE49-F238E27FC236}">
                  <a16:creationId xmlns:a16="http://schemas.microsoft.com/office/drawing/2014/main" id="{213B0F4B-9D54-AA41-DFD6-702C4CA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9500" y="2057400"/>
              <a:ext cx="1117854" cy="3886200"/>
            </a:xfrm>
            <a:prstGeom prst="rect">
              <a:avLst/>
            </a:prstGeom>
          </p:spPr>
        </p:pic>
        <p:pic>
          <p:nvPicPr>
            <p:cNvPr id="14" name="Picture 13" descr="Small flat leaves">
              <a:extLst>
                <a:ext uri="{FF2B5EF4-FFF2-40B4-BE49-F238E27FC236}">
                  <a16:creationId xmlns:a16="http://schemas.microsoft.com/office/drawing/2014/main" id="{28700995-51EC-19FA-8744-CBCE705B2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8"/>
            <a:stretch/>
          </p:blipFill>
          <p:spPr>
            <a:xfrm>
              <a:off x="3605639" y="2057400"/>
              <a:ext cx="1902417" cy="3886200"/>
            </a:xfrm>
            <a:prstGeom prst="rect">
              <a:avLst/>
            </a:prstGeom>
          </p:spPr>
        </p:pic>
        <p:pic>
          <p:nvPicPr>
            <p:cNvPr id="15" name="Picture 14" descr="Waves">
              <a:extLst>
                <a:ext uri="{FF2B5EF4-FFF2-40B4-BE49-F238E27FC236}">
                  <a16:creationId xmlns:a16="http://schemas.microsoft.com/office/drawing/2014/main" id="{3DC69EEC-9025-9732-AE7B-B12E2C2BF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902"/>
            <a:stretch/>
          </p:blipFill>
          <p:spPr>
            <a:xfrm>
              <a:off x="6728797" y="2057400"/>
              <a:ext cx="2415203" cy="38862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1F950-B84F-5B2E-8FB0-56A4B2C17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9"/>
          <a:stretch/>
        </p:blipFill>
        <p:spPr>
          <a:xfrm>
            <a:off x="8642318" y="583159"/>
            <a:ext cx="3453605" cy="9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4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7209-B396-26BD-8AE3-88A006D8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5" y="488199"/>
            <a:ext cx="11730445" cy="62203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A82C3-E654-BA34-CE3C-CD047C9C3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4963"/>
            <a:ext cx="538797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164E8-6F32-AD36-C042-5CFF9675D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82145"/>
            <a:ext cx="5387976" cy="3684587"/>
          </a:xfr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SzPct val="90000"/>
              <a:buFont typeface="Wingdings" panose="05000000000000000000" pitchFamily="2" charset="2"/>
              <a:buChar char=""/>
              <a:defRPr sz="1500"/>
            </a:lvl1pPr>
            <a:lvl2pPr marL="431006" indent="-1714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Wingdings" panose="05000000000000000000" pitchFamily="2" charset="2"/>
              <a:buChar char=""/>
              <a:defRPr sz="1350"/>
            </a:lvl2pPr>
            <a:lvl3pPr marL="557213" indent="-127397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/>
            </a:lvl3pPr>
            <a:lvl4pPr marL="728663" indent="-129779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350"/>
            </a:lvl4pPr>
            <a:lvl5pPr marL="900113" indent="-130969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95E728-29D5-40A3-86EC-44C3CB34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B428C-BA8E-4E47-8FC9-B86036EFB6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5A4BA-44F2-DE75-4A8F-090F8481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5FF6D-C816-D821-60DD-BCF54E12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16-4072-4F93-B49A-397C0A43D56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0EE90B-4513-C03C-FAB6-41179DAC2D7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94424" y="1604963"/>
            <a:ext cx="538797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3C94213-E6CD-EBC8-1595-4C9EF9BF59F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4424" y="2482145"/>
            <a:ext cx="5387976" cy="3684587"/>
          </a:xfr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SzPct val="90000"/>
              <a:buFont typeface="Wingdings" panose="05000000000000000000" pitchFamily="2" charset="2"/>
              <a:buChar char=""/>
              <a:defRPr sz="1500"/>
            </a:lvl1pPr>
            <a:lvl2pPr marL="431006" indent="-1714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Wingdings" panose="05000000000000000000" pitchFamily="2" charset="2"/>
              <a:buChar char=""/>
              <a:defRPr sz="1350"/>
            </a:lvl2pPr>
            <a:lvl3pPr marL="557213" indent="-127397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/>
            </a:lvl3pPr>
            <a:lvl4pPr marL="728663" indent="-129779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350"/>
            </a:lvl4pPr>
            <a:lvl5pPr marL="900113" indent="-130969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777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CF0B-D6BB-DEB4-3B4A-C8CDE7D82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479650"/>
            <a:ext cx="11734796" cy="6271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057B9-0DF4-6792-3802-BE1CA56C8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8060"/>
            <a:ext cx="5410200" cy="4561923"/>
          </a:xfrm>
        </p:spPr>
        <p:txBody>
          <a:bodyPr/>
          <a:lstStyle>
            <a:lvl1pPr>
              <a:lnSpc>
                <a:spcPct val="100000"/>
              </a:lnSpc>
              <a:spcAft>
                <a:spcPts val="900"/>
              </a:spcAft>
              <a:defRPr sz="1800"/>
            </a:lvl1pPr>
            <a:lvl2pPr marL="431006" indent="-171450">
              <a:lnSpc>
                <a:spcPct val="100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 sz="1350"/>
            </a:lvl2pPr>
            <a:lvl3pPr marL="600075" indent="-85725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1350"/>
            </a:lvl3pPr>
            <a:lvl4pPr marL="770335" indent="-84535">
              <a:lnSpc>
                <a:spcPct val="100000"/>
              </a:lnSpc>
              <a:spcAft>
                <a:spcPts val="900"/>
              </a:spcAft>
              <a:defRPr sz="1350"/>
            </a:lvl4pPr>
            <a:lvl5pPr marL="940594" indent="-83344">
              <a:lnSpc>
                <a:spcPct val="100000"/>
              </a:lnSpc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F334A-BCE5-B3A7-BD64-976B2DD7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B428C-BA8E-4E47-8FC9-B86036EFB6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975A4-311E-3D2E-4865-4B678991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CD83A-A546-4F0A-75A6-024DC80B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16-4072-4F93-B49A-397C0A43D56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04A8BC-1351-0F48-EF94-EEEAE913E7A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3" y="1608060"/>
            <a:ext cx="5486400" cy="4561923"/>
          </a:xfrm>
        </p:spPr>
        <p:txBody>
          <a:bodyPr/>
          <a:lstStyle>
            <a:lvl1pPr>
              <a:lnSpc>
                <a:spcPct val="100000"/>
              </a:lnSpc>
              <a:spcAft>
                <a:spcPts val="900"/>
              </a:spcAft>
              <a:defRPr sz="1800"/>
            </a:lvl1pPr>
            <a:lvl2pPr marL="431006" indent="-171450">
              <a:lnSpc>
                <a:spcPct val="100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 sz="1350"/>
            </a:lvl2pPr>
            <a:lvl3pPr marL="600075" indent="-85725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1350"/>
            </a:lvl3pPr>
            <a:lvl4pPr marL="770335" indent="-84535">
              <a:lnSpc>
                <a:spcPct val="100000"/>
              </a:lnSpc>
              <a:spcAft>
                <a:spcPts val="900"/>
              </a:spcAft>
              <a:defRPr sz="1350"/>
            </a:lvl4pPr>
            <a:lvl5pPr marL="940594" indent="-83344">
              <a:lnSpc>
                <a:spcPct val="100000"/>
              </a:lnSpc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546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2CBAC-18C6-A74A-A794-D9D088FBE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270" y="-238285"/>
            <a:ext cx="4572000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31495"/>
            <a:ext cx="12192000" cy="5526505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1868453"/>
            <a:ext cx="9497682" cy="182879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E1BE53B-828D-F541-992E-C9017DCB9A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76399" y="4094747"/>
            <a:ext cx="9497681" cy="2159602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Speaker/Presenters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918" y="1331495"/>
            <a:ext cx="198065" cy="55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17812"/>
            <a:ext cx="12192000" cy="4222378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816" y="2316078"/>
            <a:ext cx="9497682" cy="2225841"/>
          </a:xfrm>
        </p:spPr>
        <p:txBody>
          <a:bodyPr>
            <a:normAutofit/>
          </a:bodyPr>
          <a:lstStyle>
            <a:lvl1pPr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918" y="1317811"/>
            <a:ext cx="198065" cy="4222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745FF-0BD5-BA47-9C79-5D4F673494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A6B3-0D92-4D13-B3FB-33759B1F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2FFB2-0B3B-490C-999C-7D883BFD9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ECB24-76DF-4ADF-9BCF-23B4A0093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52DF5-8E73-4B1D-93F1-AABD2002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B3251-916E-4948-9806-A3D152C5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BA3AF-2FFB-4DFC-A026-9D90FBB5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67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DFB0-89B0-4672-B892-48F41832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821F6-FDFD-4B8E-96FC-B8EF8219C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1B857-7113-475B-92E2-D1056C91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7A3EC-CC3F-47DC-B94F-9A447526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5168C-C919-45CC-B62F-67044F97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9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7BEA-087A-4274-BFA5-68715824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CE53C-014A-4F57-8293-398511CD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349A3-60F3-4591-BA2F-0F06FDCD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0830-0DDE-4023-AB93-01BD5D6CC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3C7C3-6284-4391-83E4-9AFD8B1D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53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6705" y="2239242"/>
            <a:ext cx="1928139" cy="201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706" y="2657345"/>
            <a:ext cx="4555337" cy="1192065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704" y="3870558"/>
            <a:ext cx="4846320" cy="4480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667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Small flat le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8"/>
          <a:stretch/>
        </p:blipFill>
        <p:spPr>
          <a:xfrm>
            <a:off x="4807519" y="2057400"/>
            <a:ext cx="2536556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02"/>
          <a:stretch/>
        </p:blipFill>
        <p:spPr>
          <a:xfrm>
            <a:off x="8971731" y="2057400"/>
            <a:ext cx="3220271" cy="388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974CFC-5155-4841-8657-6E6E770DA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9"/>
          <a:stretch/>
        </p:blipFill>
        <p:spPr>
          <a:xfrm>
            <a:off x="9194780" y="459786"/>
            <a:ext cx="2577873" cy="9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597" y="404782"/>
            <a:ext cx="8660731" cy="847197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89" y="1410527"/>
            <a:ext cx="11427371" cy="4620682"/>
          </a:xfrm>
          <a:prstGeom prst="rect">
            <a:avLst/>
          </a:prstGeom>
        </p:spPr>
        <p:txBody>
          <a:bodyPr/>
          <a:lstStyle>
            <a:lvl1pPr marL="259556" indent="-259556">
              <a:buFont typeface="Wingdings" panose="05000000000000000000" pitchFamily="2" charset="2"/>
              <a:buChar char="§"/>
              <a:defRPr/>
            </a:lvl1pPr>
            <a:lvl2pPr marL="426244" indent="-213122">
              <a:buFont typeface="Corbel" panose="020B0503020204020204" pitchFamily="34" charset="0"/>
              <a:buChar char="–"/>
              <a:defRPr/>
            </a:lvl2pPr>
            <a:lvl3pPr marL="556022" indent="-164306">
              <a:buSzPct val="90000"/>
              <a:buFont typeface="Corbel" panose="020B0503020204020204" pitchFamily="34" charset="0"/>
              <a:buChar char="»"/>
              <a:defRPr/>
            </a:lvl3pPr>
            <a:lvl4pPr marL="732235" indent="-169069">
              <a:defRPr/>
            </a:lvl4pPr>
            <a:lvl5pPr marL="898922" indent="-164306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/>
              <a:t>PAGE </a:t>
            </a:r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7"/>
            <a:ext cx="6949440" cy="314339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7"/>
            <a:ext cx="6949440" cy="4495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1" y="1556281"/>
            <a:ext cx="4610099" cy="4620682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556281"/>
            <a:ext cx="4609775" cy="4620682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51"/>
            <a:ext cx="4608576" cy="3811271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54480"/>
            <a:ext cx="4610100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434151"/>
            <a:ext cx="4610100" cy="3811271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3" cy="25328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1" y="915923"/>
            <a:ext cx="5216979" cy="5065776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3" cy="24795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75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3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7" y="919616"/>
            <a:ext cx="4155623" cy="25328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  <a:prstGeom prst="rect">
            <a:avLst/>
          </a:prstGeo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16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7" y="3502156"/>
            <a:ext cx="4155623" cy="24795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75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5" y="6629400"/>
            <a:ext cx="1000663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315" y="1599159"/>
            <a:ext cx="11483119" cy="46206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405" y="6629400"/>
            <a:ext cx="1000663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DFB0-89B0-4672-B892-48F41832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821F6-FDFD-4B8E-96FC-B8EF8219C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1B857-7113-475B-92E2-D1056C91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7A3EC-CC3F-47DC-B94F-9A447526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5168C-C919-45CC-B62F-67044F97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47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4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190504"/>
            <a:ext cx="7734300" cy="59864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9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A6B3-0D92-4D13-B3FB-33759B1F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2FFB2-0B3B-490C-999C-7D883BFD9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ECB24-76DF-4ADF-9BCF-23B4A0093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52DF5-8E73-4B1D-93F1-AABD2002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B3251-916E-4948-9806-A3D152C5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BA3AF-2FFB-4DFC-A026-9D90FBB5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9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3500-36A7-494E-A37E-2A2D2C6E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113B4-3363-4329-9991-85D47C2F8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5CCA5-B886-4BB3-83C7-A5E817B97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98941-A8B6-455F-9676-99BE68A8E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C72F5-4E1A-4713-8669-5E504F26B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1E210-F16A-4EB9-8884-211260BB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9BB1E-BD3B-4E0A-926D-B37E5D22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59A3D-1051-46B9-A8B0-7B712138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4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538A8-65CB-4226-A6CD-C0953F0A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B5F92-3779-40F2-8943-F7FC2AA8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94EB7-832D-4519-BC5E-9E04CA6D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94024-DA8C-4564-843D-FCD9CA6D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2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EE0A0-FD44-43B3-BA31-1058724D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E3509-5647-4B8B-A85D-66BD8B79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FFB12-99D0-4DE5-87AC-6FF386D1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7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A087-A901-4365-B409-0E23574E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C469E-2E47-41EE-A510-2B6972F8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814CF-CB03-4EB2-975A-5AFD9F8D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5B5BD-A532-40A4-987E-DEEDF9C6A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74535-0DD0-418F-B944-21345413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3E5DF-7484-49B2-8A65-18A31401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6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8B54-BF2F-44D6-97A5-1DFF796B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8E4DD-50FF-4744-960F-2A74BEB0F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B025A-0452-482A-9765-659B40C92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38C2A-CA51-4001-AD04-C2B783E1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CD966-D697-4F56-A696-36934E34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E5A16-87A0-4250-A791-89DC3F3A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5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9F1FD-478E-4A88-9A39-5FCAFF2F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A5138-C231-4F13-BF31-3F1342270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1E845-320D-4D52-B2EC-6F9BD2951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F022-E50A-43AD-A52B-CB735CCA3C3D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0DC4-B0D7-4A40-83F6-FC6FC2FA4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7D086-5AA2-4A52-B632-C8F824716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5126D-F021-48B0-8ACB-F335842525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0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0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4599"/>
            <a:ext cx="10515600" cy="366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4FAF0-67D6-8641-82FF-792E6360F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9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032" y="430156"/>
            <a:ext cx="9371949" cy="8471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035" y="1599159"/>
            <a:ext cx="11483119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57734" marR="0" lvl="0" indent="-157734" algn="l" defTabSz="685800" rtl="0" eaLnBrk="1" fontAlgn="auto" latinLnBrk="0" hangingPunct="1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Click to edit Master text styles</a:t>
            </a:r>
          </a:p>
          <a:p>
            <a:pPr marL="426244" marR="0" lvl="1" indent="-213122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Char char="»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Second level</a:t>
            </a:r>
          </a:p>
          <a:p>
            <a:pPr marL="556022" marR="0" lvl="2" indent="-164306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Third level</a:t>
            </a:r>
          </a:p>
          <a:p>
            <a:pPr marL="732235" marR="0" lvl="3" indent="-169069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Fourth level</a:t>
            </a:r>
          </a:p>
          <a:p>
            <a:pPr marL="898922" marR="0" lvl="4" indent="-164306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6629400"/>
            <a:ext cx="1309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2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PAGE </a:t>
            </a:r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2369D-B383-4AE0-9722-8C32C4A00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9"/>
          <a:stretch/>
        </p:blipFill>
        <p:spPr>
          <a:xfrm>
            <a:off x="10678083" y="138084"/>
            <a:ext cx="1417840" cy="500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BE358-9395-4A58-A65B-20B26EE1B25D}"/>
              </a:ext>
            </a:extLst>
          </p:cNvPr>
          <p:cNvSpPr/>
          <p:nvPr userDrawn="1"/>
        </p:nvSpPr>
        <p:spPr>
          <a:xfrm rot="5400000" flipV="1">
            <a:off x="114306" y="610999"/>
            <a:ext cx="228601" cy="4572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32609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7734" indent="-157734" algn="l" defTabSz="685800" rtl="0" eaLnBrk="1" latinLnBrk="0" hangingPunct="1">
        <a:lnSpc>
          <a:spcPct val="90000"/>
        </a:lnSpc>
        <a:spcBef>
          <a:spcPts val="825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342900" algn="l" defTabSz="685800" rtl="0" eaLnBrk="1" latinLnBrk="0" hangingPunct="1">
        <a:lnSpc>
          <a:spcPct val="90000"/>
        </a:lnSpc>
        <a:spcBef>
          <a:spcPts val="300"/>
        </a:spcBef>
        <a:buFont typeface="Wingdings" panose="05000000000000000000" pitchFamily="2" charset="2"/>
        <a:buChar char="§"/>
        <a:defRPr lang="en-US" sz="21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648891" indent="-257175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lang="en-US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20341" indent="-257175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lang="en-US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91791" indent="-257175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lang="en-US" sz="180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10218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932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647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teams.microsoft.com/l/meetup-join/19%3ameeting_YmZhMTJiMjgtNGNkOS00MWNiLWI2ZWUtNTY0NDQyZTg4ZThk%40thread.v2/0?context=%7b%22Tid%22%3a%22a7b09f6a-ec12-46d8-b10b-6f4f39ef4c11%22%2c%22Oid%22%3a%22159b723e-d992-41ba-9f0e-6b5264ace3bc%22%7d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tn.gov/workforce/employees/safety-health/tosha-redirect/recognition-programs/volunteer-star.html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pppa.org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osha.gov/dcsp/vpp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www.regionivvpp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2012books.lardbucket.org/books/job-searching-in-six-steps/s12-step-4-continued-master-the-in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ay.Hocutt@orcc.doe.go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houstonmm@ornl.go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e.assp.org/PersonifyEbusiness/Events/ASSPEducationalEventsCalendar?_ga=2.180160800.566112274.1679841823-1197238833.161247342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B2D7B26-1263-4FE8-84E3-71499DFA0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r="14393" b="15292"/>
          <a:stretch/>
        </p:blipFill>
        <p:spPr>
          <a:xfrm>
            <a:off x="1143013" y="328288"/>
            <a:ext cx="9905974" cy="4711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32311-5577-43AE-B4DF-5847CBFA0AF7}"/>
              </a:ext>
            </a:extLst>
          </p:cNvPr>
          <p:cNvSpPr txBox="1"/>
          <p:nvPr/>
        </p:nvSpPr>
        <p:spPr>
          <a:xfrm>
            <a:off x="3578942" y="5770935"/>
            <a:ext cx="503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435"/>
                </a:solidFill>
              </a:rPr>
              <a:t>Monthly Chapter Meeting</a:t>
            </a:r>
          </a:p>
          <a:p>
            <a:pPr algn="ctr"/>
            <a:r>
              <a:rPr lang="en-US" sz="2400" b="1" dirty="0">
                <a:solidFill>
                  <a:srgbClr val="006435"/>
                </a:solidFill>
              </a:rPr>
              <a:t>Thursday, August 22, 2024</a:t>
            </a:r>
            <a:endParaRPr lang="en-US" sz="2000" b="1" dirty="0">
              <a:solidFill>
                <a:srgbClr val="00643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C5902-C643-4961-B434-34110E696F0E}"/>
              </a:ext>
            </a:extLst>
          </p:cNvPr>
          <p:cNvSpPr/>
          <p:nvPr/>
        </p:nvSpPr>
        <p:spPr>
          <a:xfrm>
            <a:off x="3937590" y="5048780"/>
            <a:ext cx="4316819" cy="543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 Narrow" panose="020B0606020202030204" pitchFamily="34" charset="0"/>
                <a:cs typeface="Aparajita" panose="020B0502040204020203" pitchFamily="18" charset="0"/>
              </a:rPr>
              <a:t>East Tennessee Chapter</a:t>
            </a:r>
          </a:p>
        </p:txBody>
      </p:sp>
    </p:spTree>
    <p:extLst>
      <p:ext uri="{BB962C8B-B14F-4D97-AF65-F5344CB8AC3E}">
        <p14:creationId xmlns:p14="http://schemas.microsoft.com/office/powerpoint/2010/main" val="41666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Business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BF2A5-B395-4E5F-978B-549C0C4CF67E}"/>
              </a:ext>
            </a:extLst>
          </p:cNvPr>
          <p:cNvSpPr txBox="1"/>
          <p:nvPr/>
        </p:nvSpPr>
        <p:spPr>
          <a:xfrm>
            <a:off x="795068" y="1758156"/>
            <a:ext cx="106018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August Secretary’s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July meeting minutes emailed out </a:t>
            </a:r>
            <a:r>
              <a:rPr lang="en-US" sz="2800" dirty="0">
                <a:latin typeface="Calibri" panose="020F0502020204030204"/>
              </a:rPr>
              <a:t>08/20/2024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August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Treasure’s Report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(from Chapter Dues) = $390.55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Expenses = $584.55                                                            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Balance = $30,963.68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981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23968-B891-32B0-1A57-1F9BEA520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3273-3674-EF9A-E9E5-8E85A9ED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Other Old Business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67C0E-2677-7BA9-E110-DB129662C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3506D1-EAD5-18E9-6F4B-6E0619D3B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8156"/>
            <a:ext cx="10515600" cy="4418807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Member Survey Winner – Cheryl Smith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Annual Planning Report submitted (List of goals)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Fall ROC – Columbus, OH</a:t>
            </a:r>
          </a:p>
          <a:p>
            <a:pPr marL="914400" lvl="1" indent="-45720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September 12 &amp; 13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Offering CEUs for Meetings</a:t>
            </a:r>
          </a:p>
        </p:txBody>
      </p:sp>
    </p:spTree>
    <p:extLst>
      <p:ext uri="{BB962C8B-B14F-4D97-AF65-F5344CB8AC3E}">
        <p14:creationId xmlns:p14="http://schemas.microsoft.com/office/powerpoint/2010/main" val="327715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CA8F-20DB-449F-BDAC-1EA98110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8" y="1400621"/>
            <a:ext cx="9497682" cy="1374477"/>
          </a:xfrm>
        </p:spPr>
        <p:txBody>
          <a:bodyPr>
            <a:noAutofit/>
          </a:bodyPr>
          <a:lstStyle/>
          <a:p>
            <a:r>
              <a:rPr lang="en-US" sz="3600" dirty="0"/>
              <a:t>Region IV VPPPA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31CAC-E550-47AA-A69B-FC92599B0A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399" y="2488020"/>
            <a:ext cx="9497681" cy="41642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Guest Speaker:  	Jay Hocutt, CSP, SGE, STS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Meeting Day: 	Thursday, August 22, 2024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Location: 		Phillips &amp; Jordan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			10142 Parkside Drive, Suite  500, Knoxville, TN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Virtual Option:	</a:t>
            </a:r>
            <a:r>
              <a:rPr lang="en-US" sz="2400" b="1" u="sng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tooltip="Meeting join 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 the meeting now</a:t>
            </a:r>
            <a:r>
              <a:rPr lang="en-US" sz="2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			Meeting ID: 215 829 201 074 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			Passcode: </a:t>
            </a:r>
            <a:r>
              <a:rPr lang="en-US" sz="24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VsYNbP</a:t>
            </a:r>
            <a:r>
              <a:rPr lang="en-US" sz="2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Time:  		3</a:t>
            </a:r>
            <a:r>
              <a:rPr lang="en-US" sz="2400" dirty="0">
                <a:sym typeface="Wingdings" panose="05000000000000000000" pitchFamily="2" charset="2"/>
              </a:rPr>
              <a:t>:00 PM to 4:00 PM 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085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F616DD-1C34-EFA0-34CC-6DFC0DD1C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 IV VPPPA</a:t>
            </a:r>
            <a:br>
              <a:rPr lang="en-US" dirty="0"/>
            </a:br>
            <a:r>
              <a:rPr lang="en-US" dirty="0"/>
              <a:t>Volunteer Protection</a:t>
            </a:r>
            <a:br>
              <a:rPr lang="en-US" dirty="0"/>
            </a:br>
            <a:r>
              <a:rPr lang="en-US" dirty="0"/>
              <a:t>Participation Program Association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9D52303-94E8-3376-4070-938C1BB66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29" y="4079902"/>
            <a:ext cx="3803282" cy="561719"/>
          </a:xfrm>
        </p:spPr>
        <p:txBody>
          <a:bodyPr>
            <a:normAutofit/>
          </a:bodyPr>
          <a:lstStyle/>
          <a:p>
            <a:r>
              <a:rPr lang="en-US" sz="2000" dirty="0"/>
              <a:t>Jay Hocutt CSP, SGE, 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9883B-7A42-A2A0-3A8C-92D18C52F0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29" y="4641621"/>
            <a:ext cx="3803282" cy="346270"/>
          </a:xfrm>
        </p:spPr>
        <p:txBody>
          <a:bodyPr>
            <a:normAutofit/>
          </a:bodyPr>
          <a:lstStyle/>
          <a:p>
            <a:r>
              <a:rPr lang="en-US" sz="1800" dirty="0"/>
              <a:t>Director-at-Large Region IV</a:t>
            </a:r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074D8CE0-CD2F-7E53-FCC7-D5803C7B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71" y="151403"/>
            <a:ext cx="2045193" cy="166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EB5AB-9ED2-4153-8BA5-BD2B640C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9" y="5179828"/>
            <a:ext cx="3017830" cy="10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F910E-F0A8-4468-6643-03D31633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10" y="686376"/>
            <a:ext cx="4969504" cy="4507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57BC5-F1FC-C2B6-40B9-7C8FAEC75CF9}"/>
              </a:ext>
            </a:extLst>
          </p:cNvPr>
          <p:cNvSpPr txBox="1"/>
          <p:nvPr/>
        </p:nvSpPr>
        <p:spPr>
          <a:xfrm>
            <a:off x="8140557" y="1005354"/>
            <a:ext cx="29051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/>
              <a:t>State plans</a:t>
            </a:r>
          </a:p>
          <a:p>
            <a:r>
              <a:rPr lang="en-US" sz="2800" dirty="0"/>
              <a:t>Kentucky</a:t>
            </a:r>
          </a:p>
          <a:p>
            <a:r>
              <a:rPr lang="en-US" sz="2800" dirty="0"/>
              <a:t>Tennessee</a:t>
            </a:r>
          </a:p>
          <a:p>
            <a:r>
              <a:rPr lang="en-US" sz="2800" dirty="0"/>
              <a:t>North Carolina</a:t>
            </a:r>
          </a:p>
          <a:p>
            <a:r>
              <a:rPr lang="en-US" sz="2800" dirty="0"/>
              <a:t>South Carolina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E2F9D-9D41-BC29-A88F-AD3990D5D9F6}"/>
              </a:ext>
            </a:extLst>
          </p:cNvPr>
          <p:cNvSpPr txBox="1"/>
          <p:nvPr/>
        </p:nvSpPr>
        <p:spPr>
          <a:xfrm>
            <a:off x="8140557" y="3903023"/>
            <a:ext cx="25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/>
              <a:t>Federal Plans</a:t>
            </a:r>
          </a:p>
          <a:p>
            <a:r>
              <a:rPr lang="en-US" sz="2800" dirty="0"/>
              <a:t>Mississippi</a:t>
            </a:r>
          </a:p>
          <a:p>
            <a:r>
              <a:rPr lang="en-US" sz="2800" dirty="0"/>
              <a:t>Alabama</a:t>
            </a:r>
          </a:p>
          <a:p>
            <a:r>
              <a:rPr lang="en-US" sz="2800" dirty="0"/>
              <a:t>Georgia</a:t>
            </a:r>
          </a:p>
          <a:p>
            <a:r>
              <a:rPr lang="en-US" sz="2800" dirty="0"/>
              <a:t>Florida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172AC-788B-D243-FDC6-BDB1835461DC}"/>
              </a:ext>
            </a:extLst>
          </p:cNvPr>
          <p:cNvSpPr txBox="1"/>
          <p:nvPr/>
        </p:nvSpPr>
        <p:spPr>
          <a:xfrm>
            <a:off x="741360" y="4408381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Phil Walsh - Chairperson</a:t>
            </a:r>
          </a:p>
          <a:p>
            <a:r>
              <a:rPr lang="en-US" sz="2000" dirty="0"/>
              <a:t>Global </a:t>
            </a:r>
            <a:r>
              <a:rPr lang="en-US" sz="2000" dirty="0" err="1"/>
              <a:t>EHS</a:t>
            </a:r>
            <a:r>
              <a:rPr lang="en-US" sz="2000" dirty="0"/>
              <a:t> Director</a:t>
            </a:r>
          </a:p>
          <a:p>
            <a:r>
              <a:rPr lang="en-US" sz="2000" dirty="0"/>
              <a:t>Americhem, Inc</a:t>
            </a:r>
          </a:p>
          <a:p>
            <a:r>
              <a:rPr lang="en-US" sz="2000" dirty="0"/>
              <a:t>Tupelo, MS</a:t>
            </a:r>
          </a:p>
          <a:p>
            <a:r>
              <a:rPr lang="en-US" sz="2000" dirty="0"/>
              <a:t>Phone: (662) 321-8234</a:t>
            </a:r>
          </a:p>
          <a:p>
            <a:r>
              <a:rPr lang="en-US" sz="2000" dirty="0"/>
              <a:t>Email: </a:t>
            </a:r>
            <a:r>
              <a:rPr lang="en-US" sz="2000" dirty="0" err="1"/>
              <a:t>phil.walsh@americhem.com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14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558891AA-4379-28E9-4388-5A492FEF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906" y="4703519"/>
            <a:ext cx="2803129" cy="2281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1EE11-7014-3D51-B2C4-248FEFFE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is VPP?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E75F2-DD1A-1176-1871-FB613F68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666" y="1473868"/>
            <a:ext cx="10302948" cy="413953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Voluntary Protection Program is designed to encourage cooperative efforts between employees, management and OSHA for the purpose of improving workplace safety and health.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VPP concept recognizes that workplace safety and health can be enforced in a compliance atmosphere and can be enhanced in a cooperative atmosphere.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OSHA recognizes and partners with work sites that demonstrate excellence in Safety and Health.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574F-36C3-2BA3-8A35-43D0B6F1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6" y="488198"/>
            <a:ext cx="10061944" cy="10428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kern="1200" dirty="0">
                <a:latin typeface="+mj-lt"/>
                <a:ea typeface="+mj-ea"/>
                <a:cs typeface="+mj-cs"/>
              </a:rPr>
              <a:t>Tennessee State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6C8F9-6123-0706-1843-E3BC26E2DF0D}"/>
              </a:ext>
            </a:extLst>
          </p:cNvPr>
          <p:cNvSpPr txBox="1"/>
          <p:nvPr/>
        </p:nvSpPr>
        <p:spPr>
          <a:xfrm>
            <a:off x="6744586" y="4151535"/>
            <a:ext cx="4040982" cy="54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defTabSz="685800">
              <a:spcAft>
                <a:spcPts val="900"/>
              </a:spcAft>
              <a:buSzPct val="90000"/>
            </a:pPr>
            <a:r>
              <a:rPr lang="en-US" sz="3200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Volunteer STAR (</a:t>
            </a:r>
            <a:r>
              <a:rPr lang="en-US" sz="3200" b="1" dirty="0" err="1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tn.gov</a:t>
            </a:r>
            <a:r>
              <a:rPr lang="en-US" sz="3200" b="1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B6ED9C-3889-E2B4-D245-86A6DB9540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94292" y="4980108"/>
            <a:ext cx="4803416" cy="171722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FF06D-D230-75F6-B705-28A892C0E9CF}"/>
              </a:ext>
            </a:extLst>
          </p:cNvPr>
          <p:cNvSpPr txBox="1"/>
          <p:nvPr/>
        </p:nvSpPr>
        <p:spPr>
          <a:xfrm>
            <a:off x="7361275" y="2009935"/>
            <a:ext cx="4040982" cy="1452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685800">
              <a:lnSpc>
                <a:spcPct val="90000"/>
              </a:lnSpc>
              <a:spcAft>
                <a:spcPts val="900"/>
              </a:spcAft>
              <a:buSzPct val="90000"/>
            </a:pPr>
            <a:r>
              <a:rPr lang="en-US" sz="2800" b="1" dirty="0">
                <a:solidFill>
                  <a:schemeClr val="accent1"/>
                </a:solidFill>
              </a:rPr>
              <a:t>David Blessman</a:t>
            </a:r>
          </a:p>
          <a:p>
            <a:pPr defTabSz="685800">
              <a:lnSpc>
                <a:spcPct val="90000"/>
              </a:lnSpc>
              <a:spcAft>
                <a:spcPts val="900"/>
              </a:spcAft>
              <a:buSzPct val="90000"/>
            </a:pPr>
            <a:r>
              <a:rPr lang="en-US" sz="2800" b="1" dirty="0">
                <a:solidFill>
                  <a:schemeClr val="accent1"/>
                </a:solidFill>
              </a:rPr>
              <a:t>STAR Program Manager</a:t>
            </a:r>
          </a:p>
          <a:p>
            <a:pPr defTabSz="685800">
              <a:lnSpc>
                <a:spcPct val="90000"/>
              </a:lnSpc>
              <a:spcAft>
                <a:spcPts val="900"/>
              </a:spcAft>
              <a:buSzPct val="90000"/>
            </a:pPr>
            <a:r>
              <a:rPr lang="en-US" sz="2800" b="1" dirty="0">
                <a:solidFill>
                  <a:schemeClr val="accent1"/>
                </a:solidFill>
              </a:rPr>
              <a:t>(615) 253-6890</a:t>
            </a:r>
          </a:p>
          <a:p>
            <a:pPr defTabSz="685800">
              <a:lnSpc>
                <a:spcPct val="90000"/>
              </a:lnSpc>
              <a:spcAft>
                <a:spcPts val="900"/>
              </a:spcAft>
              <a:buSzPct val="90000"/>
            </a:pPr>
            <a:r>
              <a:rPr lang="en-US" sz="2800" b="1" dirty="0" err="1">
                <a:solidFill>
                  <a:schemeClr val="accent1"/>
                </a:solidFill>
              </a:rPr>
              <a:t>David.Blessman@tn.gov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A7E2F-62D2-7F90-B979-2236C7BC57A9}"/>
              </a:ext>
            </a:extLst>
          </p:cNvPr>
          <p:cNvSpPr txBox="1"/>
          <p:nvPr/>
        </p:nvSpPr>
        <p:spPr>
          <a:xfrm>
            <a:off x="606056" y="1321165"/>
            <a:ext cx="5358809" cy="3684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spcBef>
                <a:spcPts val="450"/>
              </a:spcBef>
              <a:spcAft>
                <a:spcPts val="900"/>
              </a:spcAft>
              <a:buSzPct val="90000"/>
            </a:pPr>
            <a:r>
              <a:rPr lang="en-US" sz="2800" dirty="0">
                <a:solidFill>
                  <a:schemeClr val="accent1"/>
                </a:solidFill>
              </a:rPr>
              <a:t>On average the Tennessee Volunteer STAR sites experience three-year Total Case Incident Rates (</a:t>
            </a:r>
            <a:r>
              <a:rPr lang="en-US" sz="2800" dirty="0" err="1">
                <a:solidFill>
                  <a:schemeClr val="accent1"/>
                </a:solidFill>
              </a:rPr>
              <a:t>TCIR</a:t>
            </a:r>
            <a:r>
              <a:rPr lang="en-US" sz="2800" dirty="0">
                <a:solidFill>
                  <a:schemeClr val="accent1"/>
                </a:solidFill>
              </a:rPr>
              <a:t>) 69.4% below their industry average and three-year Days Away, Restricted or Transferred Case Rates (DART) 72.1% below their industry average.</a:t>
            </a:r>
          </a:p>
        </p:txBody>
      </p:sp>
    </p:spTree>
    <p:extLst>
      <p:ext uri="{BB962C8B-B14F-4D97-AF65-F5344CB8AC3E}">
        <p14:creationId xmlns:p14="http://schemas.microsoft.com/office/powerpoint/2010/main" val="6036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EE55-1567-2DF8-9A84-E6137FD6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6" y="365125"/>
            <a:ext cx="10747744" cy="1325563"/>
          </a:xfrm>
        </p:spPr>
        <p:txBody>
          <a:bodyPr>
            <a:normAutofit/>
          </a:bodyPr>
          <a:lstStyle/>
          <a:p>
            <a:r>
              <a:rPr lang="en-US" b="1" dirty="0"/>
              <a:t>Benefits of the Volunteer STAR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EF0C1-9B7B-17BD-1171-CB425A0D8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00432"/>
            <a:ext cx="10939130" cy="4736334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Improved employee motivation to work safely, leading to better quality and productivity</a:t>
            </a:r>
          </a:p>
          <a:p>
            <a:pPr lvl="1"/>
            <a:r>
              <a:rPr lang="en-US" sz="2800" dirty="0"/>
              <a:t>Reduced workers' compensation costs</a:t>
            </a:r>
          </a:p>
          <a:p>
            <a:pPr lvl="1"/>
            <a:r>
              <a:rPr lang="en-US" sz="2800" dirty="0"/>
              <a:t>Recognition in the community</a:t>
            </a:r>
          </a:p>
          <a:p>
            <a:pPr lvl="1"/>
            <a:r>
              <a:rPr lang="en-US" sz="2800" dirty="0"/>
              <a:t>Improvement of programs that are already good, through the internal and external review that's part of the Volunteer STAR application process</a:t>
            </a:r>
          </a:p>
          <a:p>
            <a:pPr lvl="1"/>
            <a:r>
              <a:rPr lang="en-US" sz="2800" dirty="0"/>
              <a:t>Volunteer STAR participant sites generally experience from 60 to 80 percent fewer lost workday injuries than would be expected of an "average" site of the same size in their industries</a:t>
            </a:r>
          </a:p>
        </p:txBody>
      </p:sp>
    </p:spTree>
    <p:extLst>
      <p:ext uri="{BB962C8B-B14F-4D97-AF65-F5344CB8AC3E}">
        <p14:creationId xmlns:p14="http://schemas.microsoft.com/office/powerpoint/2010/main" val="29323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29AE-2A30-8A6A-5E87-622B4073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479649"/>
            <a:ext cx="10072577" cy="871221"/>
          </a:xfrm>
        </p:spPr>
        <p:txBody>
          <a:bodyPr anchor="t">
            <a:normAutofit/>
          </a:bodyPr>
          <a:lstStyle/>
          <a:p>
            <a:r>
              <a:rPr lang="en-US" sz="4400" b="1" dirty="0"/>
              <a:t>How does VPP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DA1A-DCEE-3FF7-F19F-264051217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543" y="1350871"/>
            <a:ext cx="7591647" cy="4561923"/>
          </a:xfrm>
        </p:spPr>
        <p:txBody>
          <a:bodyPr>
            <a:noAutofit/>
          </a:bodyPr>
          <a:lstStyle/>
          <a:p>
            <a:r>
              <a:rPr lang="en-US" sz="2800" dirty="0"/>
              <a:t>Management and employees, including organized labor, agree to participate in the process. </a:t>
            </a:r>
          </a:p>
          <a:p>
            <a:r>
              <a:rPr lang="en-US" sz="2800" dirty="0"/>
              <a:t>Then TN OSHA makes a voluntary site visit to confirm the worksite qualifies for Volunteer Star recognition.</a:t>
            </a:r>
          </a:p>
          <a:p>
            <a:r>
              <a:rPr lang="en-US" sz="2800" dirty="0"/>
              <a:t>The site is then recognized as a Star participant</a:t>
            </a:r>
          </a:p>
          <a:p>
            <a:r>
              <a:rPr lang="en-US" sz="2800" dirty="0"/>
              <a:t>Follow-up visits from TN OSHA (usually at three to five-year intervals) to ensure continued high safety standards and safe practices.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79E632-858B-BFAC-3C6D-291C0455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35" y="1350871"/>
            <a:ext cx="2740321" cy="4561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4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D337-2657-26E5-AA25-AFD85E08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365125"/>
            <a:ext cx="10726479" cy="1325563"/>
          </a:xfrm>
        </p:spPr>
        <p:txBody>
          <a:bodyPr/>
          <a:lstStyle/>
          <a:p>
            <a:r>
              <a:rPr lang="en-US" b="1" dirty="0"/>
              <a:t>How to become a Volunteer Star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90DFC-7287-3D3F-E735-572B688DE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Do I qualify?</a:t>
            </a:r>
          </a:p>
          <a:p>
            <a:pPr lvl="1"/>
            <a:r>
              <a:rPr lang="en-US" sz="3200" dirty="0"/>
              <a:t>Injury and Illness rates below industry standards for the past 3 years (avg.)</a:t>
            </a:r>
          </a:p>
          <a:p>
            <a:pPr lvl="1"/>
            <a:r>
              <a:rPr lang="en-US" sz="3200" dirty="0"/>
              <a:t>Safety and Health Program review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Management Leadership and Employee Involvement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Worksite Analysis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Hazard Prevention and Control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Safety and Health Training</a:t>
            </a:r>
          </a:p>
          <a:p>
            <a:pPr lvl="1"/>
            <a:r>
              <a:rPr lang="en-US" sz="3200" dirty="0"/>
              <a:t>Union written commitment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9AA9069-C610-AE97-052D-39B72BE40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993" y="4986670"/>
            <a:ext cx="4213163" cy="1506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27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Meeting Agenda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E2B-BBDB-4AF5-B799-F666051B3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Welcome</a:t>
            </a:r>
          </a:p>
          <a:p>
            <a:r>
              <a:rPr lang="en-US" sz="3200" dirty="0"/>
              <a:t>Congratulations</a:t>
            </a:r>
          </a:p>
          <a:p>
            <a:r>
              <a:rPr lang="en-US" sz="3200" dirty="0"/>
              <a:t>Introductions – 2024 Board</a:t>
            </a:r>
          </a:p>
          <a:p>
            <a:r>
              <a:rPr lang="en-US" sz="3200" dirty="0"/>
              <a:t>Announcements – education calendar</a:t>
            </a:r>
          </a:p>
          <a:p>
            <a:r>
              <a:rPr lang="en-US" sz="3200" dirty="0"/>
              <a:t>ASSP Mission, Vision, and Values</a:t>
            </a:r>
          </a:p>
          <a:p>
            <a:r>
              <a:rPr lang="en-US" sz="3200" dirty="0"/>
              <a:t>Old Business</a:t>
            </a:r>
          </a:p>
          <a:p>
            <a:r>
              <a:rPr lang="en-US" sz="3200" dirty="0"/>
              <a:t>Presentation</a:t>
            </a:r>
          </a:p>
          <a:p>
            <a:r>
              <a:rPr lang="en-US" sz="3200" dirty="0"/>
              <a:t>New Business</a:t>
            </a:r>
          </a:p>
          <a:p>
            <a:r>
              <a:rPr lang="en-US" sz="3200" dirty="0"/>
              <a:t>Meeting Adjournment </a:t>
            </a:r>
          </a:p>
        </p:txBody>
      </p:sp>
    </p:spTree>
    <p:extLst>
      <p:ext uri="{BB962C8B-B14F-4D97-AF65-F5344CB8AC3E}">
        <p14:creationId xmlns:p14="http://schemas.microsoft.com/office/powerpoint/2010/main" val="74553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3F896-997B-EEC2-FF46-9CD7198A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365125"/>
            <a:ext cx="10758377" cy="1325563"/>
          </a:xfrm>
        </p:spPr>
        <p:txBody>
          <a:bodyPr/>
          <a:lstStyle/>
          <a:p>
            <a:r>
              <a:rPr lang="en-US" b="1" dirty="0"/>
              <a:t>Up Coming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10EC8-BA62-3ECA-C5EF-BA697EED3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23" y="1825625"/>
            <a:ext cx="10758377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We look forward seeing everyone in 2025 at the Evergreen Lake Resort in Stone Mountain, GA. </a:t>
            </a:r>
          </a:p>
          <a:p>
            <a:endParaRPr lang="en-US" sz="3200" dirty="0"/>
          </a:p>
          <a:p>
            <a:r>
              <a:rPr lang="en-US" sz="3200" dirty="0"/>
              <a:t>The 2025 Safety &amp; Health Conference will be May 4-6, 2025. </a:t>
            </a:r>
          </a:p>
        </p:txBody>
      </p:sp>
      <p:pic>
        <p:nvPicPr>
          <p:cNvPr id="5" name="Picture 4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7F21E42E-E63E-E1D6-DEF6-72829A964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06" y="4306186"/>
            <a:ext cx="7635188" cy="21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41D2A-8A67-4C46-A360-8D8CFA69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Volunteer Protection Programs 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7553-4511-3F38-729C-11D573E35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36" y="1938322"/>
            <a:ext cx="5221264" cy="4554553"/>
          </a:xfrm>
        </p:spPr>
        <p:txBody>
          <a:bodyPr>
            <a:normAutofit/>
          </a:bodyPr>
          <a:lstStyle/>
          <a:p>
            <a:r>
              <a:rPr lang="en-US" b="1" i="0" u="sng" dirty="0">
                <a:solidFill>
                  <a:srgbClr val="0070C0"/>
                </a:solidFill>
                <a:effectLst/>
                <a:highlight>
                  <a:srgbClr val="F9F9F9"/>
                </a:highlight>
                <a:latin typeface="Open Sans" panose="020B0606030504020204" pitchFamily="34" charset="0"/>
                <a:hlinkClick r:id="rId2" tooltip="Federal OSHA VPP Progr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Federal OSHA VPP Page</a:t>
            </a:r>
            <a:r>
              <a:rPr lang="en-US" b="1" i="0" u="sng" dirty="0">
                <a:solidFill>
                  <a:srgbClr val="0070C0"/>
                </a:solidFill>
                <a:effectLst/>
                <a:highlight>
                  <a:srgbClr val="F9F9F9"/>
                </a:highlight>
                <a:latin typeface="Open Sans" panose="020B0606030504020204" pitchFamily="34" charset="0"/>
              </a:rPr>
              <a:t> </a:t>
            </a:r>
          </a:p>
          <a:p>
            <a:endParaRPr lang="en-US" b="1" i="0" u="sng" dirty="0">
              <a:solidFill>
                <a:srgbClr val="704404"/>
              </a:solidFill>
              <a:effectLst/>
              <a:highlight>
                <a:srgbClr val="F9F9F9"/>
              </a:highlight>
              <a:latin typeface="Open Sans" panose="020B0606030504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b="1" i="0" u="sng" dirty="0">
              <a:solidFill>
                <a:srgbClr val="704404"/>
              </a:solidFill>
              <a:effectLst/>
              <a:highlight>
                <a:srgbClr val="F9F9F9"/>
              </a:highlight>
              <a:latin typeface="Open Sans" panose="020B0606030504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b="1" i="0" u="sng" dirty="0">
                <a:solidFill>
                  <a:srgbClr val="0070C0"/>
                </a:solidFill>
                <a:effectLst/>
                <a:highlight>
                  <a:srgbClr val="F9F9F9"/>
                </a:highlight>
                <a:latin typeface="Open Sans" panose="020B0606030504020204" pitchFamily="34" charset="0"/>
                <a:hlinkClick r:id="rId3" tooltip="VPP Participants Associ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Voluntary Protection Program Participants Association</a:t>
            </a:r>
            <a:r>
              <a:rPr lang="en-US" b="1" i="0" u="sng" dirty="0">
                <a:solidFill>
                  <a:srgbClr val="0070C0"/>
                </a:solidFill>
                <a:effectLst/>
                <a:highlight>
                  <a:srgbClr val="F9F9F9"/>
                </a:highlight>
                <a:latin typeface="Open Sans" panose="020B0606030504020204" pitchFamily="34" charset="0"/>
              </a:rPr>
              <a:t> </a:t>
            </a:r>
          </a:p>
          <a:p>
            <a:endParaRPr lang="en-US" b="1" u="sng" dirty="0">
              <a:solidFill>
                <a:srgbClr val="F7B615"/>
              </a:solidFill>
              <a:highlight>
                <a:srgbClr val="F9F9F9"/>
              </a:highlight>
              <a:latin typeface="Open Sans" panose="020B0606030504020204" pitchFamily="34" charset="0"/>
              <a:hlinkClick r:id="rId4" tooltip="Region 4 VP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b="1" i="0" u="sng" dirty="0">
                <a:solidFill>
                  <a:srgbClr val="0070C0"/>
                </a:solidFill>
                <a:effectLst/>
                <a:highlight>
                  <a:srgbClr val="F9F9F9"/>
                </a:highlight>
                <a:latin typeface="Open Sans" panose="020B0606030504020204" pitchFamily="34" charset="0"/>
                <a:hlinkClick r:id="rId4" tooltip="Region 4 VP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 IV Voluntary Protection Program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48D95-D290-353E-E013-37348324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933" y="1338264"/>
            <a:ext cx="3009900" cy="15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5C5A6A-35AB-CA8F-0BB5-AC718AC6A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058" y="2844803"/>
            <a:ext cx="2533650" cy="1038225"/>
          </a:xfrm>
          <a:prstGeom prst="rect">
            <a:avLst/>
          </a:prstGeom>
        </p:spPr>
      </p:pic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F7102DF8-382B-A46C-9568-B77632173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089" y="4064004"/>
            <a:ext cx="2715587" cy="22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4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9780-CF84-FF31-D749-678D4A1A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pic>
        <p:nvPicPr>
          <p:cNvPr id="5" name="Content Placeholder 4" descr="A group of white and red question marks&#10;&#10;Description automatically generated">
            <a:extLst>
              <a:ext uri="{FF2B5EF4-FFF2-40B4-BE49-F238E27FC236}">
                <a16:creationId xmlns:a16="http://schemas.microsoft.com/office/drawing/2014/main" id="{E5CBBB5D-6A33-6355-0E0E-2091D0638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9058" y="2902226"/>
            <a:ext cx="5273883" cy="39557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53791A-D725-731F-78F3-432731B846E7}"/>
              </a:ext>
            </a:extLst>
          </p:cNvPr>
          <p:cNvSpPr txBox="1"/>
          <p:nvPr/>
        </p:nvSpPr>
        <p:spPr>
          <a:xfrm>
            <a:off x="627321" y="1520687"/>
            <a:ext cx="56884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Jay W. Hocutt CSP, SGE, STS</a:t>
            </a:r>
          </a:p>
          <a:p>
            <a:r>
              <a:rPr lang="en-US" sz="2800" dirty="0"/>
              <a:t>Region IV Director at Large</a:t>
            </a:r>
          </a:p>
          <a:p>
            <a:r>
              <a:rPr lang="en-US" sz="2800" dirty="0"/>
              <a:t>865-771-9495</a:t>
            </a:r>
          </a:p>
          <a:p>
            <a:r>
              <a:rPr lang="en-US" sz="2800" dirty="0" err="1">
                <a:hlinkClick r:id="rId4"/>
              </a:rPr>
              <a:t>Jay.Hocutt@orcc.doe.gov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51265-3F27-F6D9-1980-8C8444D4761E}"/>
              </a:ext>
            </a:extLst>
          </p:cNvPr>
          <p:cNvSpPr txBox="1"/>
          <p:nvPr/>
        </p:nvSpPr>
        <p:spPr>
          <a:xfrm>
            <a:off x="7326010" y="1520687"/>
            <a:ext cx="46675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SzPct val="90000"/>
            </a:pPr>
            <a:r>
              <a:rPr lang="en-US" sz="3600" b="1" dirty="0">
                <a:solidFill>
                  <a:srgbClr val="0070C0"/>
                </a:solidFill>
              </a:rPr>
              <a:t>David Blessman</a:t>
            </a:r>
          </a:p>
          <a:p>
            <a:pPr defTabSz="685800">
              <a:buSzPct val="90000"/>
            </a:pPr>
            <a:r>
              <a:rPr lang="en-US" sz="2800" dirty="0"/>
              <a:t>STAR Program Manager</a:t>
            </a:r>
          </a:p>
          <a:p>
            <a:pPr defTabSz="685800">
              <a:buSzPct val="90000"/>
            </a:pPr>
            <a:r>
              <a:rPr lang="en-US" sz="2800" dirty="0"/>
              <a:t>(615) 253-6890</a:t>
            </a:r>
          </a:p>
          <a:p>
            <a:pPr defTabSz="685800">
              <a:buSzPct val="90000"/>
            </a:pPr>
            <a:r>
              <a:rPr lang="en-US" sz="2800" b="1" dirty="0" err="1">
                <a:solidFill>
                  <a:srgbClr val="FFC000"/>
                </a:solidFill>
              </a:rPr>
              <a:t>David.Blessman@tn.gov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24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DED0-EDF1-42EE-85D0-0573F4DC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5" y="2316078"/>
            <a:ext cx="10024473" cy="2225841"/>
          </a:xfrm>
        </p:spPr>
        <p:txBody>
          <a:bodyPr>
            <a:normAutofit/>
          </a:bodyPr>
          <a:lstStyle/>
          <a:p>
            <a:r>
              <a:rPr lang="en-US" dirty="0"/>
              <a:t>New Business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24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68" y="43259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Business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68C60-3860-9310-872B-012D0F87F62F}"/>
              </a:ext>
            </a:extLst>
          </p:cNvPr>
          <p:cNvSpPr txBox="1"/>
          <p:nvPr/>
        </p:nvSpPr>
        <p:spPr>
          <a:xfrm>
            <a:off x="698529" y="1926176"/>
            <a:ext cx="10472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East Tennessee State University – Working to get students from their Safety Program involved in the Chapter.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TVS-AIHA Professional Development Conference (PDC) is looking for speakers. Submit abstract and bio to: </a:t>
            </a:r>
          </a:p>
          <a:p>
            <a:pPr marL="1028700" lvl="3">
              <a:spcAft>
                <a:spcPts val="1200"/>
              </a:spcAft>
            </a:pPr>
            <a:endParaRPr lang="en-US" sz="2000" dirty="0"/>
          </a:p>
          <a:p>
            <a:pPr marL="1028700" lvl="3">
              <a:spcAft>
                <a:spcPts val="1200"/>
              </a:spcAft>
            </a:pPr>
            <a:r>
              <a:rPr lang="en-US" sz="2000" dirty="0"/>
              <a:t>Mark Houston, CIH, CSP, CHMM </a:t>
            </a:r>
          </a:p>
          <a:p>
            <a:pPr marL="1028700" lvl="3">
              <a:spcAft>
                <a:spcPts val="1200"/>
              </a:spcAft>
            </a:pPr>
            <a:r>
              <a:rPr lang="en-US" sz="2000" dirty="0"/>
              <a:t>TVS-AIHA President Elect </a:t>
            </a:r>
          </a:p>
          <a:p>
            <a:pPr marL="1028700" lvl="3">
              <a:spcAft>
                <a:spcPts val="1200"/>
              </a:spcAft>
            </a:pP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houstonmm@ornl.gov</a:t>
            </a:r>
            <a:r>
              <a:rPr lang="en-US" sz="2000" dirty="0"/>
              <a:t> </a:t>
            </a:r>
          </a:p>
          <a:p>
            <a:pPr marL="1028700" lvl="3">
              <a:spcAft>
                <a:spcPts val="1200"/>
              </a:spcAft>
            </a:pPr>
            <a:r>
              <a:rPr lang="en-US" sz="2000" dirty="0"/>
              <a:t>505-944-6730 </a:t>
            </a:r>
          </a:p>
        </p:txBody>
      </p:sp>
    </p:spTree>
    <p:extLst>
      <p:ext uri="{BB962C8B-B14F-4D97-AF65-F5344CB8AC3E}">
        <p14:creationId xmlns:p14="http://schemas.microsoft.com/office/powerpoint/2010/main" val="125365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DED0-EDF1-42EE-85D0-0573F4DC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5" y="2316078"/>
            <a:ext cx="10024473" cy="2225841"/>
          </a:xfrm>
        </p:spPr>
        <p:txBody>
          <a:bodyPr>
            <a:normAutofit/>
          </a:bodyPr>
          <a:lstStyle/>
          <a:p>
            <a:r>
              <a:rPr lang="en-US" dirty="0"/>
              <a:t>Upcoming Meetings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78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68" y="43259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Meetings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BF2A5-B395-4E5F-978B-549C0C4CF67E}"/>
              </a:ext>
            </a:extLst>
          </p:cNvPr>
          <p:cNvSpPr txBox="1"/>
          <p:nvPr/>
        </p:nvSpPr>
        <p:spPr>
          <a:xfrm>
            <a:off x="795068" y="1758156"/>
            <a:ext cx="1060186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200" dirty="0"/>
              <a:t>Upcoming Meetings: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September Chapter Meeting TBD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Ethics (planned)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September 9 – EHS Morristown Lunch Mtg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October TBD</a:t>
            </a:r>
            <a:endParaRPr lang="en-US" sz="2800" dirty="0">
              <a:sym typeface="Wingdings" panose="05000000000000000000" pitchFamily="2" charset="2"/>
            </a:endParaRP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Denso Tour</a:t>
            </a:r>
            <a:endParaRPr lang="en-US" sz="2800" i="1" dirty="0"/>
          </a:p>
          <a:p>
            <a:pPr lvl="1">
              <a:spcAft>
                <a:spcPts val="1200"/>
              </a:spcAft>
            </a:pPr>
            <a:r>
              <a:rPr lang="en-US" sz="2800" i="1" dirty="0"/>
              <a:t>Please see chapter website for any updates</a:t>
            </a:r>
          </a:p>
          <a:p>
            <a:pPr lvl="1">
              <a:spcAft>
                <a:spcPts val="1200"/>
              </a:spcAft>
            </a:pPr>
            <a:endParaRPr lang="en-US" sz="2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75945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DED0-EDF1-42EE-85D0-0573F4DC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5" y="2316078"/>
            <a:ext cx="10024473" cy="2225841"/>
          </a:xfrm>
        </p:spPr>
        <p:txBody>
          <a:bodyPr>
            <a:normAutofit/>
          </a:bodyPr>
          <a:lstStyle/>
          <a:p>
            <a:r>
              <a:rPr lang="en-US" dirty="0"/>
              <a:t>Meeting Adjournment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38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B5DB-3E68-1DF4-A934-BD0F52FE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5000" dirty="0">
                <a:solidFill>
                  <a:schemeClr val="accent6">
                    <a:lumMod val="50000"/>
                  </a:schemeClr>
                </a:solidFill>
                <a:latin typeface="Cochocib Script Latin Pro" panose="02000503000000020003" pitchFamily="2" charset="0"/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71380-F8C9-5301-1F93-307E4E544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200" dirty="0">
                <a:solidFill>
                  <a:srgbClr val="FFC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joining us today! 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Please reach out to any of the board members if you have questions or need additional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46245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39AD-56C9-05E8-A14C-F1FDFFE6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443" y="3429000"/>
            <a:ext cx="10231394" cy="1828799"/>
          </a:xfrm>
        </p:spPr>
        <p:txBody>
          <a:bodyPr>
            <a:noAutofit/>
          </a:bodyPr>
          <a:lstStyle/>
          <a:p>
            <a:r>
              <a:rPr lang="en-US" sz="20000" b="1" dirty="0">
                <a:latin typeface="Cochocib Script Latin Pro" panose="02000503000000020003" pitchFamily="2" charset="0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85640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FD39-E77B-7A47-B7E5-074DA177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Bell MT" panose="02020503060305020303" pitchFamily="18" charset="0"/>
              </a:rPr>
              <a:t>Congratulations!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C3D52-08DA-499D-22D8-29EA6CF856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David Hixenbaugh</a:t>
            </a:r>
          </a:p>
          <a:p>
            <a:pPr marL="0" indent="0">
              <a:buNone/>
            </a:pPr>
            <a:r>
              <a:rPr lang="en-US" sz="2800" dirty="0"/>
              <a:t>On being elected South Area Director for Region VII!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46F37-711D-BA71-AD79-80922E49851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Melissa McKenzie</a:t>
            </a:r>
          </a:p>
          <a:p>
            <a:pPr marL="0" indent="0">
              <a:buNone/>
            </a:pPr>
            <a:r>
              <a:rPr lang="en-US" sz="2800" dirty="0"/>
              <a:t>On being awarded the President’s Award at Safety24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FF66FC-44FB-F88C-3839-B6FD148696F6}"/>
              </a:ext>
            </a:extLst>
          </p:cNvPr>
          <p:cNvGrpSpPr/>
          <p:nvPr/>
        </p:nvGrpSpPr>
        <p:grpSpPr>
          <a:xfrm>
            <a:off x="-1" y="3381358"/>
            <a:ext cx="12192000" cy="3476642"/>
            <a:chOff x="-1" y="3381358"/>
            <a:chExt cx="12192000" cy="34766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D01A9E-F41D-4AC8-27C1-89EC6B9B5326}"/>
                </a:ext>
              </a:extLst>
            </p:cNvPr>
            <p:cNvGrpSpPr/>
            <p:nvPr/>
          </p:nvGrpSpPr>
          <p:grpSpPr>
            <a:xfrm>
              <a:off x="457203" y="3381358"/>
              <a:ext cx="11121566" cy="3476642"/>
              <a:chOff x="1070433" y="3381358"/>
              <a:chExt cx="11121566" cy="3476642"/>
            </a:xfrm>
          </p:grpSpPr>
          <p:pic>
            <p:nvPicPr>
              <p:cNvPr id="6" name="Picture 5" descr="Champagne toast">
                <a:extLst>
                  <a:ext uri="{FF2B5EF4-FFF2-40B4-BE49-F238E27FC236}">
                    <a16:creationId xmlns:a16="http://schemas.microsoft.com/office/drawing/2014/main" id="{C8033D7D-FD2E-1288-F877-D72A0856C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216" y="3381358"/>
                <a:ext cx="5560783" cy="3476642"/>
              </a:xfrm>
              <a:prstGeom prst="rect">
                <a:avLst/>
              </a:prstGeom>
            </p:spPr>
          </p:pic>
          <p:pic>
            <p:nvPicPr>
              <p:cNvPr id="7" name="Picture 6" descr="Champagne toast">
                <a:extLst>
                  <a:ext uri="{FF2B5EF4-FFF2-40B4-BE49-F238E27FC236}">
                    <a16:creationId xmlns:a16="http://schemas.microsoft.com/office/drawing/2014/main" id="{4F0C0834-5E24-CD0D-F167-8A17930F5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433" y="3381358"/>
                <a:ext cx="5560783" cy="3476642"/>
              </a:xfrm>
              <a:prstGeom prst="rect">
                <a:avLst/>
              </a:prstGeom>
            </p:spPr>
          </p:pic>
        </p:grpSp>
        <p:pic>
          <p:nvPicPr>
            <p:cNvPr id="9" name="Picture 8" descr="Champagne toast">
              <a:extLst>
                <a:ext uri="{FF2B5EF4-FFF2-40B4-BE49-F238E27FC236}">
                  <a16:creationId xmlns:a16="http://schemas.microsoft.com/office/drawing/2014/main" id="{A28628CA-2D96-142F-852D-9CB7F14D9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72"/>
            <a:stretch/>
          </p:blipFill>
          <p:spPr>
            <a:xfrm>
              <a:off x="11578769" y="3381358"/>
              <a:ext cx="613230" cy="3476642"/>
            </a:xfrm>
            <a:prstGeom prst="rect">
              <a:avLst/>
            </a:prstGeom>
          </p:spPr>
        </p:pic>
        <p:pic>
          <p:nvPicPr>
            <p:cNvPr id="10" name="Picture 9" descr="Champagne toast">
              <a:extLst>
                <a:ext uri="{FF2B5EF4-FFF2-40B4-BE49-F238E27FC236}">
                  <a16:creationId xmlns:a16="http://schemas.microsoft.com/office/drawing/2014/main" id="{18F394A8-20FB-3453-15A0-9645B0EEE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29"/>
            <a:stretch/>
          </p:blipFill>
          <p:spPr>
            <a:xfrm flipH="1">
              <a:off x="-1" y="3381358"/>
              <a:ext cx="455389" cy="3476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74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Introductions – Board and Committees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E2B-BBDB-4AF5-B799-F666051B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8156"/>
            <a:ext cx="10515600" cy="5099844"/>
          </a:xfrm>
        </p:spPr>
        <p:txBody>
          <a:bodyPr>
            <a:normAutofit fontScale="77500" lnSpcReduction="20000"/>
          </a:bodyPr>
          <a:lstStyle/>
          <a:p>
            <a:r>
              <a:rPr lang="en-US" sz="3500" dirty="0"/>
              <a:t>President:  Ann Schubert (541) 979-2912</a:t>
            </a:r>
          </a:p>
          <a:p>
            <a:r>
              <a:rPr lang="en-US" sz="3500" dirty="0"/>
              <a:t>President-Elect:  </a:t>
            </a:r>
            <a:r>
              <a:rPr lang="en-US" sz="3500" i="1" dirty="0"/>
              <a:t>Accepting nominations for 2025</a:t>
            </a:r>
          </a:p>
          <a:p>
            <a:r>
              <a:rPr lang="en-US" sz="3500" dirty="0"/>
              <a:t>Secretary:  Mel McKenzie (865) 603-4846</a:t>
            </a:r>
          </a:p>
          <a:p>
            <a:r>
              <a:rPr lang="en-US" sz="3500" dirty="0"/>
              <a:t>Treasurer:  Kris Thomasson (865) 207-2393</a:t>
            </a:r>
          </a:p>
          <a:p>
            <a:r>
              <a:rPr lang="en-US" sz="3500" dirty="0"/>
              <a:t>Communications Chair:  Rich Heinzenberger (865) 693-3623</a:t>
            </a:r>
          </a:p>
          <a:p>
            <a:r>
              <a:rPr lang="en-US" sz="3500" dirty="0"/>
              <a:t>Membership Chair:  Lee McCord (865) 368-9282</a:t>
            </a:r>
          </a:p>
          <a:p>
            <a:r>
              <a:rPr lang="en-US" sz="3500" dirty="0"/>
              <a:t>Programs Chair:  Floyd Yount (423) 470-6946</a:t>
            </a:r>
          </a:p>
          <a:p>
            <a:r>
              <a:rPr lang="en-US" sz="3500" dirty="0"/>
              <a:t>Nominations and Elections Chair:  Lance Greene (865) 809-5003</a:t>
            </a:r>
          </a:p>
          <a:p>
            <a:r>
              <a:rPr lang="en-US" sz="3500" dirty="0"/>
              <a:t>Professional Development Conference Chair:  Jay Hocutt (865) 771-9495</a:t>
            </a:r>
          </a:p>
          <a:p>
            <a:r>
              <a:rPr lang="en-US" sz="3500" dirty="0"/>
              <a:t>Advisory Group Member:  Donald Elswick (419) 788-6162</a:t>
            </a:r>
          </a:p>
          <a:p>
            <a:r>
              <a:rPr lang="en-US" sz="3500" dirty="0"/>
              <a:t>Awards &amp; Honors Chair:  Bethany Knight (859)583-2606</a:t>
            </a:r>
          </a:p>
          <a:p>
            <a:r>
              <a:rPr lang="en-US" sz="3500" dirty="0"/>
              <a:t>Jobs Chair:  Jeff Headrick (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796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Announcements – Education Calendar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8" y="1471619"/>
            <a:ext cx="10601863" cy="2865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E2B-BBDB-4AF5-B799-F666051B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4"/>
              </a:rPr>
              <a:t>ASSP Educational Events Calendar</a:t>
            </a:r>
            <a:endParaRPr lang="en-US" sz="3200" dirty="0"/>
          </a:p>
          <a:p>
            <a:r>
              <a:rPr lang="en-US" sz="3200" dirty="0"/>
              <a:t>ASSP/TVS-AIHA Professional Development Conference (PDC)</a:t>
            </a:r>
          </a:p>
          <a:p>
            <a:pPr lvl="1"/>
            <a:r>
              <a:rPr lang="en-US" sz="2800" dirty="0"/>
              <a:t>11/6-11/7 – The Venue, Lenoir City</a:t>
            </a:r>
          </a:p>
          <a:p>
            <a:r>
              <a:rPr lang="en-US" sz="3200" dirty="0"/>
              <a:t>Region VI will be hosting a PDC  - Virginia Beach</a:t>
            </a:r>
          </a:p>
          <a:p>
            <a:pPr lvl="1"/>
            <a:r>
              <a:rPr lang="en-US" sz="2800" dirty="0"/>
              <a:t>September 18 – 20th (Wednesday – Friday)</a:t>
            </a:r>
          </a:p>
          <a:p>
            <a:pPr marL="228600" lvl="1">
              <a:spcBef>
                <a:spcPts val="1000"/>
              </a:spcBef>
            </a:pPr>
            <a:r>
              <a:rPr lang="en-US" sz="3200" dirty="0" err="1"/>
              <a:t>SafetyFOCUS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October 21-25 – Virtual </a:t>
            </a:r>
          </a:p>
          <a:p>
            <a:pPr lvl="1"/>
            <a:r>
              <a:rPr lang="en-US" sz="2800" dirty="0"/>
              <a:t>February 2025 – In person, Las Vegas, NV</a:t>
            </a:r>
          </a:p>
        </p:txBody>
      </p:sp>
    </p:spTree>
    <p:extLst>
      <p:ext uri="{BB962C8B-B14F-4D97-AF65-F5344CB8AC3E}">
        <p14:creationId xmlns:p14="http://schemas.microsoft.com/office/powerpoint/2010/main" val="329965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ASSP Mission, Vision &amp; Values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2" y="1471619"/>
            <a:ext cx="11791506" cy="2865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E2B-BBDB-4AF5-B799-F666051B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2" y="1825624"/>
            <a:ext cx="11610754" cy="50323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/>
              <a:t>Our Mission: </a:t>
            </a:r>
            <a:r>
              <a:rPr lang="en-US" sz="4400" dirty="0"/>
              <a:t>We are the community that protects people, property and the environment.</a:t>
            </a:r>
          </a:p>
          <a:p>
            <a:pPr marL="0" indent="0">
              <a:buNone/>
            </a:pPr>
            <a:r>
              <a:rPr lang="en-US" sz="4400" b="1" dirty="0"/>
              <a:t>Our Vision: </a:t>
            </a:r>
            <a:r>
              <a:rPr lang="en-US" sz="4400" dirty="0"/>
              <a:t>Safety, health and well-being are inherent rights of every worker</a:t>
            </a:r>
            <a:r>
              <a:rPr lang="en-US" sz="4400" b="1" dirty="0"/>
              <a:t>.</a:t>
            </a:r>
          </a:p>
          <a:p>
            <a:pPr marL="0" indent="0">
              <a:buNone/>
            </a:pPr>
            <a:r>
              <a:rPr lang="en-US" sz="4400" b="1" dirty="0"/>
              <a:t>Our Values: Our CLEAR values guide our behavior, decisions and actions. </a:t>
            </a:r>
          </a:p>
          <a:p>
            <a:pPr marL="0" indent="0">
              <a:buNone/>
            </a:pPr>
            <a:endParaRPr lang="en-US" sz="4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6500" b="1" dirty="0">
                <a:solidFill>
                  <a:srgbClr val="006435"/>
                </a:solidFill>
                <a:effectLst/>
              </a:rPr>
              <a:t>C</a:t>
            </a:r>
            <a:r>
              <a:rPr lang="en-US" sz="4400" b="1" dirty="0"/>
              <a:t>ommunity:</a:t>
            </a:r>
            <a:r>
              <a:rPr lang="en-US" sz="4400" dirty="0"/>
              <a:t> We provide a welcoming and collaborative environment that creates belonging and inclusivity for 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6500" b="1" dirty="0">
                <a:solidFill>
                  <a:srgbClr val="006435"/>
                </a:solidFill>
                <a:effectLst/>
              </a:rPr>
              <a:t>L</a:t>
            </a:r>
            <a:r>
              <a:rPr lang="en-US" sz="4400" b="1" dirty="0"/>
              <a:t>eadership</a:t>
            </a:r>
            <a:r>
              <a:rPr lang="en-US" sz="4400" dirty="0"/>
              <a:t>: We exemplify integrity and empower others.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6500" b="1" dirty="0">
                <a:solidFill>
                  <a:srgbClr val="006435"/>
                </a:solidFill>
                <a:effectLst/>
              </a:rPr>
              <a:t>E</a:t>
            </a:r>
            <a:r>
              <a:rPr lang="en-US" sz="4400" b="1" dirty="0"/>
              <a:t>xcellence:</a:t>
            </a:r>
            <a:r>
              <a:rPr lang="en-US" sz="4400" dirty="0"/>
              <a:t> We strive always to deliver our best.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6500" b="1" dirty="0">
                <a:solidFill>
                  <a:srgbClr val="006435"/>
                </a:solidFill>
                <a:effectLst/>
              </a:rPr>
              <a:t>A</a:t>
            </a:r>
            <a:r>
              <a:rPr lang="en-US" sz="4400" b="1" dirty="0"/>
              <a:t>ccountability:</a:t>
            </a:r>
            <a:r>
              <a:rPr lang="en-US" sz="4400" dirty="0"/>
              <a:t> We are ethical, reliable and trustworthy in all we do.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6500" b="1" dirty="0">
                <a:solidFill>
                  <a:srgbClr val="006435"/>
                </a:solidFill>
                <a:effectLst/>
              </a:rPr>
              <a:t>R</a:t>
            </a:r>
            <a:r>
              <a:rPr lang="en-US" sz="4400" b="1" dirty="0"/>
              <a:t>espect:</a:t>
            </a:r>
            <a:r>
              <a:rPr lang="en-US" sz="4400" dirty="0"/>
              <a:t> We act with humility, listen to others and foster strong working relationships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12840-3E18-D4B0-9D6E-E81C9C2F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5" t="4319" r="5508"/>
          <a:stretch/>
        </p:blipFill>
        <p:spPr>
          <a:xfrm>
            <a:off x="10122196" y="3775542"/>
            <a:ext cx="1913860" cy="18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17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AF0B-7F6A-4421-92D4-6D04F509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July Tour of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4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Trulite</a:t>
            </a:r>
            <a:endParaRPr lang="en-US" dirty="0">
              <a:solidFill>
                <a:srgbClr val="00643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2B250-3959-4D3B-B08C-53135578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2" y="1471619"/>
            <a:ext cx="11791506" cy="2865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E2B-BBDB-4AF5-B799-F666051B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2" y="1825624"/>
            <a:ext cx="11610754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Thank you, Robby Stroud!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D30C5-AE5F-A425-DB60-1D581181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8" y="2004702"/>
            <a:ext cx="2895600" cy="386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AC791-3A7B-4D59-DACD-BF47FC5D7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228" y="2864650"/>
            <a:ext cx="5196585" cy="317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EB714-38D2-B587-A0B2-061873B64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061" y="4470400"/>
            <a:ext cx="4254567" cy="21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1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DED0-EDF1-42EE-85D0-0573F4DC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5" y="2316078"/>
            <a:ext cx="10024473" cy="2225841"/>
          </a:xfrm>
        </p:spPr>
        <p:txBody>
          <a:bodyPr>
            <a:normAutofit/>
          </a:bodyPr>
          <a:lstStyle/>
          <a:p>
            <a:r>
              <a:rPr lang="en-US" dirty="0"/>
              <a:t>Old Business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29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006536"/>
      </a:accent2>
      <a:accent3>
        <a:srgbClr val="40998C"/>
      </a:accent3>
      <a:accent4>
        <a:srgbClr val="0071B9"/>
      </a:accent4>
      <a:accent5>
        <a:srgbClr val="694573"/>
      </a:accent5>
      <a:accent6>
        <a:srgbClr val="7E7F83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logy 16x9">
  <a:themeElements>
    <a:clrScheme name="Custom 28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14F5C"/>
      </a:accent1>
      <a:accent2>
        <a:srgbClr val="61B635"/>
      </a:accent2>
      <a:accent3>
        <a:srgbClr val="BBC723"/>
      </a:accent3>
      <a:accent4>
        <a:srgbClr val="21A8B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407CD71939B43B3177EB7A23B8206" ma:contentTypeVersion="16" ma:contentTypeDescription="Create a new document." ma:contentTypeScope="" ma:versionID="1e2f242b6fe9f270aff2bae21df092fa">
  <xsd:schema xmlns:xsd="http://www.w3.org/2001/XMLSchema" xmlns:xs="http://www.w3.org/2001/XMLSchema" xmlns:p="http://schemas.microsoft.com/office/2006/metadata/properties" xmlns:ns3="fc87d89a-5805-495c-8437-9f1bb62c2c45" xmlns:ns4="7bc942c0-7f13-47b5-a7dd-a8cbe16f18c3" targetNamespace="http://schemas.microsoft.com/office/2006/metadata/properties" ma:root="true" ma:fieldsID="3754e01b8d591c8df07c176274b47132" ns3:_="" ns4:_="">
    <xsd:import namespace="fc87d89a-5805-495c-8437-9f1bb62c2c45"/>
    <xsd:import namespace="7bc942c0-7f13-47b5-a7dd-a8cbe16f18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7d89a-5805-495c-8437-9f1bb62c2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942c0-7f13-47b5-a7dd-a8cbe16f18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c87d89a-5805-495c-8437-9f1bb62c2c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A3C745-7F24-4918-AEB6-B70A14070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7d89a-5805-495c-8437-9f1bb62c2c45"/>
    <ds:schemaRef ds:uri="7bc942c0-7f13-47b5-a7dd-a8cbe16f18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6E551D-E072-4824-A612-02128CB5A17D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7bc942c0-7f13-47b5-a7dd-a8cbe16f18c3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fc87d89a-5805-495c-8437-9f1bb62c2c4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94573B4-D2A0-4357-AD6E-5405794BA4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1153</Words>
  <Application>Microsoft Office PowerPoint</Application>
  <PresentationFormat>Widescreen</PresentationFormat>
  <Paragraphs>189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Aptos</vt:lpstr>
      <vt:lpstr>Arial</vt:lpstr>
      <vt:lpstr>Arial Narrow</vt:lpstr>
      <vt:lpstr>Bell MT</vt:lpstr>
      <vt:lpstr>Calibri</vt:lpstr>
      <vt:lpstr>Calibri Light</vt:lpstr>
      <vt:lpstr>Cochocib Script Latin Pro</vt:lpstr>
      <vt:lpstr>Corbel</vt:lpstr>
      <vt:lpstr>Franklin Gothic Book</vt:lpstr>
      <vt:lpstr>Franklin Gothic Medium</vt:lpstr>
      <vt:lpstr>Myriad Pro</vt:lpstr>
      <vt:lpstr>Open Sans</vt:lpstr>
      <vt:lpstr>Segoe UI</vt:lpstr>
      <vt:lpstr>Wingdings</vt:lpstr>
      <vt:lpstr>Office Theme</vt:lpstr>
      <vt:lpstr>Custom Design</vt:lpstr>
      <vt:lpstr>Ecology 16x9</vt:lpstr>
      <vt:lpstr>PowerPoint Presentation</vt:lpstr>
      <vt:lpstr>Meeting Agenda</vt:lpstr>
      <vt:lpstr>Welcome!</vt:lpstr>
      <vt:lpstr>Congratulations!</vt:lpstr>
      <vt:lpstr>Introductions – Board and Committees</vt:lpstr>
      <vt:lpstr>Announcements – Education Calendar</vt:lpstr>
      <vt:lpstr>ASSP Mission, Vision &amp; Values</vt:lpstr>
      <vt:lpstr>July Tour of Trulite</vt:lpstr>
      <vt:lpstr>Old Business </vt:lpstr>
      <vt:lpstr>Old Business</vt:lpstr>
      <vt:lpstr>Other Old Business</vt:lpstr>
      <vt:lpstr>Region IV VPPPA</vt:lpstr>
      <vt:lpstr>Region IV VPPPA Volunteer Protection Participation Program Association</vt:lpstr>
      <vt:lpstr>PowerPoint Presentation</vt:lpstr>
      <vt:lpstr>What is VPP? </vt:lpstr>
      <vt:lpstr>Tennessee State Plan</vt:lpstr>
      <vt:lpstr>Benefits of the Volunteer STAR program</vt:lpstr>
      <vt:lpstr>How does VPP work?</vt:lpstr>
      <vt:lpstr>How to become a Volunteer Star Site</vt:lpstr>
      <vt:lpstr>Up Coming Conference</vt:lpstr>
      <vt:lpstr>Volunteer Protection Programs Participants</vt:lpstr>
      <vt:lpstr>Questions</vt:lpstr>
      <vt:lpstr>New Business </vt:lpstr>
      <vt:lpstr>New Business</vt:lpstr>
      <vt:lpstr>Upcoming Meetings </vt:lpstr>
      <vt:lpstr>Upcoming Meetings</vt:lpstr>
      <vt:lpstr>Meeting Adjournment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SCHMIDT, SELENA</dc:creator>
  <cp:lastModifiedBy>Mckenzie, Melissa D (M3M)</cp:lastModifiedBy>
  <cp:revision>37</cp:revision>
  <cp:lastPrinted>2023-03-26T04:48:03Z</cp:lastPrinted>
  <dcterms:created xsi:type="dcterms:W3CDTF">2022-09-20T02:08:30Z</dcterms:created>
  <dcterms:modified xsi:type="dcterms:W3CDTF">2024-08-22T20:07:48Z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0x01010013D407CD71939B43B3177EB7A23B8206</vt:lpwstr>
  </property>
</Properties>
</file>