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700" r:id="rId7"/>
  </p:sldMasterIdLst>
  <p:notesMasterIdLst>
    <p:notesMasterId r:id="rId34"/>
  </p:notesMasterIdLst>
  <p:sldIdLst>
    <p:sldId id="257" r:id="rId8"/>
    <p:sldId id="283" r:id="rId9"/>
    <p:sldId id="617" r:id="rId10"/>
    <p:sldId id="288" r:id="rId11"/>
    <p:sldId id="287" r:id="rId12"/>
    <p:sldId id="616" r:id="rId13"/>
    <p:sldId id="583" r:id="rId14"/>
    <p:sldId id="584" r:id="rId15"/>
    <p:sldId id="615" r:id="rId16"/>
    <p:sldId id="285" r:id="rId17"/>
    <p:sldId id="734" r:id="rId18"/>
    <p:sldId id="725" r:id="rId19"/>
    <p:sldId id="269" r:id="rId20"/>
    <p:sldId id="726" r:id="rId21"/>
    <p:sldId id="727" r:id="rId22"/>
    <p:sldId id="729" r:id="rId23"/>
    <p:sldId id="730" r:id="rId24"/>
    <p:sldId id="732" r:id="rId25"/>
    <p:sldId id="731" r:id="rId26"/>
    <p:sldId id="733" r:id="rId27"/>
    <p:sldId id="327" r:id="rId28"/>
    <p:sldId id="609" r:id="rId29"/>
    <p:sldId id="593" r:id="rId30"/>
    <p:sldId id="590" r:id="rId31"/>
    <p:sldId id="591" r:id="rId32"/>
    <p:sldId id="592" r:id="rId3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68" autoAdjust="0"/>
  </p:normalViewPr>
  <p:slideViewPr>
    <p:cSldViewPr snapToGrid="0" showGuides="1">
      <p:cViewPr varScale="1">
        <p:scale>
          <a:sx n="90" d="100"/>
          <a:sy n="90" d="100"/>
        </p:scale>
        <p:origin x="1308" y="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2AACE72-28F3-4994-AB2C-9E35D7FFAF35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8C0BB7E-DD00-4500-A190-46B24A9BA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7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assp.org/PersonifyEbusiness/Events/ASSPEducationalEventsCalenda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assp.org/PersonifyEbusiness/Events/ASSPEducationalEventsCalenda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9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55658-4157-40D0-8BEA-C2E10436F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5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4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5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9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2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Education Calendar</a:t>
            </a:r>
          </a:p>
          <a:p>
            <a:r>
              <a:rPr lang="en-US" dirty="0">
                <a:hlinkClick r:id="rId3"/>
              </a:rPr>
              <a:t>ASSP Educational Events Calendar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7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Education Calendar</a:t>
            </a:r>
          </a:p>
          <a:p>
            <a:r>
              <a:rPr lang="en-US" dirty="0">
                <a:hlinkClick r:id="rId3"/>
              </a:rPr>
              <a:t>ASSP Educational Events Calendar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2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DEE30-9F32-CF4E-8610-51EDD936F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7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0BB7E-DD00-4500-A190-46B24A9BA5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7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0B44-5603-0B21-6659-46C44736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F0C59-5237-F0D1-58F5-95DF06310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5E5D7-596B-48E3-CF22-691B4FA27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B412-FF1E-8B7A-F772-8070B5940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0BB7E-DD00-4500-A190-46B24A9BA5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EG- electrical activity of the heart over time</a:t>
            </a:r>
          </a:p>
          <a:p>
            <a:r>
              <a:rPr lang="en-US" dirty="0"/>
              <a:t>PPG- green light waves that hemoglobin absorbs. As heart beats and blood volume changes under the skin, the amount of light absorbed fluctuates.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7A0A-C687-4EA6-958C-11E0E5434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D4D4D-2F0C-44CC-B7DC-5A60AC317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98325-8A67-4AC2-A7C2-9D66E2EB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29D1F-0DA4-44D9-AAA1-BB6F6014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1ABA-CA13-43EF-B5CA-2DDCE2C5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44F3-3EDE-4BF0-BF0C-8071CF1D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225CB-19D8-4A16-B32C-088F7914F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9091-A046-467A-BF24-DD7570A6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C425-4E7E-4015-9066-EEF35F04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EDB6-C125-46EA-A36C-8DD866B0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6AB72-3D6B-4644-9E30-EF6DD3015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D8476-3FD1-4AA3-8422-F42BF3A8B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DF8C5-4B55-45CF-88CF-A3841FAA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E421A-93BB-4962-8ADF-2CD2260D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E531-71A0-4803-8782-A403685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8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-238285"/>
            <a:ext cx="45720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3"/>
            <a:ext cx="9497682" cy="182879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8" y="1331495"/>
            <a:ext cx="198065" cy="55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-238285"/>
            <a:ext cx="45720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3"/>
            <a:ext cx="9497682" cy="182879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8" y="1331495"/>
            <a:ext cx="198065" cy="55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17812"/>
            <a:ext cx="12192000" cy="4222378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0816" y="2316078"/>
            <a:ext cx="9497682" cy="2225841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918" y="1317811"/>
            <a:ext cx="198065" cy="422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45FF-0BD5-BA47-9C79-5D4F67349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A6B3-0D92-4D13-B3FB-33759B1F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FFB2-0B3B-490C-999C-7D883BFD9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ECB24-76DF-4ADF-9BCF-23B4A0093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52DF5-8E73-4B1D-93F1-AABD2002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B3251-916E-4948-9806-A3D152C5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A3AF-2FFB-4DFC-A026-9D90FBB5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6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DFB0-89B0-4672-B892-48F41832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21F6-FDFD-4B8E-96FC-B8EF821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B857-7113-475B-92E2-D1056C91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A3EC-CC3F-47DC-B94F-9A447526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168C-C919-45CC-B62F-67044F97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9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6705" y="2239242"/>
            <a:ext cx="1928139" cy="201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706" y="2657345"/>
            <a:ext cx="4555337" cy="1192065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704" y="3870558"/>
            <a:ext cx="4846320" cy="448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2667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Small flat le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8"/>
          <a:stretch/>
        </p:blipFill>
        <p:spPr>
          <a:xfrm>
            <a:off x="4807519" y="2057400"/>
            <a:ext cx="2536556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02"/>
          <a:stretch/>
        </p:blipFill>
        <p:spPr>
          <a:xfrm>
            <a:off x="8971731" y="2057400"/>
            <a:ext cx="3220271" cy="388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974CFC-5155-4841-8657-6E6E770DA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9"/>
          <a:stretch/>
        </p:blipFill>
        <p:spPr>
          <a:xfrm>
            <a:off x="9194780" y="459786"/>
            <a:ext cx="2577873" cy="9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97" y="404782"/>
            <a:ext cx="8660731" cy="847197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89" y="1410527"/>
            <a:ext cx="11427371" cy="4620682"/>
          </a:xfrm>
          <a:prstGeom prst="rect">
            <a:avLst/>
          </a:prstGeom>
        </p:spPr>
        <p:txBody>
          <a:bodyPr/>
          <a:lstStyle>
            <a:lvl1pPr marL="259556" indent="-259556">
              <a:buFont typeface="Wingdings" panose="05000000000000000000" pitchFamily="2" charset="2"/>
              <a:buChar char="§"/>
              <a:defRPr/>
            </a:lvl1pPr>
            <a:lvl2pPr marL="426244" indent="-213122">
              <a:buFont typeface="Corbel" panose="020B0503020204020204" pitchFamily="34" charset="0"/>
              <a:buChar char="–"/>
              <a:defRPr/>
            </a:lvl2pPr>
            <a:lvl3pPr marL="556022" indent="-164306">
              <a:buSzPct val="90000"/>
              <a:buFont typeface="Corbel" panose="020B0503020204020204" pitchFamily="34" charset="0"/>
              <a:buChar char="»"/>
              <a:defRPr/>
            </a:lvl3pPr>
            <a:lvl4pPr marL="732235" indent="-169069">
              <a:defRPr/>
            </a:lvl4pPr>
            <a:lvl5pPr marL="898922" indent="-164306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7"/>
            <a:ext cx="6949440" cy="314339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7"/>
            <a:ext cx="6949440" cy="4495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7BEA-087A-4274-BFA5-68715824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E53C-014A-4F57-8293-398511CD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349A3-60F3-4591-BA2F-0F06FDCD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0830-0DDE-4023-AB93-01BD5D6C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C7C3-6284-4391-83E4-9AFD8B1D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610099" cy="4620682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556281"/>
            <a:ext cx="4609775" cy="4620682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51"/>
            <a:ext cx="4608576" cy="3811271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554480"/>
            <a:ext cx="46101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434151"/>
            <a:ext cx="4610100" cy="3811271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3" cy="25328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1" y="915923"/>
            <a:ext cx="5216979" cy="5065776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3" cy="24795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3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7" y="919616"/>
            <a:ext cx="4155623" cy="25328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  <a:prstGeom prst="rect">
            <a:avLst/>
          </a:prstGeo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16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7" y="3502156"/>
            <a:ext cx="4155623" cy="247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5" y="6629400"/>
            <a:ext cx="1000663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15" y="1599159"/>
            <a:ext cx="11483119" cy="46206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405" y="6629400"/>
            <a:ext cx="1000663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4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90504"/>
            <a:ext cx="7734300" cy="5986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9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6705" y="2239240"/>
            <a:ext cx="1928139" cy="201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703" y="2657343"/>
            <a:ext cx="4846319" cy="1192065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704" y="5372786"/>
            <a:ext cx="4846320" cy="448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7B7431-E8FC-4728-8119-3D34B9CDB220}"/>
              </a:ext>
            </a:extLst>
          </p:cNvPr>
          <p:cNvGrpSpPr/>
          <p:nvPr userDrawn="1"/>
        </p:nvGrpSpPr>
        <p:grpSpPr>
          <a:xfrm>
            <a:off x="5612192" y="2239240"/>
            <a:ext cx="6579809" cy="3462729"/>
            <a:chOff x="3605639" y="2057400"/>
            <a:chExt cx="5538361" cy="3886200"/>
          </a:xfrm>
        </p:grpSpPr>
        <p:pic>
          <p:nvPicPr>
            <p:cNvPr id="8" name="Picture 7" descr="Puffy white clouds in deep blue sky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9500" y="2057400"/>
              <a:ext cx="1117854" cy="3886200"/>
            </a:xfrm>
            <a:prstGeom prst="rect">
              <a:avLst/>
            </a:prstGeom>
          </p:spPr>
        </p:pic>
        <p:pic>
          <p:nvPicPr>
            <p:cNvPr id="10" name="Picture 9" descr="Small flat leave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8"/>
            <a:stretch/>
          </p:blipFill>
          <p:spPr>
            <a:xfrm>
              <a:off x="3605639" y="2057400"/>
              <a:ext cx="1902417" cy="3886200"/>
            </a:xfrm>
            <a:prstGeom prst="rect">
              <a:avLst/>
            </a:prstGeom>
          </p:spPr>
        </p:pic>
        <p:pic>
          <p:nvPicPr>
            <p:cNvPr id="11" name="Picture 10" descr="Waves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902"/>
            <a:stretch/>
          </p:blipFill>
          <p:spPr>
            <a:xfrm>
              <a:off x="6728797" y="2057400"/>
              <a:ext cx="2415203" cy="3886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9974CFC-5155-4841-8657-6E6E770DA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9"/>
          <a:stretch/>
        </p:blipFill>
        <p:spPr>
          <a:xfrm>
            <a:off x="8157903" y="583159"/>
            <a:ext cx="3453605" cy="9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97" y="404780"/>
            <a:ext cx="8660731" cy="847197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88" y="1410527"/>
            <a:ext cx="11427371" cy="4620682"/>
          </a:xfrm>
          <a:prstGeom prst="rect">
            <a:avLst/>
          </a:prstGeom>
        </p:spPr>
        <p:txBody>
          <a:bodyPr/>
          <a:lstStyle>
            <a:lvl1pPr marL="346075" indent="-346075">
              <a:buFont typeface="Wingdings" panose="05000000000000000000" pitchFamily="2" charset="2"/>
              <a:buChar char="§"/>
              <a:defRPr sz="3200" b="0">
                <a:latin typeface="+mn-lt"/>
              </a:defRPr>
            </a:lvl1pPr>
            <a:lvl2pPr marL="568325" indent="-284163">
              <a:buFont typeface="Corbel" panose="020B0503020204020204" pitchFamily="34" charset="0"/>
              <a:buChar char="–"/>
              <a:defRPr/>
            </a:lvl2pPr>
            <a:lvl3pPr marL="741363" indent="-219075">
              <a:buSzPct val="90000"/>
              <a:buFont typeface="Symbol" panose="05050102010706020507" pitchFamily="18" charset="2"/>
              <a:buChar char="-"/>
              <a:defRPr/>
            </a:lvl3pPr>
            <a:lvl4pPr marL="976313" indent="-225425">
              <a:defRPr/>
            </a:lvl4pPr>
            <a:lvl5pPr marL="1198563" indent="-2190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DFB0-89B0-4672-B892-48F41832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21F6-FDFD-4B8E-96FC-B8EF821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B857-7113-475B-92E2-D1056C91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A3EC-CC3F-47DC-B94F-9A447526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168C-C919-45CC-B62F-67044F97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5"/>
            <a:ext cx="6949440" cy="268545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5"/>
            <a:ext cx="6949440" cy="4495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610099" cy="4620682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556281"/>
            <a:ext cx="4609775" cy="4620682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9"/>
            <a:ext cx="4608576" cy="38112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4480"/>
            <a:ext cx="46101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34149"/>
            <a:ext cx="4610100" cy="38112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39" y="1607425"/>
            <a:ext cx="11279923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B13011-AA5D-AA4E-9553-48EF469C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37" y="217590"/>
            <a:ext cx="10516763" cy="12298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93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A6B3-0D92-4D13-B3FB-33759B1F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FFB2-0B3B-490C-999C-7D883BFD9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ECB24-76DF-4ADF-9BCF-23B4A0093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52DF5-8E73-4B1D-93F1-AABD2002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B3251-916E-4948-9806-A3D152C5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A3AF-2FFB-4DFC-A026-9D90FBB5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3500-36A7-494E-A37E-2A2D2C6E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113B4-3363-4329-9991-85D47C2F8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5CCA5-B886-4BB3-83C7-A5E817B97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98941-A8B6-455F-9676-99BE68A8E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C72F5-4E1A-4713-8669-5E504F26B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1E210-F16A-4EB9-8884-211260BB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9BB1E-BD3B-4E0A-926D-B37E5D22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59A3D-1051-46B9-A8B0-7B712138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38A8-65CB-4226-A6CD-C0953F0A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B5F92-3779-40F2-8943-F7FC2AA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94EB7-832D-4519-BC5E-9E04CA6D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94024-DA8C-4564-843D-FCD9CA6D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2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EE0A0-FD44-43B3-BA31-1058724D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E3509-5647-4B8B-A85D-66BD8B79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FFB12-99D0-4DE5-87AC-6FF386D1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7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A087-A901-4365-B409-0E23574E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C469E-2E47-41EE-A510-2B6972F8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814CF-CB03-4EB2-975A-5AFD9F8D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5B5BD-A532-40A4-987E-DEEDF9C6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74535-0DD0-418F-B944-21345413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3E5DF-7484-49B2-8A65-18A31401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B54-BF2F-44D6-97A5-1DFF796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8E4DD-50FF-4744-960F-2A74BEB0F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B025A-0452-482A-9765-659B40C92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8C2A-CA51-4001-AD04-C2B783E1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CD966-D697-4F56-A696-36934E34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E5A16-87A0-4250-A791-89DC3F3A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5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9F1FD-478E-4A88-9A39-5FCAFF2F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A5138-C231-4F13-BF31-3F134227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1E845-320D-4D52-B2EC-6F9BD2951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F022-E50A-43AD-A52B-CB735CCA3C3D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0DC4-B0D7-4A40-83F6-FC6FC2FA4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D086-5AA2-4A52-B632-C8F824716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126D-F021-48B0-8ACB-F3358425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0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0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9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032" y="430156"/>
            <a:ext cx="9371949" cy="8471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035" y="1599159"/>
            <a:ext cx="11483119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7734" marR="0" lvl="0" indent="-157734" algn="l" defTabSz="685800" rtl="0" eaLnBrk="1" fontAlgn="auto" latinLnBrk="0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Click to edit Master text styles</a:t>
            </a:r>
          </a:p>
          <a:p>
            <a:pPr marL="426244" marR="0" lvl="1" indent="-213122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»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Second level</a:t>
            </a:r>
          </a:p>
          <a:p>
            <a:pPr marL="556022" marR="0" lvl="2" indent="-164306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Third level</a:t>
            </a:r>
          </a:p>
          <a:p>
            <a:pPr marL="732235" marR="0" lvl="3" indent="-169069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Fourth level</a:t>
            </a:r>
          </a:p>
          <a:p>
            <a:pPr marL="898922" marR="0" lvl="4" indent="-164306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629400"/>
            <a:ext cx="130981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225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2369D-B383-4AE0-9722-8C32C4A00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9"/>
          <a:stretch/>
        </p:blipFill>
        <p:spPr>
          <a:xfrm>
            <a:off x="10678083" y="138084"/>
            <a:ext cx="1417840" cy="5000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0BE358-9395-4A58-A65B-20B26EE1B25D}"/>
              </a:ext>
            </a:extLst>
          </p:cNvPr>
          <p:cNvSpPr/>
          <p:nvPr userDrawn="1"/>
        </p:nvSpPr>
        <p:spPr>
          <a:xfrm rot="5400000" flipV="1">
            <a:off x="114306" y="610999"/>
            <a:ext cx="228601" cy="45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26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734" indent="-157734" algn="l" defTabSz="685800" rtl="0" eaLnBrk="1" latinLnBrk="0" hangingPunct="1">
        <a:lnSpc>
          <a:spcPct val="90000"/>
        </a:lnSpc>
        <a:spcBef>
          <a:spcPts val="825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342900" algn="l" defTabSz="685800" rtl="0" eaLnBrk="1" latinLnBrk="0" hangingPunct="1">
        <a:lnSpc>
          <a:spcPct val="90000"/>
        </a:lnSpc>
        <a:spcBef>
          <a:spcPts val="300"/>
        </a:spcBef>
        <a:buFont typeface="Wingdings" panose="05000000000000000000" pitchFamily="2" charset="2"/>
        <a:buChar char="§"/>
        <a:defRPr lang="en-US" sz="21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891" indent="-257175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0341" indent="-257175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1791" indent="-257175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0218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932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647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032" y="430153"/>
            <a:ext cx="9371949" cy="759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034" y="1599159"/>
            <a:ext cx="11483119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Click to edit Master text styles</a:t>
            </a:r>
          </a:p>
          <a:p>
            <a:pPr marL="568325" marR="0" lvl="1" indent="-2841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Second level</a:t>
            </a:r>
          </a:p>
          <a:p>
            <a:pPr marL="741363" marR="0" lvl="2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Third level</a:t>
            </a:r>
          </a:p>
          <a:p>
            <a:pPr marL="976313" marR="0" lvl="3" indent="-22542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Fourth level</a:t>
            </a:r>
          </a:p>
          <a:p>
            <a:pPr marL="1198563" marR="0" lvl="4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27848"/>
            <a:ext cx="1877183" cy="43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3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2369D-B383-4AE0-9722-8C32C4A00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9"/>
          <a:stretch/>
        </p:blipFill>
        <p:spPr>
          <a:xfrm>
            <a:off x="10137461" y="226508"/>
            <a:ext cx="1891691" cy="4987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0BE358-9395-4A58-A65B-20B26EE1B25D}"/>
              </a:ext>
            </a:extLst>
          </p:cNvPr>
          <p:cNvSpPr/>
          <p:nvPr userDrawn="1"/>
        </p:nvSpPr>
        <p:spPr>
          <a:xfrm rot="5400000" flipV="1">
            <a:off x="114305" y="610997"/>
            <a:ext cx="228601" cy="45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0545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Wingdings" panose="05000000000000000000" pitchFamily="2" charset="2"/>
        <a:buChar char="§"/>
        <a:defRPr lang="en-US" sz="4000" b="1" kern="1200" noProof="0" dirty="0">
          <a:solidFill>
            <a:schemeClr val="accent1"/>
          </a:solidFill>
          <a:latin typeface="+mn-lt"/>
          <a:ea typeface="+mj-ea"/>
          <a:cs typeface="+mj-cs"/>
        </a:defRPr>
      </a:lvl1pPr>
      <a:lvl2pPr marL="741362" indent="-457200" algn="l" defTabSz="914400" rtl="0" eaLnBrk="1" latinLnBrk="0" hangingPunct="1">
        <a:lnSpc>
          <a:spcPct val="90000"/>
        </a:lnSpc>
        <a:spcBef>
          <a:spcPts val="400"/>
        </a:spcBef>
        <a:buFont typeface="Wingdings" panose="05000000000000000000" pitchFamily="2" charset="2"/>
        <a:buChar char="§"/>
        <a:defRPr lang="en-US" sz="2800" kern="1200" noProof="0" dirty="0">
          <a:solidFill>
            <a:schemeClr val="accent1"/>
          </a:solidFill>
          <a:latin typeface="+mn-lt"/>
          <a:ea typeface="+mn-ea"/>
          <a:cs typeface="+mn-cs"/>
        </a:defRPr>
      </a:lvl2pPr>
      <a:lvl3pPr marL="865188" indent="-3429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n-US" sz="240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093788" indent="-3429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n-US" sz="240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322388" indent="-3429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n-US" sz="2400" kern="1200" noProof="0" dirty="0">
          <a:solidFill>
            <a:schemeClr val="tx2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%3ameeting_OTFhNjg5N2MtMmQwZi00NWEyLWIwOGQtOTAyOGY2M2RlN2E4%40thread.v2/0?context=%7b%22Tid%22%3a%22608ac2ea-8edf-4f00-b054-370d08dfa72d%22%2c%22Oid%22%3a%221598cee9-2ecd-4c28-8080-33909eb67f75%22%7d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assp.org/PersonifyEbusiness/Events/ASSPEducationalEventsCalendar?_ga=2.180160800.566112274.1679841823-1197238833.16124734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1J_aoWhG4o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B2D7B26-1263-4FE8-84E3-71499DFA0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4393" b="15292"/>
          <a:stretch/>
        </p:blipFill>
        <p:spPr>
          <a:xfrm>
            <a:off x="1143013" y="328288"/>
            <a:ext cx="9905974" cy="4711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32311-5577-43AE-B4DF-5847CBFA0AF7}"/>
              </a:ext>
            </a:extLst>
          </p:cNvPr>
          <p:cNvSpPr txBox="1"/>
          <p:nvPr/>
        </p:nvSpPr>
        <p:spPr>
          <a:xfrm>
            <a:off x="3578942" y="5770935"/>
            <a:ext cx="50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435"/>
                </a:solidFill>
              </a:rPr>
              <a:t>Monthly Chapter Meeting</a:t>
            </a:r>
          </a:p>
          <a:p>
            <a:pPr algn="ctr"/>
            <a:r>
              <a:rPr lang="en-US" sz="2400" b="1" dirty="0">
                <a:solidFill>
                  <a:srgbClr val="006435"/>
                </a:solidFill>
              </a:rPr>
              <a:t>Thursday, June 27, 2024</a:t>
            </a:r>
            <a:endParaRPr lang="en-US" sz="2000" b="1" dirty="0">
              <a:solidFill>
                <a:srgbClr val="00643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C5902-C643-4961-B434-34110E696F0E}"/>
              </a:ext>
            </a:extLst>
          </p:cNvPr>
          <p:cNvSpPr/>
          <p:nvPr/>
        </p:nvSpPr>
        <p:spPr>
          <a:xfrm>
            <a:off x="3937590" y="5048780"/>
            <a:ext cx="4316819" cy="54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502040204020203" pitchFamily="18" charset="0"/>
              </a:rPr>
              <a:t>East Tennessee Chapter</a:t>
            </a:r>
          </a:p>
        </p:txBody>
      </p:sp>
    </p:spTree>
    <p:extLst>
      <p:ext uri="{BB962C8B-B14F-4D97-AF65-F5344CB8AC3E}">
        <p14:creationId xmlns:p14="http://schemas.microsoft.com/office/powerpoint/2010/main" val="4166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CA8F-20DB-449F-BDAC-1EA98110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8" y="1400621"/>
            <a:ext cx="9497682" cy="1374477"/>
          </a:xfrm>
        </p:spPr>
        <p:txBody>
          <a:bodyPr>
            <a:noAutofit/>
          </a:bodyPr>
          <a:lstStyle/>
          <a:p>
            <a:r>
              <a:rPr lang="en-US" sz="3600" dirty="0"/>
              <a:t>Heat-Related Wearable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1CAC-E550-47AA-A69B-FC92599B0A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399" y="2488020"/>
            <a:ext cx="9497681" cy="4164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Guest Speaker:  	Ryan Cannady, CIH, CSP, STS-C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Meeting Day: 	Thursday, June 27, 2024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Location: 		UCOR Meet &amp; Train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			701 Scarboro Road, Oak Ridge, TN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Virtual Option:	</a:t>
            </a:r>
            <a:r>
              <a:rPr lang="en-US" sz="2400" b="1" u="sng" dirty="0">
                <a:solidFill>
                  <a:srgbClr val="5B5FC7"/>
                </a:solidFill>
                <a:effectLst/>
                <a:ea typeface="Aptos" panose="020B0004020202020204" pitchFamily="34" charset="0"/>
                <a:hlinkClick r:id="rId2" tooltip="Meeting join link"/>
              </a:rPr>
              <a:t>Join the meeting now</a:t>
            </a:r>
            <a:r>
              <a:rPr lang="en-US" sz="2400" dirty="0">
                <a:solidFill>
                  <a:srgbClr val="242424"/>
                </a:solidFill>
                <a:effectLst/>
                <a:ea typeface="Aptos" panose="020B0004020202020204" pitchFamily="34" charset="0"/>
              </a:rPr>
              <a:t> </a:t>
            </a:r>
            <a:endParaRPr lang="en-US" sz="2400" dirty="0">
              <a:effectLst/>
              <a:ea typeface="Aptos" panose="020B000402020202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16161"/>
                </a:solidFill>
                <a:effectLst/>
                <a:ea typeface="Aptos" panose="020B0004020202020204" pitchFamily="34" charset="0"/>
              </a:rPr>
              <a:t>			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ea typeface="Aptos" panose="020B0004020202020204" pitchFamily="34" charset="0"/>
              </a:rPr>
              <a:t>Meeting ID: 210 027 615 055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ea typeface="Aptos" panose="020B0004020202020204" pitchFamily="34" charset="0"/>
              </a:rPr>
              <a:t>			Passcode: 8cEic6 </a:t>
            </a:r>
          </a:p>
          <a:p>
            <a:pPr marL="0" marR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Time:  		2</a:t>
            </a:r>
            <a:r>
              <a:rPr lang="en-US" sz="2400" dirty="0">
                <a:sym typeface="Wingdings" panose="05000000000000000000" pitchFamily="2" charset="2"/>
              </a:rPr>
              <a:t>:00 PM to 3:30 PM 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85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D05E-C4F0-C3D7-C076-BC80E736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Cost and Productivity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22AA-0D9E-D87A-920E-CD44D0ED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97" y="1410527"/>
            <a:ext cx="11040891" cy="5179116"/>
          </a:xfrm>
        </p:spPr>
        <p:txBody>
          <a:bodyPr>
            <a:normAutofit/>
          </a:bodyPr>
          <a:lstStyle/>
          <a:p>
            <a:r>
              <a:rPr lang="en-US" dirty="0"/>
              <a:t>How much does a heat incident cost?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Medical costs increase _____ per degree Celsius when the temperature exceeds 33°C (91.4°F).</a:t>
            </a:r>
          </a:p>
          <a:p>
            <a:r>
              <a:rPr lang="en-US" sz="2400" dirty="0"/>
              <a:t>Productivity of workers declines approximately _____ per degree Celsius above a Wet Bulb Globe Temperature (WBGT) of 24°C (75.2°F).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7A9E2-36D4-921F-7A06-C885C9F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11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5D149-3103-74B9-6535-C3D3D7E5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11" y="2006724"/>
            <a:ext cx="8913778" cy="2183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23D83-6B8B-0FBC-3C81-6BF6200794E3}"/>
              </a:ext>
            </a:extLst>
          </p:cNvPr>
          <p:cNvSpPr txBox="1"/>
          <p:nvPr/>
        </p:nvSpPr>
        <p:spPr>
          <a:xfrm>
            <a:off x="3875418" y="4202207"/>
            <a:ext cx="100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41.6%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496A7-5344-4554-83D6-3E969836D3A9}"/>
              </a:ext>
            </a:extLst>
          </p:cNvPr>
          <p:cNvSpPr txBox="1"/>
          <p:nvPr/>
        </p:nvSpPr>
        <p:spPr>
          <a:xfrm>
            <a:off x="6938681" y="498580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2.6%</a:t>
            </a:r>
          </a:p>
        </p:txBody>
      </p:sp>
    </p:spTree>
    <p:extLst>
      <p:ext uri="{BB962C8B-B14F-4D97-AF65-F5344CB8AC3E}">
        <p14:creationId xmlns:p14="http://schemas.microsoft.com/office/powerpoint/2010/main" val="35045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869B-6697-C68B-61D4-9F82EC6E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Outlook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EC485C-7737-6F2E-12C8-375407DA2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403" y="1055355"/>
            <a:ext cx="7693187" cy="57415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11E9A-92AD-6620-C368-F610A423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12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0A32A-579C-4FC4-1EF8-F96A2B09B1E3}"/>
              </a:ext>
            </a:extLst>
          </p:cNvPr>
          <p:cNvSpPr txBox="1"/>
          <p:nvPr/>
        </p:nvSpPr>
        <p:spPr>
          <a:xfrm>
            <a:off x="329610" y="1265703"/>
            <a:ext cx="3747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NOAA declared 2023 was the warmest year on record, by far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2024 continues to shows significant climate anomalies and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April 2024 was the Earth’s warmest year on record</a:t>
            </a:r>
          </a:p>
        </p:txBody>
      </p:sp>
    </p:spTree>
    <p:extLst>
      <p:ext uri="{BB962C8B-B14F-4D97-AF65-F5344CB8AC3E}">
        <p14:creationId xmlns:p14="http://schemas.microsoft.com/office/powerpoint/2010/main" val="38628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188559"/>
            <a:ext cx="9126278" cy="1229801"/>
          </a:xfrm>
        </p:spPr>
        <p:txBody>
          <a:bodyPr/>
          <a:lstStyle/>
          <a:p>
            <a:r>
              <a:rPr lang="en-US" dirty="0"/>
              <a:t>Heat Tolerance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183BB-3F69-B2BB-C0CB-6DF40423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385" y="1962360"/>
            <a:ext cx="6288870" cy="3757955"/>
          </a:xfrm>
          <a:prstGeom prst="ellipse">
            <a:avLst/>
          </a:prstGeom>
          <a:noFill/>
          <a:ln w="127000" cap="flat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AD122A"/>
                </a:solidFill>
                <a:latin typeface="Calibri" panose="020F0502020204030204"/>
              </a:rPr>
              <a:t>Heat Stress Risk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8E5E10-EFA8-BC4D-9204-B6C0B3C543CC}"/>
              </a:ext>
            </a:extLst>
          </p:cNvPr>
          <p:cNvGrpSpPr/>
          <p:nvPr/>
        </p:nvGrpSpPr>
        <p:grpSpPr>
          <a:xfrm>
            <a:off x="627321" y="1418360"/>
            <a:ext cx="3263574" cy="1164437"/>
            <a:chOff x="2184356" y="1320053"/>
            <a:chExt cx="3263574" cy="1164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0DC26D-152D-BC92-C36E-F64474BD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356" y="1320053"/>
              <a:ext cx="1426588" cy="11644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752A33-90B4-A281-B961-93BE75BAE3C6}"/>
                </a:ext>
              </a:extLst>
            </p:cNvPr>
            <p:cNvSpPr txBox="1"/>
            <p:nvPr/>
          </p:nvSpPr>
          <p:spPr>
            <a:xfrm>
              <a:off x="3583619" y="1355562"/>
              <a:ext cx="1864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Franklin Gothic Book"/>
                </a:rPr>
                <a:t>Activity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DCCC92-32C4-BCE7-D13A-432E58E666F1}"/>
              </a:ext>
            </a:extLst>
          </p:cNvPr>
          <p:cNvGrpSpPr/>
          <p:nvPr/>
        </p:nvGrpSpPr>
        <p:grpSpPr>
          <a:xfrm>
            <a:off x="9091255" y="1340258"/>
            <a:ext cx="1959684" cy="1756127"/>
            <a:chOff x="7614082" y="1202035"/>
            <a:chExt cx="1959684" cy="1756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A2C6C3-9F7B-4EAF-742B-B27F70F4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4329" y="1202035"/>
              <a:ext cx="555286" cy="17561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122D18-33BA-F373-48F2-BABDAFB79C4A}"/>
                </a:ext>
              </a:extLst>
            </p:cNvPr>
            <p:cNvSpPr txBox="1"/>
            <p:nvPr/>
          </p:nvSpPr>
          <p:spPr>
            <a:xfrm>
              <a:off x="7614082" y="1361827"/>
              <a:ext cx="1959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Franklin Gothic Book"/>
                </a:rPr>
                <a:t>Personal conditions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AE7EDC-74F8-5497-A6C5-1C30204D3755}"/>
              </a:ext>
            </a:extLst>
          </p:cNvPr>
          <p:cNvGrpSpPr/>
          <p:nvPr/>
        </p:nvGrpSpPr>
        <p:grpSpPr>
          <a:xfrm>
            <a:off x="607102" y="5130409"/>
            <a:ext cx="3209617" cy="1333612"/>
            <a:chOff x="2309335" y="4900763"/>
            <a:chExt cx="3209617" cy="13336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151433-A6B0-03F7-881A-A12462E3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9335" y="4900763"/>
              <a:ext cx="1333612" cy="13336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6BEAC8-B3F5-653F-1682-24874D6EBEC1}"/>
                </a:ext>
              </a:extLst>
            </p:cNvPr>
            <p:cNvSpPr txBox="1"/>
            <p:nvPr/>
          </p:nvSpPr>
          <p:spPr>
            <a:xfrm>
              <a:off x="3512599" y="5302630"/>
              <a:ext cx="20063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Franklin Gothic Book"/>
                </a:rPr>
                <a:t>Environmental conditions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75C60D-7E88-FFCF-56A5-31F38662F9E7}"/>
              </a:ext>
            </a:extLst>
          </p:cNvPr>
          <p:cNvGrpSpPr/>
          <p:nvPr/>
        </p:nvGrpSpPr>
        <p:grpSpPr>
          <a:xfrm>
            <a:off x="8593924" y="5269569"/>
            <a:ext cx="2802363" cy="1333612"/>
            <a:chOff x="6840072" y="4929114"/>
            <a:chExt cx="2802363" cy="13336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CC1258-905C-D185-058F-EE0E5F88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5282" y="4929114"/>
              <a:ext cx="1267153" cy="13336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DC5816-7F28-6695-1CB0-F28E121E4261}"/>
                </a:ext>
              </a:extLst>
            </p:cNvPr>
            <p:cNvSpPr txBox="1"/>
            <p:nvPr/>
          </p:nvSpPr>
          <p:spPr>
            <a:xfrm>
              <a:off x="6840072" y="5133069"/>
              <a:ext cx="160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Franklin Gothic Book"/>
                </a:rPr>
                <a:t>Clothing/PPE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95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DBEEF6E-1D16-832D-82F2-B096D5EE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879" y="2958086"/>
            <a:ext cx="4284921" cy="38190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EC9B07-E2B4-5E57-A8DF-60B7D225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Heat Stress and Strain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03F67-FB46-1466-8B19-7745AE596BD2}"/>
              </a:ext>
            </a:extLst>
          </p:cNvPr>
          <p:cNvGrpSpPr/>
          <p:nvPr/>
        </p:nvGrpSpPr>
        <p:grpSpPr>
          <a:xfrm>
            <a:off x="914798" y="1447393"/>
            <a:ext cx="1902460" cy="1529081"/>
            <a:chOff x="2637155" y="2002790"/>
            <a:chExt cx="1902460" cy="1529081"/>
          </a:xfrm>
        </p:grpSpPr>
        <p:grpSp>
          <p:nvGrpSpPr>
            <p:cNvPr id="4" name="object 11">
              <a:extLst>
                <a:ext uri="{FF2B5EF4-FFF2-40B4-BE49-F238E27FC236}">
                  <a16:creationId xmlns:a16="http://schemas.microsoft.com/office/drawing/2014/main" id="{17A6857A-F7EB-5354-87BA-6219532681C8}"/>
                </a:ext>
              </a:extLst>
            </p:cNvPr>
            <p:cNvGrpSpPr/>
            <p:nvPr/>
          </p:nvGrpSpPr>
          <p:grpSpPr>
            <a:xfrm>
              <a:off x="2637155" y="2002790"/>
              <a:ext cx="1902460" cy="951230"/>
              <a:chOff x="1056005" y="5993765"/>
              <a:chExt cx="1902460" cy="951230"/>
            </a:xfrm>
          </p:grpSpPr>
          <p:sp>
            <p:nvSpPr>
              <p:cNvPr id="5" name="object 12">
                <a:extLst>
                  <a:ext uri="{FF2B5EF4-FFF2-40B4-BE49-F238E27FC236}">
                    <a16:creationId xmlns:a16="http://schemas.microsoft.com/office/drawing/2014/main" id="{BF4CCB56-95E7-18D1-9976-9EB47FA09451}"/>
                  </a:ext>
                </a:extLst>
              </p:cNvPr>
              <p:cNvSpPr/>
              <p:nvPr/>
            </p:nvSpPr>
            <p:spPr>
              <a:xfrm>
                <a:off x="1059180" y="5996940"/>
                <a:ext cx="1896110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1896110" h="944879">
                    <a:moveTo>
                      <a:pt x="1738376" y="0"/>
                    </a:moveTo>
                    <a:lnTo>
                      <a:pt x="157479" y="0"/>
                    </a:lnTo>
                    <a:lnTo>
                      <a:pt x="107705" y="8026"/>
                    </a:lnTo>
                    <a:lnTo>
                      <a:pt x="64476" y="30378"/>
                    </a:lnTo>
                    <a:lnTo>
                      <a:pt x="30385" y="64465"/>
                    </a:lnTo>
                    <a:lnTo>
                      <a:pt x="8028" y="107696"/>
                    </a:lnTo>
                    <a:lnTo>
                      <a:pt x="0" y="157480"/>
                    </a:lnTo>
                    <a:lnTo>
                      <a:pt x="0" y="787400"/>
                    </a:lnTo>
                    <a:lnTo>
                      <a:pt x="8028" y="837184"/>
                    </a:lnTo>
                    <a:lnTo>
                      <a:pt x="30385" y="880414"/>
                    </a:lnTo>
                    <a:lnTo>
                      <a:pt x="64476" y="914501"/>
                    </a:lnTo>
                    <a:lnTo>
                      <a:pt x="107705" y="936853"/>
                    </a:lnTo>
                    <a:lnTo>
                      <a:pt x="157479" y="944880"/>
                    </a:lnTo>
                    <a:lnTo>
                      <a:pt x="1738376" y="944880"/>
                    </a:lnTo>
                    <a:lnTo>
                      <a:pt x="1788160" y="936853"/>
                    </a:lnTo>
                    <a:lnTo>
                      <a:pt x="1831390" y="914501"/>
                    </a:lnTo>
                    <a:lnTo>
                      <a:pt x="1865477" y="880414"/>
                    </a:lnTo>
                    <a:lnTo>
                      <a:pt x="1887829" y="837184"/>
                    </a:lnTo>
                    <a:lnTo>
                      <a:pt x="1895856" y="787400"/>
                    </a:lnTo>
                    <a:lnTo>
                      <a:pt x="1895856" y="157480"/>
                    </a:lnTo>
                    <a:lnTo>
                      <a:pt x="1887829" y="107695"/>
                    </a:lnTo>
                    <a:lnTo>
                      <a:pt x="1865477" y="64465"/>
                    </a:lnTo>
                    <a:lnTo>
                      <a:pt x="1831390" y="30378"/>
                    </a:lnTo>
                    <a:lnTo>
                      <a:pt x="1788159" y="8026"/>
                    </a:lnTo>
                    <a:lnTo>
                      <a:pt x="1738376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Franklin Gothic Book"/>
                </a:endParaRP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Franklin Gothic Book"/>
                  </a:rPr>
                  <a:t>Heat Stress</a:t>
                </a:r>
                <a:endParaRPr sz="2400" dirty="0">
                  <a:solidFill>
                    <a:prstClr val="black"/>
                  </a:solidFill>
                  <a:latin typeface="Franklin Gothic Book"/>
                </a:endParaRPr>
              </a:p>
            </p:txBody>
          </p:sp>
          <p:sp>
            <p:nvSpPr>
              <p:cNvPr id="6" name="object 13">
                <a:extLst>
                  <a:ext uri="{FF2B5EF4-FFF2-40B4-BE49-F238E27FC236}">
                    <a16:creationId xmlns:a16="http://schemas.microsoft.com/office/drawing/2014/main" id="{FD7C8927-C571-C731-5E50-E6C1FF8D84B3}"/>
                  </a:ext>
                </a:extLst>
              </p:cNvPr>
              <p:cNvSpPr/>
              <p:nvPr/>
            </p:nvSpPr>
            <p:spPr>
              <a:xfrm>
                <a:off x="1059180" y="5996940"/>
                <a:ext cx="1896110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1896110" h="944879">
                    <a:moveTo>
                      <a:pt x="0" y="157480"/>
                    </a:moveTo>
                    <a:lnTo>
                      <a:pt x="8028" y="107696"/>
                    </a:lnTo>
                    <a:lnTo>
                      <a:pt x="30385" y="64465"/>
                    </a:lnTo>
                    <a:lnTo>
                      <a:pt x="64476" y="30378"/>
                    </a:lnTo>
                    <a:lnTo>
                      <a:pt x="107705" y="8026"/>
                    </a:lnTo>
                    <a:lnTo>
                      <a:pt x="157479" y="0"/>
                    </a:lnTo>
                    <a:lnTo>
                      <a:pt x="1738376" y="0"/>
                    </a:lnTo>
                    <a:lnTo>
                      <a:pt x="1788159" y="8026"/>
                    </a:lnTo>
                    <a:lnTo>
                      <a:pt x="1831390" y="30378"/>
                    </a:lnTo>
                    <a:lnTo>
                      <a:pt x="1865477" y="64465"/>
                    </a:lnTo>
                    <a:lnTo>
                      <a:pt x="1887829" y="107695"/>
                    </a:lnTo>
                    <a:lnTo>
                      <a:pt x="1895856" y="157480"/>
                    </a:lnTo>
                    <a:lnTo>
                      <a:pt x="1895856" y="787400"/>
                    </a:lnTo>
                    <a:lnTo>
                      <a:pt x="1887829" y="837184"/>
                    </a:lnTo>
                    <a:lnTo>
                      <a:pt x="1865477" y="880414"/>
                    </a:lnTo>
                    <a:lnTo>
                      <a:pt x="1831390" y="914501"/>
                    </a:lnTo>
                    <a:lnTo>
                      <a:pt x="1788160" y="936853"/>
                    </a:lnTo>
                    <a:lnTo>
                      <a:pt x="1738376" y="944880"/>
                    </a:lnTo>
                    <a:lnTo>
                      <a:pt x="157479" y="944880"/>
                    </a:lnTo>
                    <a:lnTo>
                      <a:pt x="107705" y="936853"/>
                    </a:lnTo>
                    <a:lnTo>
                      <a:pt x="64476" y="914501"/>
                    </a:lnTo>
                    <a:lnTo>
                      <a:pt x="30385" y="880414"/>
                    </a:lnTo>
                    <a:lnTo>
                      <a:pt x="8028" y="837184"/>
                    </a:lnTo>
                    <a:lnTo>
                      <a:pt x="0" y="787400"/>
                    </a:lnTo>
                    <a:lnTo>
                      <a:pt x="0" y="157480"/>
                    </a:lnTo>
                    <a:close/>
                  </a:path>
                </a:pathLst>
              </a:custGeom>
              <a:ln w="6350">
                <a:solidFill>
                  <a:srgbClr val="04043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Franklin Gothic Book"/>
                </a:endParaRPr>
              </a:p>
            </p:txBody>
          </p:sp>
        </p:grpSp>
        <p:grpSp>
          <p:nvGrpSpPr>
            <p:cNvPr id="10" name="object 19">
              <a:extLst>
                <a:ext uri="{FF2B5EF4-FFF2-40B4-BE49-F238E27FC236}">
                  <a16:creationId xmlns:a16="http://schemas.microsoft.com/office/drawing/2014/main" id="{EA81D168-FFF5-31BD-0416-1E29BB26C6DD}"/>
                </a:ext>
              </a:extLst>
            </p:cNvPr>
            <p:cNvGrpSpPr/>
            <p:nvPr/>
          </p:nvGrpSpPr>
          <p:grpSpPr>
            <a:xfrm>
              <a:off x="3350260" y="2950846"/>
              <a:ext cx="476250" cy="581025"/>
              <a:chOff x="1708276" y="7048372"/>
              <a:chExt cx="476250" cy="581025"/>
            </a:xfrm>
          </p:grpSpPr>
          <p:sp>
            <p:nvSpPr>
              <p:cNvPr id="11" name="object 20">
                <a:extLst>
                  <a:ext uri="{FF2B5EF4-FFF2-40B4-BE49-F238E27FC236}">
                    <a16:creationId xmlns:a16="http://schemas.microsoft.com/office/drawing/2014/main" id="{38BF47D6-12AF-96AB-7E54-B90F13EB5C13}"/>
                  </a:ext>
                </a:extLst>
              </p:cNvPr>
              <p:cNvSpPr/>
              <p:nvPr/>
            </p:nvSpPr>
            <p:spPr>
              <a:xfrm>
                <a:off x="1711451" y="7051547"/>
                <a:ext cx="46990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574675">
                    <a:moveTo>
                      <a:pt x="352044" y="0"/>
                    </a:moveTo>
                    <a:lnTo>
                      <a:pt x="117348" y="0"/>
                    </a:lnTo>
                    <a:lnTo>
                      <a:pt x="117348" y="339851"/>
                    </a:lnTo>
                    <a:lnTo>
                      <a:pt x="0" y="339851"/>
                    </a:lnTo>
                    <a:lnTo>
                      <a:pt x="234696" y="574547"/>
                    </a:lnTo>
                    <a:lnTo>
                      <a:pt x="469392" y="339851"/>
                    </a:lnTo>
                    <a:lnTo>
                      <a:pt x="352044" y="339851"/>
                    </a:lnTo>
                    <a:lnTo>
                      <a:pt x="35204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Franklin Gothic Book"/>
                </a:endParaRPr>
              </a:p>
            </p:txBody>
          </p:sp>
          <p:sp>
            <p:nvSpPr>
              <p:cNvPr id="12" name="object 21">
                <a:extLst>
                  <a:ext uri="{FF2B5EF4-FFF2-40B4-BE49-F238E27FC236}">
                    <a16:creationId xmlns:a16="http://schemas.microsoft.com/office/drawing/2014/main" id="{8DB77CC0-0D03-DA8D-4DE2-7A91CFD3CB0B}"/>
                  </a:ext>
                </a:extLst>
              </p:cNvPr>
              <p:cNvSpPr/>
              <p:nvPr/>
            </p:nvSpPr>
            <p:spPr>
              <a:xfrm>
                <a:off x="1711451" y="7051547"/>
                <a:ext cx="46990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574675">
                    <a:moveTo>
                      <a:pt x="0" y="339851"/>
                    </a:moveTo>
                    <a:lnTo>
                      <a:pt x="117348" y="339851"/>
                    </a:lnTo>
                    <a:lnTo>
                      <a:pt x="117348" y="0"/>
                    </a:lnTo>
                    <a:lnTo>
                      <a:pt x="352044" y="0"/>
                    </a:lnTo>
                    <a:lnTo>
                      <a:pt x="352044" y="339851"/>
                    </a:lnTo>
                    <a:lnTo>
                      <a:pt x="469392" y="339851"/>
                    </a:lnTo>
                    <a:lnTo>
                      <a:pt x="234696" y="574547"/>
                    </a:lnTo>
                    <a:lnTo>
                      <a:pt x="0" y="339851"/>
                    </a:lnTo>
                    <a:close/>
                  </a:path>
                </a:pathLst>
              </a:custGeom>
              <a:ln w="6350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Franklin Gothic Book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23703-84D2-AD97-7E57-FB6C199C6CB2}"/>
              </a:ext>
            </a:extLst>
          </p:cNvPr>
          <p:cNvGrpSpPr/>
          <p:nvPr/>
        </p:nvGrpSpPr>
        <p:grpSpPr>
          <a:xfrm>
            <a:off x="7870885" y="1447393"/>
            <a:ext cx="1902460" cy="1525906"/>
            <a:chOff x="6936105" y="2002790"/>
            <a:chExt cx="1902460" cy="1525906"/>
          </a:xfrm>
        </p:grpSpPr>
        <p:grpSp>
          <p:nvGrpSpPr>
            <p:cNvPr id="7" name="object 11">
              <a:extLst>
                <a:ext uri="{FF2B5EF4-FFF2-40B4-BE49-F238E27FC236}">
                  <a16:creationId xmlns:a16="http://schemas.microsoft.com/office/drawing/2014/main" id="{6A3999A0-4CAB-9D07-35F6-7FFE9166525A}"/>
                </a:ext>
              </a:extLst>
            </p:cNvPr>
            <p:cNvGrpSpPr/>
            <p:nvPr/>
          </p:nvGrpSpPr>
          <p:grpSpPr>
            <a:xfrm>
              <a:off x="6936105" y="2002790"/>
              <a:ext cx="1902460" cy="951230"/>
              <a:chOff x="1056005" y="5993765"/>
              <a:chExt cx="1902460" cy="951230"/>
            </a:xfrm>
          </p:grpSpPr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ACD7D292-0570-B711-4BC7-B43D153150CC}"/>
                  </a:ext>
                </a:extLst>
              </p:cNvPr>
              <p:cNvSpPr/>
              <p:nvPr/>
            </p:nvSpPr>
            <p:spPr>
              <a:xfrm>
                <a:off x="1059180" y="5996940"/>
                <a:ext cx="1896110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1896110" h="944879">
                    <a:moveTo>
                      <a:pt x="1738376" y="0"/>
                    </a:moveTo>
                    <a:lnTo>
                      <a:pt x="157479" y="0"/>
                    </a:lnTo>
                    <a:lnTo>
                      <a:pt x="107705" y="8026"/>
                    </a:lnTo>
                    <a:lnTo>
                      <a:pt x="64476" y="30378"/>
                    </a:lnTo>
                    <a:lnTo>
                      <a:pt x="30385" y="64465"/>
                    </a:lnTo>
                    <a:lnTo>
                      <a:pt x="8028" y="107696"/>
                    </a:lnTo>
                    <a:lnTo>
                      <a:pt x="0" y="157480"/>
                    </a:lnTo>
                    <a:lnTo>
                      <a:pt x="0" y="787400"/>
                    </a:lnTo>
                    <a:lnTo>
                      <a:pt x="8028" y="837184"/>
                    </a:lnTo>
                    <a:lnTo>
                      <a:pt x="30385" y="880414"/>
                    </a:lnTo>
                    <a:lnTo>
                      <a:pt x="64476" y="914501"/>
                    </a:lnTo>
                    <a:lnTo>
                      <a:pt x="107705" y="936853"/>
                    </a:lnTo>
                    <a:lnTo>
                      <a:pt x="157479" y="944880"/>
                    </a:lnTo>
                    <a:lnTo>
                      <a:pt x="1738376" y="944880"/>
                    </a:lnTo>
                    <a:lnTo>
                      <a:pt x="1788160" y="936853"/>
                    </a:lnTo>
                    <a:lnTo>
                      <a:pt x="1831390" y="914501"/>
                    </a:lnTo>
                    <a:lnTo>
                      <a:pt x="1865477" y="880414"/>
                    </a:lnTo>
                    <a:lnTo>
                      <a:pt x="1887829" y="837184"/>
                    </a:lnTo>
                    <a:lnTo>
                      <a:pt x="1895856" y="787400"/>
                    </a:lnTo>
                    <a:lnTo>
                      <a:pt x="1895856" y="157480"/>
                    </a:lnTo>
                    <a:lnTo>
                      <a:pt x="1887829" y="107695"/>
                    </a:lnTo>
                    <a:lnTo>
                      <a:pt x="1865477" y="64465"/>
                    </a:lnTo>
                    <a:lnTo>
                      <a:pt x="1831390" y="30378"/>
                    </a:lnTo>
                    <a:lnTo>
                      <a:pt x="1788159" y="8026"/>
                    </a:lnTo>
                    <a:lnTo>
                      <a:pt x="1738376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Franklin Gothic Book"/>
                </a:endParaRP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Franklin Gothic Book"/>
                  </a:rPr>
                  <a:t>Heat Strain</a:t>
                </a:r>
                <a:endParaRPr sz="2400" dirty="0">
                  <a:solidFill>
                    <a:prstClr val="black"/>
                  </a:solidFill>
                  <a:latin typeface="Franklin Gothic Book"/>
                </a:endParaRPr>
              </a:p>
            </p:txBody>
          </p:sp>
          <p:sp>
            <p:nvSpPr>
              <p:cNvPr id="9" name="object 13">
                <a:extLst>
                  <a:ext uri="{FF2B5EF4-FFF2-40B4-BE49-F238E27FC236}">
                    <a16:creationId xmlns:a16="http://schemas.microsoft.com/office/drawing/2014/main" id="{6ED3A51F-20E8-367C-239B-B70CECE30DB5}"/>
                  </a:ext>
                </a:extLst>
              </p:cNvPr>
              <p:cNvSpPr/>
              <p:nvPr/>
            </p:nvSpPr>
            <p:spPr>
              <a:xfrm>
                <a:off x="1059180" y="5996940"/>
                <a:ext cx="1896110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1896110" h="944879">
                    <a:moveTo>
                      <a:pt x="0" y="157480"/>
                    </a:moveTo>
                    <a:lnTo>
                      <a:pt x="8028" y="107696"/>
                    </a:lnTo>
                    <a:lnTo>
                      <a:pt x="30385" y="64465"/>
                    </a:lnTo>
                    <a:lnTo>
                      <a:pt x="64476" y="30378"/>
                    </a:lnTo>
                    <a:lnTo>
                      <a:pt x="107705" y="8026"/>
                    </a:lnTo>
                    <a:lnTo>
                      <a:pt x="157479" y="0"/>
                    </a:lnTo>
                    <a:lnTo>
                      <a:pt x="1738376" y="0"/>
                    </a:lnTo>
                    <a:lnTo>
                      <a:pt x="1788159" y="8026"/>
                    </a:lnTo>
                    <a:lnTo>
                      <a:pt x="1831390" y="30378"/>
                    </a:lnTo>
                    <a:lnTo>
                      <a:pt x="1865477" y="64465"/>
                    </a:lnTo>
                    <a:lnTo>
                      <a:pt x="1887829" y="107695"/>
                    </a:lnTo>
                    <a:lnTo>
                      <a:pt x="1895856" y="157480"/>
                    </a:lnTo>
                    <a:lnTo>
                      <a:pt x="1895856" y="787400"/>
                    </a:lnTo>
                    <a:lnTo>
                      <a:pt x="1887829" y="837184"/>
                    </a:lnTo>
                    <a:lnTo>
                      <a:pt x="1865477" y="880414"/>
                    </a:lnTo>
                    <a:lnTo>
                      <a:pt x="1831390" y="914501"/>
                    </a:lnTo>
                    <a:lnTo>
                      <a:pt x="1788160" y="936853"/>
                    </a:lnTo>
                    <a:lnTo>
                      <a:pt x="1738376" y="944880"/>
                    </a:lnTo>
                    <a:lnTo>
                      <a:pt x="157479" y="944880"/>
                    </a:lnTo>
                    <a:lnTo>
                      <a:pt x="107705" y="936853"/>
                    </a:lnTo>
                    <a:lnTo>
                      <a:pt x="64476" y="914501"/>
                    </a:lnTo>
                    <a:lnTo>
                      <a:pt x="30385" y="880414"/>
                    </a:lnTo>
                    <a:lnTo>
                      <a:pt x="8028" y="837184"/>
                    </a:lnTo>
                    <a:lnTo>
                      <a:pt x="0" y="787400"/>
                    </a:lnTo>
                    <a:lnTo>
                      <a:pt x="0" y="157480"/>
                    </a:lnTo>
                    <a:close/>
                  </a:path>
                </a:pathLst>
              </a:custGeom>
              <a:ln w="6350">
                <a:solidFill>
                  <a:srgbClr val="04043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Franklin Gothic Book"/>
                </a:endParaRPr>
              </a:p>
            </p:txBody>
          </p:sp>
        </p:grp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9067FE07-F140-27D6-CA04-E7DF92D3AAED}"/>
                </a:ext>
              </a:extLst>
            </p:cNvPr>
            <p:cNvSpPr/>
            <p:nvPr/>
          </p:nvSpPr>
          <p:spPr>
            <a:xfrm>
              <a:off x="7652385" y="2954021"/>
              <a:ext cx="469900" cy="574675"/>
            </a:xfrm>
            <a:custGeom>
              <a:avLst/>
              <a:gdLst/>
              <a:ahLst/>
              <a:cxnLst/>
              <a:rect l="l" t="t" r="r" b="b"/>
              <a:pathLst>
                <a:path w="469900" h="574675">
                  <a:moveTo>
                    <a:pt x="352044" y="0"/>
                  </a:moveTo>
                  <a:lnTo>
                    <a:pt x="117348" y="0"/>
                  </a:lnTo>
                  <a:lnTo>
                    <a:pt x="117348" y="339851"/>
                  </a:lnTo>
                  <a:lnTo>
                    <a:pt x="0" y="339851"/>
                  </a:lnTo>
                  <a:lnTo>
                    <a:pt x="234696" y="574547"/>
                  </a:lnTo>
                  <a:lnTo>
                    <a:pt x="469392" y="339851"/>
                  </a:lnTo>
                  <a:lnTo>
                    <a:pt x="352044" y="339851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Franklin Gothic Book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252653-E78E-01E0-6222-56DA40C03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86" y="3168702"/>
            <a:ext cx="1162291" cy="33479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C0C376-6979-D64A-25F5-C99A04D34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27" y="3341320"/>
            <a:ext cx="3044037" cy="3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8C6E-531A-CB8F-80F5-AA84F6C2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Heat-Related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9349D-A3CC-4144-3B5D-09EAAD7F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15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DE721-7539-8109-FD8B-B10D5BF1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30" y="1177545"/>
            <a:ext cx="5997140" cy="56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DA1125-37C6-2886-9400-47E79C9B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460219"/>
            <a:ext cx="8338323" cy="759448"/>
          </a:xfrm>
        </p:spPr>
        <p:txBody>
          <a:bodyPr/>
          <a:lstStyle/>
          <a:p>
            <a:r>
              <a:rPr lang="en-US" dirty="0"/>
              <a:t>Wearable Technologies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9CBC8-8A59-3128-0A9A-710601C2B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56" y="1229054"/>
            <a:ext cx="4514850" cy="5359617"/>
          </a:xfrm>
        </p:spPr>
        <p:txBody>
          <a:bodyPr/>
          <a:lstStyle/>
          <a:p>
            <a:r>
              <a:rPr lang="en-US" dirty="0"/>
              <a:t>Physiological monitoring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65D570-FF7C-06D6-8E2B-5212FFDEB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19667"/>
            <a:ext cx="4514850" cy="5668399"/>
          </a:xfrm>
        </p:spPr>
        <p:txBody>
          <a:bodyPr/>
          <a:lstStyle/>
          <a:p>
            <a:r>
              <a:rPr lang="en-US" dirty="0"/>
              <a:t>Environmental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4BB40-CEAA-2B4A-2263-D2513317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16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1026" name="Picture 2" descr="How do I pair/unpair the Polar app with a Polar heart rate sensor with ...">
            <a:extLst>
              <a:ext uri="{FF2B5EF4-FFF2-40B4-BE49-F238E27FC236}">
                <a16:creationId xmlns:a16="http://schemas.microsoft.com/office/drawing/2014/main" id="{31DC7312-79B6-01BC-854D-56EC860B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" y="3313304"/>
            <a:ext cx="2276170" cy="28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8DF651-C157-4DEB-B40E-730F6598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820" y="3246709"/>
            <a:ext cx="2121673" cy="2424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E32FDA-EA0B-7B14-C5C4-8B792445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740" y="5386392"/>
            <a:ext cx="2352057" cy="1471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F9F835-7DBC-4322-A64B-8A1554D24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088" y="4525966"/>
            <a:ext cx="2165762" cy="2165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E4A09F-4780-DF96-6E0D-8841DB73C4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706" r="26545"/>
          <a:stretch/>
        </p:blipFill>
        <p:spPr>
          <a:xfrm>
            <a:off x="6794926" y="4562416"/>
            <a:ext cx="1623615" cy="2092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14615-6A4D-1C60-61E9-712A93926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626602"/>
            <a:ext cx="4999865" cy="2799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A0284-076B-3E4C-753F-AD0558C19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53" y="1626602"/>
            <a:ext cx="4138018" cy="16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09C6-BAC5-B52B-D50E-E37E8C4D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and Limitations of Wearable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4DE8-838B-4E2A-46AF-2CE26FC3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032" y="1412406"/>
            <a:ext cx="5206182" cy="23727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Physiological Monitoring Pros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Franklin Gothic Book" panose="020B0503020102020204" pitchFamily="34" charset="0"/>
              </a:rPr>
              <a:t>Individual focus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Franklin Gothic Book" panose="020B0503020102020204" pitchFamily="34" charset="0"/>
              </a:rPr>
              <a:t>Real-time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Franklin Gothic Book" panose="020B0503020102020204" pitchFamily="34" charset="0"/>
              </a:rPr>
              <a:t>Non-invasive estimations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30B25-C122-F31E-2E94-D3F1D63B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630" y="1412406"/>
            <a:ext cx="5405338" cy="25691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dirty="0"/>
              <a:t>Environmental Monitoring Pros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Work area specific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Machine learning to anticipate risk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Various environmental conditions (noise, air quality, light, etc.)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8556A-95AA-D4C1-7293-99F0925F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17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3872019-99A0-A846-C626-40CD1ED6AC31}"/>
              </a:ext>
            </a:extLst>
          </p:cNvPr>
          <p:cNvSpPr txBox="1">
            <a:spLocks/>
          </p:cNvSpPr>
          <p:nvPr/>
        </p:nvSpPr>
        <p:spPr>
          <a:xfrm>
            <a:off x="6439787" y="4163028"/>
            <a:ext cx="5206181" cy="187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Wingdings" panose="05000000000000000000" pitchFamily="2" charset="2"/>
              <a:buChar char="§"/>
              <a:defRPr lang="en-US" sz="2200" b="1" kern="1200" noProof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741362" indent="-4572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800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651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37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23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14F5C"/>
                </a:solidFill>
                <a:latin typeface="Franklin Gothic Book"/>
              </a:rPr>
              <a:t>Environmental Monitoring Cons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Solar load/radiant heat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9D14594-D588-4765-55FC-9EBF80ED67D7}"/>
              </a:ext>
            </a:extLst>
          </p:cNvPr>
          <p:cNvSpPr txBox="1">
            <a:spLocks/>
          </p:cNvSpPr>
          <p:nvPr/>
        </p:nvSpPr>
        <p:spPr>
          <a:xfrm>
            <a:off x="546031" y="3770930"/>
            <a:ext cx="5206181" cy="2656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Wingdings" panose="05000000000000000000" pitchFamily="2" charset="2"/>
              <a:buChar char="§"/>
              <a:defRPr lang="en-US" sz="2200" b="1" kern="1200" noProof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741362" indent="-4572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800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651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37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23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14F5C"/>
                </a:solidFill>
                <a:latin typeface="Franklin Gothic Book"/>
              </a:rPr>
              <a:t>Physiological Monitoring Cons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Limited field validation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Intensive support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Data interpretation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14F5C"/>
                </a:solidFill>
                <a:latin typeface="Franklin Gothic Book"/>
              </a:rPr>
              <a:t>Minimal strategies to effectively implement </a:t>
            </a:r>
          </a:p>
        </p:txBody>
      </p:sp>
    </p:spTree>
    <p:extLst>
      <p:ext uri="{BB962C8B-B14F-4D97-AF65-F5344CB8AC3E}">
        <p14:creationId xmlns:p14="http://schemas.microsoft.com/office/powerpoint/2010/main" val="24529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7F08-FF66-8C69-B36E-6FBB018B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Physiological Monitoring Limitations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863C1-ADDA-1CBD-A96C-1FA41495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18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3C31B-E047-833E-765E-6FA3E559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55" y="1120648"/>
            <a:ext cx="2941228" cy="3841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A01F38-DFE1-556D-72BF-E7B6B62B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26" y="4635795"/>
            <a:ext cx="8903198" cy="2093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19234-1D17-D30D-4D63-BDCD69E33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49" y="5032653"/>
            <a:ext cx="1424557" cy="1718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39DEFE-8F04-A501-BFBE-66AFCF8FB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25" y="1499191"/>
            <a:ext cx="751057" cy="3686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6379B-1687-8C74-35FC-DAC66748C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529" y="1784044"/>
            <a:ext cx="2759356" cy="1107148"/>
          </a:xfrm>
          <a:prstGeom prst="rect">
            <a:avLst/>
          </a:prstGeom>
        </p:spPr>
      </p:pic>
      <p:sp>
        <p:nvSpPr>
          <p:cNvPr id="14" name="object 16">
            <a:extLst>
              <a:ext uri="{FF2B5EF4-FFF2-40B4-BE49-F238E27FC236}">
                <a16:creationId xmlns:a16="http://schemas.microsoft.com/office/drawing/2014/main" id="{D79176BB-8713-E847-E251-38034246FAEF}"/>
              </a:ext>
            </a:extLst>
          </p:cNvPr>
          <p:cNvSpPr txBox="1"/>
          <p:nvPr/>
        </p:nvSpPr>
        <p:spPr>
          <a:xfrm>
            <a:off x="3885993" y="1951416"/>
            <a:ext cx="275935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Max</a:t>
            </a:r>
            <a:r>
              <a:rPr sz="2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Temperature: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800"/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38.41C</a:t>
            </a:r>
            <a:r>
              <a:rPr sz="2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prstClr val="black"/>
                </a:solidFill>
                <a:latin typeface="Wingdings"/>
                <a:cs typeface="Wingdings"/>
              </a:rPr>
              <a:t>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101.1F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362DD3-46A7-BDD7-2344-5EDD5DEB4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851" y="3855236"/>
            <a:ext cx="3168148" cy="11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89D6-B503-96DF-8E8A-46B1C2F0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 Project Evaluating at Wearable Technologies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2A1F6-0B2F-62B5-570E-C20D544B3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74" y="1410527"/>
            <a:ext cx="11427371" cy="46206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Farmworkers (6 male) wore two devices throughout a standard workweek</a:t>
            </a:r>
          </a:p>
          <a:p>
            <a:pPr marL="732352" indent="-342900">
              <a:buFont typeface="Arial" panose="020B0604020202020204" pitchFamily="34" charset="0"/>
              <a:buChar char="•"/>
            </a:pPr>
            <a:r>
              <a:rPr lang="en-US" sz="2000" dirty="0"/>
              <a:t>Carpenter (2), electrician, landscaper, husbandry worker, heavy equipment operator</a:t>
            </a:r>
          </a:p>
          <a:p>
            <a:pPr marL="954602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Cow/Calf Production </a:t>
            </a:r>
          </a:p>
          <a:p>
            <a:pPr marL="954602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Facilities Management</a:t>
            </a:r>
          </a:p>
          <a:p>
            <a:pPr marL="732352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MākuSafe</a:t>
            </a:r>
            <a:r>
              <a:rPr lang="en-US" sz="2000" dirty="0"/>
              <a:t> armband</a:t>
            </a:r>
          </a:p>
          <a:p>
            <a:pPr marL="732352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SlateSafety</a:t>
            </a:r>
            <a:r>
              <a:rPr lang="en-US" sz="2000" dirty="0"/>
              <a:t> V2 </a:t>
            </a:r>
            <a:br>
              <a:rPr lang="en-US" sz="2000" dirty="0"/>
            </a:br>
            <a:r>
              <a:rPr lang="en-US" sz="2000" dirty="0"/>
              <a:t>armband</a:t>
            </a:r>
          </a:p>
          <a:p>
            <a:pPr marL="611702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954602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FAE4C-8A0D-E4C0-FA27-230E1845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19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9ACF2-0563-3E9C-9578-D390795B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479" y="2977116"/>
            <a:ext cx="8887521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4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Meeting Agenda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C07E2B-BBDB-4AF5-B799-F666051B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Welcome</a:t>
            </a:r>
          </a:p>
          <a:p>
            <a:r>
              <a:rPr lang="en-US" sz="3200" dirty="0"/>
              <a:t>Introductions – 2024 Board</a:t>
            </a:r>
          </a:p>
          <a:p>
            <a:r>
              <a:rPr lang="en-US" sz="3200" dirty="0"/>
              <a:t>Announcements – education calendar</a:t>
            </a:r>
          </a:p>
          <a:p>
            <a:r>
              <a:rPr lang="en-US" sz="3200" dirty="0"/>
              <a:t>ASSP Mission, Vision, and Values</a:t>
            </a:r>
          </a:p>
          <a:p>
            <a:r>
              <a:rPr lang="en-US" sz="3200" dirty="0"/>
              <a:t>Old Business</a:t>
            </a:r>
          </a:p>
          <a:p>
            <a:r>
              <a:rPr lang="en-US" sz="3200" dirty="0"/>
              <a:t>Presentation</a:t>
            </a:r>
          </a:p>
          <a:p>
            <a:r>
              <a:rPr lang="en-US" sz="3200" dirty="0"/>
              <a:t>New Business</a:t>
            </a:r>
          </a:p>
          <a:p>
            <a:r>
              <a:rPr lang="en-US" sz="3200" dirty="0"/>
              <a:t>Meeting Adjournment </a:t>
            </a:r>
          </a:p>
        </p:txBody>
      </p:sp>
    </p:spTree>
    <p:extLst>
      <p:ext uri="{BB962C8B-B14F-4D97-AF65-F5344CB8AC3E}">
        <p14:creationId xmlns:p14="http://schemas.microsoft.com/office/powerpoint/2010/main" val="74553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3A61-F1AE-C24C-F263-4DCAA74D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F69F-BD1E-2A7A-D964-EA4158CC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Wearable technology provides real-time, individual, and work-specific data.</a:t>
            </a:r>
          </a:p>
          <a:p>
            <a:r>
              <a:rPr lang="en-US" dirty="0"/>
              <a:t>Workers seem to appreciate when employers consider their individual health.</a:t>
            </a:r>
          </a:p>
          <a:p>
            <a:r>
              <a:rPr lang="en-US" dirty="0"/>
              <a:t>Future work needs to validate the algorithms in occupational settings.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6F528-76E0-9891-CAD3-13CC7573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t>PAGE </a:t>
            </a:r>
            <a:fld id="{9CD8D479-8942-46E8-A226-A4E01F7A105C}" type="slidenum">
              <a:rPr lang="en-US">
                <a:solidFill>
                  <a:srgbClr val="014F5C">
                    <a:lumMod val="50000"/>
                  </a:srgbClr>
                </a:solidFill>
                <a:latin typeface="Franklin Gothic Book"/>
              </a:rPr>
              <a:pPr/>
              <a:t>20</a:t>
            </a:fld>
            <a:endParaRPr lang="en-US" dirty="0">
              <a:solidFill>
                <a:srgbClr val="014F5C">
                  <a:lumMod val="50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882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595423" y="430078"/>
            <a:ext cx="9976640" cy="723900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</a:t>
            </a:r>
          </a:p>
        </p:txBody>
      </p:sp>
      <p:pic>
        <p:nvPicPr>
          <p:cNvPr id="5" name="Picture 3" descr="C:\Users\lcraze\AppData\Local\Microsoft\Windows\Temporary Internet Files\Content.IE5\M7HLEKZF\MC9004348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8" y="2897380"/>
            <a:ext cx="2542883" cy="254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lcraze\AppData\Local\Microsoft\Windows\Temporary Internet Files\Content.IE5\M7HLEKZF\MC9004348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99" y="1697980"/>
            <a:ext cx="2967644" cy="29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C:\Users\lcraze\AppData\Local\Microsoft\Windows\Temporary Internet Files\Content.IE5\M7HLEKZF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0015" y="2893144"/>
            <a:ext cx="1714500" cy="1714500"/>
          </a:xfrm>
          <a:noFill/>
        </p:spPr>
      </p:pic>
    </p:spTree>
    <p:extLst>
      <p:ext uri="{BB962C8B-B14F-4D97-AF65-F5344CB8AC3E}">
        <p14:creationId xmlns:p14="http://schemas.microsoft.com/office/powerpoint/2010/main" val="14122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DED0-EDF1-42EE-85D0-0573F4DC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15" y="2316078"/>
            <a:ext cx="10024473" cy="2225841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2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68" y="43259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New Business?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DED0-EDF1-42EE-85D0-0573F4DC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15" y="2316078"/>
            <a:ext cx="10024473" cy="2225841"/>
          </a:xfrm>
        </p:spPr>
        <p:txBody>
          <a:bodyPr>
            <a:normAutofit/>
          </a:bodyPr>
          <a:lstStyle/>
          <a:p>
            <a:r>
              <a:rPr lang="en-US" dirty="0"/>
              <a:t>Upcoming Meetings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68" y="43259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Meetings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BF2A5-B395-4E5F-978B-549C0C4CF67E}"/>
              </a:ext>
            </a:extLst>
          </p:cNvPr>
          <p:cNvSpPr txBox="1"/>
          <p:nvPr/>
        </p:nvSpPr>
        <p:spPr>
          <a:xfrm>
            <a:off x="795068" y="1758156"/>
            <a:ext cx="106018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200" dirty="0"/>
              <a:t>Upcoming Meetings: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July 25, 2024 – 8:00-10:00AM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Trulite</a:t>
            </a:r>
            <a:r>
              <a:rPr lang="en-US" sz="2800" dirty="0"/>
              <a:t> Glass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August 22, 2024 – 3</a:t>
            </a:r>
            <a:r>
              <a:rPr lang="en-US" sz="2800" dirty="0">
                <a:sym typeface="Wingdings" panose="05000000000000000000" pitchFamily="2" charset="2"/>
              </a:rPr>
              <a:t>:00-4:00PM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Phillips &amp; Jordan</a:t>
            </a:r>
            <a:br>
              <a:rPr lang="en-US" sz="2800" dirty="0"/>
            </a:br>
            <a:endParaRPr lang="en-US" sz="28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Please see chapter website for any updates</a:t>
            </a:r>
          </a:p>
          <a:p>
            <a:pPr algn="just">
              <a:spcAft>
                <a:spcPts val="1200"/>
              </a:spcAft>
            </a:pPr>
            <a:r>
              <a:rPr lang="en-US" sz="3200" dirty="0"/>
              <a:t>Meeting Adjournment</a:t>
            </a:r>
          </a:p>
        </p:txBody>
      </p:sp>
    </p:spTree>
    <p:extLst>
      <p:ext uri="{BB962C8B-B14F-4D97-AF65-F5344CB8AC3E}">
        <p14:creationId xmlns:p14="http://schemas.microsoft.com/office/powerpoint/2010/main" val="247594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B5DB-3E68-1DF4-A934-BD0F52FE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5000" dirty="0">
                <a:solidFill>
                  <a:schemeClr val="accent6">
                    <a:lumMod val="50000"/>
                  </a:schemeClr>
                </a:solidFill>
                <a:latin typeface="Cochocib Script Latin Pro" panose="02000503000000020003" pitchFamily="2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71380-F8C9-5301-1F93-307E4E544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FF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 today!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Please reach out to any of the board members if you have questions or need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46245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39AD-56C9-05E8-A14C-F1FDFFE6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43" y="3429000"/>
            <a:ext cx="10231394" cy="1828799"/>
          </a:xfrm>
        </p:spPr>
        <p:txBody>
          <a:bodyPr>
            <a:noAutofit/>
          </a:bodyPr>
          <a:lstStyle/>
          <a:p>
            <a:r>
              <a:rPr lang="en-US" sz="20000" b="1" dirty="0">
                <a:latin typeface="Cochocib Script Latin Pro" panose="02000503000000020003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85640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4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Introductions – Board and Committees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C07E2B-BBDB-4AF5-B799-F666051B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5099844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President:  David Hixenbaugh (865) 603-4556</a:t>
            </a:r>
          </a:p>
          <a:p>
            <a:r>
              <a:rPr lang="en-US" sz="3500" dirty="0"/>
              <a:t>President-Elect:  Ann Schubert (541) 979-2912</a:t>
            </a:r>
          </a:p>
          <a:p>
            <a:r>
              <a:rPr lang="en-US" sz="3500" dirty="0"/>
              <a:t>Secretary:  Mel McKenzie (865) 603-4846</a:t>
            </a:r>
          </a:p>
          <a:p>
            <a:r>
              <a:rPr lang="en-US" sz="3500" dirty="0"/>
              <a:t>Treasurer:  Kris Thomasson (865) 207-2393</a:t>
            </a:r>
          </a:p>
          <a:p>
            <a:r>
              <a:rPr lang="en-US" sz="3500" dirty="0"/>
              <a:t>Communications Chair:  Rich Heinzenberger (865) 693-3623</a:t>
            </a:r>
          </a:p>
          <a:p>
            <a:r>
              <a:rPr lang="en-US" sz="3500" dirty="0"/>
              <a:t>Membership Chair:  Lee McCord (865) 368-9282</a:t>
            </a:r>
          </a:p>
          <a:p>
            <a:r>
              <a:rPr lang="en-US" sz="3500" dirty="0"/>
              <a:t>Programs Chair:  Floyd Yount (423) 470-6946</a:t>
            </a:r>
          </a:p>
          <a:p>
            <a:r>
              <a:rPr lang="en-US" sz="3500" dirty="0"/>
              <a:t>Nominations and Elections Chair:  Lance Greene (865) 809-5003</a:t>
            </a:r>
          </a:p>
          <a:p>
            <a:r>
              <a:rPr lang="en-US" sz="3500" dirty="0"/>
              <a:t>Professional Development Conference Chair:  Jay Hocutt (865) 771-9495</a:t>
            </a:r>
          </a:p>
          <a:p>
            <a:r>
              <a:rPr lang="en-US" sz="3500" dirty="0"/>
              <a:t>Advisory Group Member:  Donald Elswick (419) 788-6162</a:t>
            </a:r>
          </a:p>
          <a:p>
            <a:r>
              <a:rPr lang="en-US" sz="3500" dirty="0"/>
              <a:t>Awards &amp; Honors Chair:  Bethany Knight</a:t>
            </a:r>
          </a:p>
          <a:p>
            <a:r>
              <a:rPr lang="en-US" sz="3500" dirty="0"/>
              <a:t>Jobs Chair:  Jeff Headrick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9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4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Announcements – Education Calendar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C07E2B-BBDB-4AF5-B799-F666051B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4"/>
              </a:rPr>
              <a:t>ASSP Educational Events Calendar</a:t>
            </a:r>
            <a:endParaRPr lang="en-US" sz="3200" dirty="0"/>
          </a:p>
          <a:p>
            <a:r>
              <a:rPr lang="en-US" sz="3200" dirty="0"/>
              <a:t>Safety 2024 Conference &amp; Expo – Denver, Colorado</a:t>
            </a:r>
          </a:p>
          <a:p>
            <a:pPr lvl="1"/>
            <a:r>
              <a:rPr lang="en-US" sz="2800" dirty="0"/>
              <a:t>8/6 Leadership Conference </a:t>
            </a:r>
            <a:r>
              <a:rPr lang="en-US" sz="2800" i="1" dirty="0"/>
              <a:t>please consider attending!</a:t>
            </a:r>
          </a:p>
          <a:p>
            <a:pPr lvl="1"/>
            <a:r>
              <a:rPr lang="en-US" sz="2800" dirty="0"/>
              <a:t>8/7 – 8/9:  1.50 CEU</a:t>
            </a:r>
          </a:p>
          <a:p>
            <a:r>
              <a:rPr lang="en-US" sz="3200" dirty="0"/>
              <a:t>ASSP/TVS-AIHA Professional Development Conference (PDC)</a:t>
            </a:r>
          </a:p>
          <a:p>
            <a:pPr lvl="1"/>
            <a:r>
              <a:rPr lang="en-US" sz="2800" dirty="0"/>
              <a:t>11/6-11/7 – The Venue, Lenoir City</a:t>
            </a:r>
          </a:p>
          <a:p>
            <a:r>
              <a:rPr lang="en-US" sz="3200" dirty="0"/>
              <a:t>Region VI will be hosting a PDC  - Virginia Beach</a:t>
            </a:r>
          </a:p>
          <a:p>
            <a:pPr lvl="1"/>
            <a:r>
              <a:rPr lang="en-US" sz="2800" dirty="0"/>
              <a:t>September 18 – 20th (Wednesday – Friday)</a:t>
            </a:r>
          </a:p>
        </p:txBody>
      </p:sp>
    </p:spTree>
    <p:extLst>
      <p:ext uri="{BB962C8B-B14F-4D97-AF65-F5344CB8AC3E}">
        <p14:creationId xmlns:p14="http://schemas.microsoft.com/office/powerpoint/2010/main" val="329965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4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ASSP Mission, Vision &amp; Values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C07E2B-BBDB-4AF5-B799-F666051B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/>
              <a:t>Our Mission: </a:t>
            </a:r>
            <a:r>
              <a:rPr lang="en-US" sz="4400" dirty="0"/>
              <a:t>We are the community that protects people, property and the environment.</a:t>
            </a:r>
          </a:p>
          <a:p>
            <a:pPr marL="0" indent="0">
              <a:buNone/>
            </a:pPr>
            <a:r>
              <a:rPr lang="en-US" sz="4400" b="1" dirty="0"/>
              <a:t>Our Vision: </a:t>
            </a:r>
            <a:r>
              <a:rPr lang="en-US" sz="4400" dirty="0"/>
              <a:t>Safety, health and well-being are inherent rights of every worker</a:t>
            </a:r>
            <a:r>
              <a:rPr lang="en-US" sz="4400" b="1" dirty="0"/>
              <a:t>.</a:t>
            </a:r>
          </a:p>
          <a:p>
            <a:pPr marL="0" indent="0">
              <a:buNone/>
            </a:pPr>
            <a:r>
              <a:rPr lang="en-US" sz="4400" b="1" dirty="0"/>
              <a:t>Our Values: Our CLEAR values guide our behavior, decisions and actions.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500" b="1" dirty="0">
                <a:solidFill>
                  <a:srgbClr val="006435"/>
                </a:solidFill>
                <a:effectLst/>
              </a:rPr>
              <a:t>C</a:t>
            </a:r>
            <a:r>
              <a:rPr lang="en-US" sz="4400" b="1" dirty="0"/>
              <a:t>ommunity:</a:t>
            </a:r>
            <a:r>
              <a:rPr lang="en-US" sz="4400" dirty="0"/>
              <a:t> We provide a welcoming and collaborative environment that creates belonging and inclusivity for 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500" b="1" dirty="0">
                <a:solidFill>
                  <a:srgbClr val="006435"/>
                </a:solidFill>
                <a:effectLst/>
              </a:rPr>
              <a:t>L</a:t>
            </a:r>
            <a:r>
              <a:rPr lang="en-US" sz="4400" b="1" dirty="0"/>
              <a:t>eadership</a:t>
            </a:r>
            <a:r>
              <a:rPr lang="en-US" sz="4400" dirty="0"/>
              <a:t>: We exemplify integrity and empower others.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500" b="1" dirty="0">
                <a:solidFill>
                  <a:srgbClr val="006435"/>
                </a:solidFill>
                <a:effectLst/>
              </a:rPr>
              <a:t>E</a:t>
            </a:r>
            <a:r>
              <a:rPr lang="en-US" sz="4400" b="1" dirty="0"/>
              <a:t>xcellence:</a:t>
            </a:r>
            <a:r>
              <a:rPr lang="en-US" sz="4400" dirty="0"/>
              <a:t> We strive always to deliver our best.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500" b="1" dirty="0">
                <a:solidFill>
                  <a:srgbClr val="006435"/>
                </a:solidFill>
                <a:effectLst/>
              </a:rPr>
              <a:t>A</a:t>
            </a:r>
            <a:r>
              <a:rPr lang="en-US" sz="4400" b="1" dirty="0"/>
              <a:t>ccountability:</a:t>
            </a:r>
            <a:r>
              <a:rPr lang="en-US" sz="4400" dirty="0"/>
              <a:t> We are ethical, reliable and trustworthy in all we do.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500" b="1" dirty="0">
                <a:solidFill>
                  <a:srgbClr val="006435"/>
                </a:solidFill>
                <a:effectLst/>
              </a:rPr>
              <a:t>R</a:t>
            </a:r>
            <a:r>
              <a:rPr lang="en-US" sz="4400" b="1" dirty="0"/>
              <a:t>espect:</a:t>
            </a:r>
            <a:r>
              <a:rPr lang="en-US" sz="4400" dirty="0"/>
              <a:t> We act with humility, listen to others and foster strong working relationships</a:t>
            </a:r>
          </a:p>
          <a:p>
            <a:pPr marL="0" indent="0">
              <a:buNone/>
            </a:pPr>
            <a:r>
              <a:rPr lang="en-US" sz="4400" b="1" dirty="0">
                <a:hlinkClick r:id="rId4"/>
              </a:rPr>
              <a:t>ASSP Video - Clear Values</a:t>
            </a:r>
            <a:endParaRPr lang="en-US" sz="4400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1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DED0-EDF1-42EE-85D0-0573F4DC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15" y="2316078"/>
            <a:ext cx="10024473" cy="2225841"/>
          </a:xfrm>
        </p:spPr>
        <p:txBody>
          <a:bodyPr>
            <a:normAutofit/>
          </a:bodyPr>
          <a:lstStyle/>
          <a:p>
            <a:r>
              <a:rPr lang="en-US" dirty="0"/>
              <a:t>Old Business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2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0B-7F6A-4421-92D4-6D04F50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Business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B250-3959-4D3B-B08C-53135578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BF2A5-B395-4E5F-978B-549C0C4CF67E}"/>
              </a:ext>
            </a:extLst>
          </p:cNvPr>
          <p:cNvSpPr txBox="1"/>
          <p:nvPr/>
        </p:nvSpPr>
        <p:spPr>
          <a:xfrm>
            <a:off x="795068" y="1758156"/>
            <a:ext cx="106018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June Secretary’s Report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May meeting minutes emailed out </a:t>
            </a:r>
            <a:r>
              <a:rPr lang="en-US" sz="2800" dirty="0">
                <a:latin typeface="Calibri" panose="020F0502020204030204"/>
              </a:rPr>
              <a:t>06/05/2024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June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Treasure’s Report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 (from Chapter Dues) =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Expenses =                                                            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Balance =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March Meeting Minute approval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March minutes emailed out 3/27/2024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Other old business?</a:t>
            </a:r>
          </a:p>
        </p:txBody>
      </p:sp>
    </p:spTree>
    <p:extLst>
      <p:ext uri="{BB962C8B-B14F-4D97-AF65-F5344CB8AC3E}">
        <p14:creationId xmlns:p14="http://schemas.microsoft.com/office/powerpoint/2010/main" val="9798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23968-B891-32B0-1A57-1F9BEA520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273-3674-EF9A-E9E5-8E85A9ED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4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Other Old Business</a:t>
            </a:r>
            <a:endParaRPr lang="en-US" dirty="0">
              <a:solidFill>
                <a:srgbClr val="0064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67C0E-2677-7BA9-E110-DB129662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471619"/>
            <a:ext cx="10601863" cy="2865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3506D1-EAD5-18E9-6F4B-6E0619D3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418807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Member Survey Winner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June 30, end of year – final chapter report due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Fall ROC – Columbus, OH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September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Offering CEUs for Meetings</a:t>
            </a:r>
          </a:p>
        </p:txBody>
      </p:sp>
    </p:spTree>
    <p:extLst>
      <p:ext uri="{BB962C8B-B14F-4D97-AF65-F5344CB8AC3E}">
        <p14:creationId xmlns:p14="http://schemas.microsoft.com/office/powerpoint/2010/main" val="327715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logy 16x9">
  <a:themeElements>
    <a:clrScheme name="Custom 2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14F5C"/>
      </a:accent1>
      <a:accent2>
        <a:srgbClr val="61B635"/>
      </a:accent2>
      <a:accent3>
        <a:srgbClr val="BBC723"/>
      </a:accent3>
      <a:accent4>
        <a:srgbClr val="21A8B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4.xml><?xml version="1.0" encoding="utf-8"?>
<a:theme xmlns:a="http://schemas.openxmlformats.org/drawingml/2006/main" name="1_Ecology 16x9">
  <a:themeElements>
    <a:clrScheme name="UCOR2022-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14F5C"/>
      </a:accent1>
      <a:accent2>
        <a:srgbClr val="61B635"/>
      </a:accent2>
      <a:accent3>
        <a:srgbClr val="21A8B1"/>
      </a:accent3>
      <a:accent4>
        <a:srgbClr val="BBC723"/>
      </a:accent4>
      <a:accent5>
        <a:srgbClr val="F7B615"/>
      </a:accent5>
      <a:accent6>
        <a:srgbClr val="7BA79D"/>
      </a:accent6>
      <a:hlink>
        <a:srgbClr val="968C8C"/>
      </a:hlink>
      <a:folHlink>
        <a:srgbClr val="7BA79D"/>
      </a:folHlink>
    </a:clrScheme>
    <a:fontScheme name="Custom 1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87d89a-5805-495c-8437-9f1bb62c2c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407CD71939B43B3177EB7A23B8206" ma:contentTypeVersion="16" ma:contentTypeDescription="Create a new document." ma:contentTypeScope="" ma:versionID="1e2f242b6fe9f270aff2bae21df092fa">
  <xsd:schema xmlns:xsd="http://www.w3.org/2001/XMLSchema" xmlns:xs="http://www.w3.org/2001/XMLSchema" xmlns:p="http://schemas.microsoft.com/office/2006/metadata/properties" xmlns:ns3="fc87d89a-5805-495c-8437-9f1bb62c2c45" xmlns:ns4="7bc942c0-7f13-47b5-a7dd-a8cbe16f18c3" targetNamespace="http://schemas.microsoft.com/office/2006/metadata/properties" ma:root="true" ma:fieldsID="3754e01b8d591c8df07c176274b47132" ns3:_="" ns4:_="">
    <xsd:import namespace="fc87d89a-5805-495c-8437-9f1bb62c2c45"/>
    <xsd:import namespace="7bc942c0-7f13-47b5-a7dd-a8cbe16f18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7d89a-5805-495c-8437-9f1bb62c2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942c0-7f13-47b5-a7dd-a8cbe16f1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4573B4-D2A0-4357-AD6E-5405794BA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E551D-E072-4824-A612-02128CB5A17D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7bc942c0-7f13-47b5-a7dd-a8cbe16f18c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c87d89a-5805-495c-8437-9f1bb62c2c4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3A3C745-7F24-4918-AEB6-B70A1407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7d89a-5805-495c-8437-9f1bb62c2c45"/>
    <ds:schemaRef ds:uri="7bc942c0-7f13-47b5-a7dd-a8cbe16f1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907</Words>
  <Application>Microsoft Office PowerPoint</Application>
  <PresentationFormat>Widescreen</PresentationFormat>
  <Paragraphs>177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Aptos</vt:lpstr>
      <vt:lpstr>Arial</vt:lpstr>
      <vt:lpstr>Arial Narrow</vt:lpstr>
      <vt:lpstr>Calibri</vt:lpstr>
      <vt:lpstr>Calibri Light</vt:lpstr>
      <vt:lpstr>Cochocib Script Latin Pro</vt:lpstr>
      <vt:lpstr>Corbel</vt:lpstr>
      <vt:lpstr>Franklin Gothic Book</vt:lpstr>
      <vt:lpstr>Franklin Gothic Demi Cond</vt:lpstr>
      <vt:lpstr>Franklin Gothic Medium</vt:lpstr>
      <vt:lpstr>Myriad Pro</vt:lpstr>
      <vt:lpstr>Symbol</vt:lpstr>
      <vt:lpstr>Times New Roman</vt:lpstr>
      <vt:lpstr>Wingdings</vt:lpstr>
      <vt:lpstr>Office Theme</vt:lpstr>
      <vt:lpstr>Custom Design</vt:lpstr>
      <vt:lpstr>Ecology 16x9</vt:lpstr>
      <vt:lpstr>1_Ecology 16x9</vt:lpstr>
      <vt:lpstr>PowerPoint Presentation</vt:lpstr>
      <vt:lpstr>Meeting Agenda</vt:lpstr>
      <vt:lpstr>Welcome!</vt:lpstr>
      <vt:lpstr>Introductions – Board and Committees</vt:lpstr>
      <vt:lpstr>Announcements – Education Calendar</vt:lpstr>
      <vt:lpstr>ASSP Mission, Vision &amp; Values</vt:lpstr>
      <vt:lpstr>Old Business </vt:lpstr>
      <vt:lpstr>Old Business</vt:lpstr>
      <vt:lpstr>Other Old Business</vt:lpstr>
      <vt:lpstr>Heat-Related Wearable Technology</vt:lpstr>
      <vt:lpstr>Heat Cost and Productivity Impacts</vt:lpstr>
      <vt:lpstr>Seasonal Outlook</vt:lpstr>
      <vt:lpstr>Heat Tolerance</vt:lpstr>
      <vt:lpstr>Understanding Heat Stress and Strain</vt:lpstr>
      <vt:lpstr>Heat-Related Technologies</vt:lpstr>
      <vt:lpstr>Wearable Technologies</vt:lpstr>
      <vt:lpstr>Benefits and Limitations of Wearable Technology</vt:lpstr>
      <vt:lpstr>Physiological Monitoring Limitations</vt:lpstr>
      <vt:lpstr>Pilot Project Evaluating at Wearable Technologies</vt:lpstr>
      <vt:lpstr>In Summary</vt:lpstr>
      <vt:lpstr>Questions</vt:lpstr>
      <vt:lpstr>New Business </vt:lpstr>
      <vt:lpstr>Any New Business?</vt:lpstr>
      <vt:lpstr>Upcoming Meetings </vt:lpstr>
      <vt:lpstr>Upcoming Meetings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SELENA</dc:creator>
  <cp:lastModifiedBy>Mckenzie, Melissa D (M3M)</cp:lastModifiedBy>
  <cp:revision>32</cp:revision>
  <cp:lastPrinted>2023-03-26T04:48:03Z</cp:lastPrinted>
  <dcterms:created xsi:type="dcterms:W3CDTF">2022-09-20T02:08:30Z</dcterms:created>
  <dcterms:modified xsi:type="dcterms:W3CDTF">2024-06-27T19:38:05Z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0x01010013D407CD71939B43B3177EB7A23B8206</vt:lpwstr>
  </property>
</Properties>
</file>