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73" r:id="rId6"/>
    <p:sldMasterId id="2147483700" r:id="rId7"/>
  </p:sldMasterIdLst>
  <p:notesMasterIdLst>
    <p:notesMasterId r:id="rId34"/>
  </p:notesMasterIdLst>
  <p:sldIdLst>
    <p:sldId id="257" r:id="rId8"/>
    <p:sldId id="283" r:id="rId9"/>
    <p:sldId id="617" r:id="rId10"/>
    <p:sldId id="288" r:id="rId11"/>
    <p:sldId id="287" r:id="rId12"/>
    <p:sldId id="616" r:id="rId13"/>
    <p:sldId id="583" r:id="rId14"/>
    <p:sldId id="584" r:id="rId15"/>
    <p:sldId id="615" r:id="rId16"/>
    <p:sldId id="285" r:id="rId17"/>
    <p:sldId id="734" r:id="rId18"/>
    <p:sldId id="725" r:id="rId19"/>
    <p:sldId id="269" r:id="rId20"/>
    <p:sldId id="726" r:id="rId21"/>
    <p:sldId id="727" r:id="rId22"/>
    <p:sldId id="729" r:id="rId23"/>
    <p:sldId id="730" r:id="rId24"/>
    <p:sldId id="732" r:id="rId25"/>
    <p:sldId id="731" r:id="rId26"/>
    <p:sldId id="733" r:id="rId27"/>
    <p:sldId id="327" r:id="rId28"/>
    <p:sldId id="609" r:id="rId29"/>
    <p:sldId id="593" r:id="rId30"/>
    <p:sldId id="590" r:id="rId31"/>
    <p:sldId id="591" r:id="rId32"/>
    <p:sldId id="592" r:id="rId33"/>
  </p:sldIdLst>
  <p:sldSz cx="12192000" cy="6858000"/>
  <p:notesSz cx="7077075" cy="9363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35"/>
    <a:srgbClr val="FFCB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2368" autoAdjust="0"/>
  </p:normalViewPr>
  <p:slideViewPr>
    <p:cSldViewPr snapToGrid="0" showGuides="1">
      <p:cViewPr varScale="1">
        <p:scale>
          <a:sx n="90" d="100"/>
          <a:sy n="90" d="100"/>
        </p:scale>
        <p:origin x="1308" y="90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891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6733" cy="469780"/>
          </a:xfrm>
          <a:prstGeom prst="rect">
            <a:avLst/>
          </a:prstGeom>
        </p:spPr>
        <p:txBody>
          <a:bodyPr vert="horz" lIns="93936" tIns="46968" rIns="93936" bIns="46968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705" y="0"/>
            <a:ext cx="3066733" cy="469780"/>
          </a:xfrm>
          <a:prstGeom prst="rect">
            <a:avLst/>
          </a:prstGeom>
        </p:spPr>
        <p:txBody>
          <a:bodyPr vert="horz" lIns="93936" tIns="46968" rIns="93936" bIns="46968" rtlCol="0"/>
          <a:lstStyle>
            <a:lvl1pPr algn="r">
              <a:defRPr sz="1200"/>
            </a:lvl1pPr>
          </a:lstStyle>
          <a:p>
            <a:fld id="{B2AACE72-28F3-4994-AB2C-9E35D7FFAF35}" type="datetimeFigureOut">
              <a:rPr lang="en-US" smtClean="0"/>
              <a:t>6/27/2024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28663" y="1169988"/>
            <a:ext cx="5619750" cy="31607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936" tIns="46968" rIns="93936" bIns="46968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7708" y="4505980"/>
            <a:ext cx="5661660" cy="3686711"/>
          </a:xfrm>
          <a:prstGeom prst="rect">
            <a:avLst/>
          </a:prstGeom>
        </p:spPr>
        <p:txBody>
          <a:bodyPr vert="horz" lIns="93936" tIns="46968" rIns="93936" bIns="4696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93297"/>
            <a:ext cx="3066733" cy="469779"/>
          </a:xfrm>
          <a:prstGeom prst="rect">
            <a:avLst/>
          </a:prstGeom>
        </p:spPr>
        <p:txBody>
          <a:bodyPr vert="horz" lIns="93936" tIns="46968" rIns="93936" bIns="46968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705" y="8893297"/>
            <a:ext cx="3066733" cy="469779"/>
          </a:xfrm>
          <a:prstGeom prst="rect">
            <a:avLst/>
          </a:prstGeom>
        </p:spPr>
        <p:txBody>
          <a:bodyPr vert="horz" lIns="93936" tIns="46968" rIns="93936" bIns="46968" rtlCol="0" anchor="b"/>
          <a:lstStyle>
            <a:lvl1pPr algn="r">
              <a:defRPr sz="1200"/>
            </a:lvl1pPr>
          </a:lstStyle>
          <a:p>
            <a:fld id="{28C0BB7E-DD00-4500-A190-46B24A9BA5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477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tore.assp.org/PersonifyEbusiness/Events/ASSPEducationalEventsCalendar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store.assp.org/PersonifyEbusiness/Events/ASSPEducationalEventsCalendar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0BB7E-DD00-4500-A190-46B24A9BA5E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98846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542409-6A04-4DC6-AC3A-D3758287A8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4D3E2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90984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955658-4157-40D0-8BEA-C2E10436F4F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4D3E2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24529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4DEE30-9F32-CF4E-8610-51EDD936FF61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25462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0BB7E-DD00-4500-A190-46B24A9BA5E8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4558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4DEE30-9F32-CF4E-8610-51EDD936FF61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0061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0BB7E-DD00-4500-A190-46B24A9BA5E8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1598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0BB7E-DD00-4500-A190-46B24A9BA5E8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8286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0BB7E-DD00-4500-A190-46B24A9BA5E8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4952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 Education Calendar</a:t>
            </a:r>
          </a:p>
          <a:p>
            <a:r>
              <a:rPr lang="en-US" dirty="0">
                <a:hlinkClick r:id="rId3"/>
              </a:rPr>
              <a:t>ASSP Educational Events Calendar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0BB7E-DD00-4500-A190-46B24A9BA5E8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2795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 Education Calendar</a:t>
            </a:r>
          </a:p>
          <a:p>
            <a:r>
              <a:rPr lang="en-US" dirty="0">
                <a:hlinkClick r:id="rId3"/>
              </a:rPr>
              <a:t>ASSP Educational Events Calendar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0BB7E-DD00-4500-A190-46B24A9BA5E8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44277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4DEE30-9F32-CF4E-8610-51EDD936FF6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84765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0BB7E-DD00-4500-A190-46B24A9BA5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52721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F20B44-5603-0B21-6659-46C44736D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DF0C59-5237-F0D1-58F5-95DF063107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05E5D7-596B-48E3-CF22-691B4FA27F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CBB412-FF1E-8B7A-F772-8070B59407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0BB7E-DD00-4500-A190-46B24A9BA5E8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024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EG- electrical activity of the heart over time</a:t>
            </a:r>
          </a:p>
          <a:p>
            <a:r>
              <a:rPr lang="en-US" dirty="0"/>
              <a:t>PPG- green light waves that hemoglobin absorbs. As heart beats and blood volume changes under the skin, the amount of light absorbed fluctuates.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542409-6A04-4DC6-AC3A-D3758287A8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4D3E2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6793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microsoft.com/office/2007/relationships/hdphoto" Target="../media/hdphoto1.wdp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0.jpe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37A0A-C687-4EA6-958C-11E0E5434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D4D4D-2F0C-44CC-B7DC-5A60AC317E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098325-8A67-4AC2-A7C2-9D66E2EB6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6/27/2024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929D1F-0DA4-44D9-AAA1-BB6F6014A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241ABA-CA13-43EF-B5CA-2DDCE2C5D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9040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844F3-3EDE-4BF0-BF0C-8071CF1DF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5225CB-19D8-4A16-B32C-088F7914F8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5E9091-A046-467A-BF24-DD7570A62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6/27/2024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5AC425-4E7E-4015-9066-EEF35F04F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0BEDB6-C125-46EA-A36C-8DD866B02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956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756AB72-3D6B-4644-9E30-EF6DD3015D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1D8476-3FD1-4AA3-8422-F42BF3A8B5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9DF8C5-4B55-45CF-88CF-A3841FAA9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6/27/2024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0E421A-93BB-4962-8ADF-2CD2260DC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68E531-71A0-4803-8782-A4036853D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3817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E2CBAC-18C6-A74A-A794-D9D088FBE6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9270" y="-238285"/>
            <a:ext cx="4572000" cy="18288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025C126-A13C-6A49-91A1-C344BA35EA6A}"/>
              </a:ext>
            </a:extLst>
          </p:cNvPr>
          <p:cNvSpPr/>
          <p:nvPr userDrawn="1"/>
        </p:nvSpPr>
        <p:spPr>
          <a:xfrm>
            <a:off x="0" y="1331495"/>
            <a:ext cx="12192000" cy="5526505"/>
          </a:xfrm>
          <a:prstGeom prst="rect">
            <a:avLst/>
          </a:prstGeom>
          <a:solidFill>
            <a:srgbClr val="0064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880D6BB-671F-7D49-A64C-B933997296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6400" y="1868453"/>
            <a:ext cx="9497682" cy="1828799"/>
          </a:xfrm>
        </p:spPr>
        <p:txBody>
          <a:bodyPr>
            <a:normAutofit/>
          </a:bodyPr>
          <a:lstStyle>
            <a:lvl1pPr>
              <a:defRPr sz="6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Topic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2E1BE53B-828D-F541-992E-C9017DCB9A5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676399" y="4094747"/>
            <a:ext cx="9497681" cy="2159602"/>
          </a:xfrm>
        </p:spPr>
        <p:txBody>
          <a:bodyPr/>
          <a:lstStyle>
            <a:lvl1pPr marL="0" indent="0">
              <a:buNone/>
              <a:defRPr>
                <a:ln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2800" b="0" dirty="0"/>
              <a:t>Speaker/Presenters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042751B-4A8D-804D-85DE-0A753A99147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7918" y="1331495"/>
            <a:ext cx="198065" cy="552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190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E2CBAC-18C6-A74A-A794-D9D088FBE6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9270" y="-238285"/>
            <a:ext cx="4572000" cy="18288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025C126-A13C-6A49-91A1-C344BA35EA6A}"/>
              </a:ext>
            </a:extLst>
          </p:cNvPr>
          <p:cNvSpPr/>
          <p:nvPr userDrawn="1"/>
        </p:nvSpPr>
        <p:spPr>
          <a:xfrm>
            <a:off x="0" y="1331495"/>
            <a:ext cx="12192000" cy="5526505"/>
          </a:xfrm>
          <a:prstGeom prst="rect">
            <a:avLst/>
          </a:prstGeom>
          <a:solidFill>
            <a:srgbClr val="0064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880D6BB-671F-7D49-A64C-B933997296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6400" y="1868453"/>
            <a:ext cx="9497682" cy="1828799"/>
          </a:xfrm>
        </p:spPr>
        <p:txBody>
          <a:bodyPr>
            <a:normAutofit/>
          </a:bodyPr>
          <a:lstStyle>
            <a:lvl1pPr>
              <a:defRPr sz="6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Topic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2E1BE53B-828D-F541-992E-C9017DCB9A5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676399" y="4094747"/>
            <a:ext cx="9497681" cy="2159602"/>
          </a:xfrm>
        </p:spPr>
        <p:txBody>
          <a:bodyPr/>
          <a:lstStyle>
            <a:lvl1pPr marL="0" indent="0">
              <a:buNone/>
              <a:defRPr>
                <a:ln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2800" b="0" dirty="0"/>
              <a:t>Speaker/Presenters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042751B-4A8D-804D-85DE-0A753A99147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7918" y="1331495"/>
            <a:ext cx="198065" cy="552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9711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025C126-A13C-6A49-91A1-C344BA35EA6A}"/>
              </a:ext>
            </a:extLst>
          </p:cNvPr>
          <p:cNvSpPr/>
          <p:nvPr userDrawn="1"/>
        </p:nvSpPr>
        <p:spPr>
          <a:xfrm>
            <a:off x="0" y="1317812"/>
            <a:ext cx="12192000" cy="4222378"/>
          </a:xfrm>
          <a:prstGeom prst="rect">
            <a:avLst/>
          </a:prstGeom>
          <a:solidFill>
            <a:srgbClr val="0064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880D6BB-671F-7D49-A64C-B933997296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0816" y="2316078"/>
            <a:ext cx="9497682" cy="2225841"/>
          </a:xfrm>
        </p:spPr>
        <p:txBody>
          <a:bodyPr>
            <a:normAutofit/>
          </a:bodyPr>
          <a:lstStyle>
            <a:lvl1pPr>
              <a:defRPr sz="5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Transition Slide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042751B-4A8D-804D-85DE-0A753A9914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7918" y="1317811"/>
            <a:ext cx="198065" cy="422237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77745FF-0BD5-BA47-9C79-5D4F6734943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70246" y="5910748"/>
            <a:ext cx="996505" cy="91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3137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1A6B3-0D92-4D13-B3FB-33759B1FF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D2FFB2-0B3B-490C-999C-7D883BFD9F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3ECB24-76DF-4ADF-9BCF-23B4A00936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752DF5-8E73-4B1D-93F1-AABD20026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6/27/2024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0B3251-916E-4948-9806-A3D152C59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DBA3AF-2FFB-4DFC-A026-9D90FBB5F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8678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2DFB0-89B0-4672-B892-48F418321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821F6-FDFD-4B8E-96FC-B8EF8219CF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A1B857-7113-475B-92E2-D1056C91C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6/27/2024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67A3EC-CC3F-47DC-B94F-9A4475269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35168C-C919-45CC-B62F-67044F97A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78989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46705" y="2239242"/>
            <a:ext cx="1928139" cy="20164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6706" y="2657345"/>
            <a:ext cx="4555337" cy="1192065"/>
          </a:xfrm>
        </p:spPr>
        <p:txBody>
          <a:bodyPr anchor="t" anchorCtr="0">
            <a:normAutofit/>
          </a:bodyPr>
          <a:lstStyle>
            <a:lvl1pPr algn="l">
              <a:lnSpc>
                <a:spcPct val="90000"/>
              </a:lnSpc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6704" y="3870558"/>
            <a:ext cx="4846320" cy="4480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350">
                <a:solidFill>
                  <a:schemeClr val="accent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pic>
        <p:nvPicPr>
          <p:cNvPr id="8" name="Picture 7" descr="Puffy white clouds in deep blue sky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12667" y="2057400"/>
            <a:ext cx="1490472" cy="3886200"/>
          </a:xfrm>
          <a:prstGeom prst="rect">
            <a:avLst/>
          </a:prstGeom>
        </p:spPr>
      </p:pic>
      <p:pic>
        <p:nvPicPr>
          <p:cNvPr id="10" name="Picture 9" descr="Small flat leaves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308"/>
          <a:stretch/>
        </p:blipFill>
        <p:spPr>
          <a:xfrm>
            <a:off x="4807519" y="2057400"/>
            <a:ext cx="2536556" cy="3886200"/>
          </a:xfrm>
          <a:prstGeom prst="rect">
            <a:avLst/>
          </a:prstGeom>
        </p:spPr>
      </p:pic>
      <p:pic>
        <p:nvPicPr>
          <p:cNvPr id="11" name="Picture 10" descr="Waves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902"/>
          <a:stretch/>
        </p:blipFill>
        <p:spPr>
          <a:xfrm>
            <a:off x="8971731" y="2057400"/>
            <a:ext cx="3220271" cy="38862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9974CFC-5155-4841-8657-6E6E770DAD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79"/>
          <a:stretch/>
        </p:blipFill>
        <p:spPr>
          <a:xfrm>
            <a:off x="9194780" y="459786"/>
            <a:ext cx="2577873" cy="909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07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597" y="404782"/>
            <a:ext cx="8660731" cy="847197"/>
          </a:xfrm>
        </p:spPr>
        <p:txBody>
          <a:bodyPr anchor="ctr" anchorCtr="0"/>
          <a:lstStyle/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89" y="1410527"/>
            <a:ext cx="11427371" cy="4620682"/>
          </a:xfrm>
          <a:prstGeom prst="rect">
            <a:avLst/>
          </a:prstGeom>
        </p:spPr>
        <p:txBody>
          <a:bodyPr/>
          <a:lstStyle>
            <a:lvl1pPr marL="259556" indent="-259556">
              <a:buFont typeface="Wingdings" panose="05000000000000000000" pitchFamily="2" charset="2"/>
              <a:buChar char="§"/>
              <a:defRPr/>
            </a:lvl1pPr>
            <a:lvl2pPr marL="426244" indent="-213122">
              <a:buFont typeface="Corbel" panose="020B0503020204020204" pitchFamily="34" charset="0"/>
              <a:buChar char="–"/>
              <a:defRPr/>
            </a:lvl2pPr>
            <a:lvl3pPr marL="556022" indent="-164306">
              <a:buSzPct val="90000"/>
              <a:buFont typeface="Corbel" panose="020B0503020204020204" pitchFamily="34" charset="0"/>
              <a:buChar char="»"/>
              <a:defRPr/>
            </a:lvl3pPr>
            <a:lvl4pPr marL="732235" indent="-169069">
              <a:defRPr/>
            </a:lvl4pPr>
            <a:lvl5pPr marL="898922" indent="-164306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pc="0"/>
            </a:lvl1pPr>
          </a:lstStyle>
          <a:p>
            <a:r>
              <a:rPr lang="en-US"/>
              <a:t>PAGE </a:t>
            </a:r>
            <a:fld id="{9CD8D479-8942-46E8-A226-A4E01F7A10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595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00199" y="2059146"/>
            <a:ext cx="7199696" cy="3886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777" y="2263917"/>
            <a:ext cx="6949440" cy="3143393"/>
          </a:xfrm>
        </p:spPr>
        <p:txBody>
          <a:bodyPr anchor="b"/>
          <a:lstStyle>
            <a:lvl1pPr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777" y="5381897"/>
            <a:ext cx="6949440" cy="44952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 sz="1500"/>
            </a:lvl2pPr>
            <a:lvl3pPr marL="685800" indent="0">
              <a:buNone/>
              <a:defRPr sz="135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1" name="Picture 10" descr="Closeup of green plants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59146"/>
            <a:ext cx="1490472" cy="3886200"/>
          </a:xfrm>
          <a:prstGeom prst="rect">
            <a:avLst/>
          </a:prstGeom>
        </p:spPr>
      </p:pic>
      <p:pic>
        <p:nvPicPr>
          <p:cNvPr id="9" name="Picture 8" descr="Waves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9623" y="2059146"/>
            <a:ext cx="3282696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21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768">
          <p15:clr>
            <a:srgbClr val="FDE53C"/>
          </p15:clr>
        </p15:guide>
        <p15:guide id="2" orient="horz" pos="1296">
          <p15:clr>
            <a:srgbClr val="FDE53C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37BEA-087A-4274-BFA5-687158244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ECE53C-014A-4F57-8293-398511CDC0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4349A3-60F3-4591-BA2F-0F06FDCDB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6/27/2024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640830-0DDE-4023-AB93-01BD5D6CC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53C7C3-6284-4391-83E4-9AFD8B1D4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4538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09701" y="1556281"/>
            <a:ext cx="4610099" cy="4620682"/>
          </a:xfrm>
          <a:prstGeom prst="rect">
            <a:avLst/>
          </a:prstGeom>
        </p:spPr>
        <p:txBody>
          <a:bodyPr/>
          <a:lstStyle>
            <a:lvl1pPr>
              <a:defRPr sz="165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3" y="1556281"/>
            <a:ext cx="4609775" cy="4620682"/>
          </a:xfrm>
          <a:prstGeom prst="rect">
            <a:avLst/>
          </a:prstGeom>
        </p:spPr>
        <p:txBody>
          <a:bodyPr/>
          <a:lstStyle>
            <a:lvl1pPr>
              <a:defRPr sz="165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9CD8D479-8942-46E8-A226-A4E01F7A10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809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09699" y="1554480"/>
            <a:ext cx="4608576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6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09699" y="2434151"/>
            <a:ext cx="4608576" cy="3811271"/>
          </a:xfrm>
          <a:prstGeom prst="rect">
            <a:avLst/>
          </a:prstGeom>
        </p:spPr>
        <p:txBody>
          <a:bodyPr/>
          <a:lstStyle>
            <a:lvl1pPr>
              <a:defRPr sz="165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554480"/>
            <a:ext cx="4610100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6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434151"/>
            <a:ext cx="4610100" cy="3811271"/>
          </a:xfrm>
          <a:prstGeom prst="rect">
            <a:avLst/>
          </a:prstGeom>
        </p:spPr>
        <p:txBody>
          <a:bodyPr/>
          <a:lstStyle>
            <a:lvl1pPr>
              <a:defRPr sz="165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9CD8D479-8942-46E8-A226-A4E01F7A10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945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9CD8D479-8942-46E8-A226-A4E01F7A10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009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9CD8D479-8942-46E8-A226-A4E01F7A10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025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2435" y="919616"/>
            <a:ext cx="4155623" cy="2532888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9701" y="915923"/>
            <a:ext cx="5216979" cy="5065776"/>
          </a:xfrm>
          <a:prstGeom prst="rect">
            <a:avLst/>
          </a:prstGeom>
        </p:spPr>
        <p:txBody>
          <a:bodyPr/>
          <a:lstStyle>
            <a:lvl1pPr>
              <a:defRPr sz="165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82435" y="3502152"/>
            <a:ext cx="4155623" cy="247954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675"/>
              </a:spcBef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35365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2437" y="919616"/>
            <a:ext cx="4155623" cy="2532888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0" y="915923"/>
            <a:ext cx="6626677" cy="5065776"/>
          </a:xfrm>
          <a:prstGeom prst="rect">
            <a:avLst/>
          </a:prstGeom>
        </p:spPr>
        <p:txBody>
          <a:bodyPr tIns="1371600">
            <a:normAutofit/>
          </a:bodyPr>
          <a:lstStyle>
            <a:lvl1pPr marL="0" indent="0" algn="ctr">
              <a:spcBef>
                <a:spcPts val="0"/>
              </a:spcBef>
              <a:buNone/>
              <a:defRPr sz="165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82437" y="3502156"/>
            <a:ext cx="4155623" cy="247954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675"/>
              </a:spcBef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3405" y="6629400"/>
            <a:ext cx="1000663" cy="2286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37717" y="6629400"/>
            <a:ext cx="9144259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1446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3315" y="1599159"/>
            <a:ext cx="11483119" cy="462068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3405" y="6629400"/>
            <a:ext cx="1000663" cy="2286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7717" y="6629400"/>
            <a:ext cx="9144259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627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190504"/>
            <a:ext cx="2057400" cy="59864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190504"/>
            <a:ext cx="7734300" cy="59864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44915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46705" y="2239240"/>
            <a:ext cx="1928139" cy="20164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800">
              <a:solidFill>
                <a:schemeClr val="accent3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6703" y="2657343"/>
            <a:ext cx="4846319" cy="1192065"/>
          </a:xfrm>
        </p:spPr>
        <p:txBody>
          <a:bodyPr anchor="t" anchorCtr="0">
            <a:normAutofit/>
          </a:bodyPr>
          <a:lstStyle>
            <a:lvl1pPr algn="l">
              <a:lnSpc>
                <a:spcPct val="90000"/>
              </a:lnSpc>
              <a:defRPr sz="3600" b="0" baseline="0">
                <a:solidFill>
                  <a:schemeClr val="accent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6704" y="5372786"/>
            <a:ext cx="4846320" cy="4480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Franklin Gothic Medium" panose="020B06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57B7431-E8FC-4728-8119-3D34B9CDB220}"/>
              </a:ext>
            </a:extLst>
          </p:cNvPr>
          <p:cNvGrpSpPr/>
          <p:nvPr userDrawn="1"/>
        </p:nvGrpSpPr>
        <p:grpSpPr>
          <a:xfrm>
            <a:off x="5612192" y="2239240"/>
            <a:ext cx="6579809" cy="3462729"/>
            <a:chOff x="3605639" y="2057400"/>
            <a:chExt cx="5538361" cy="3886200"/>
          </a:xfrm>
        </p:grpSpPr>
        <p:pic>
          <p:nvPicPr>
            <p:cNvPr id="8" name="Picture 7" descr="Puffy white clouds in deep blue sky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59500" y="2057400"/>
              <a:ext cx="1117854" cy="3886200"/>
            </a:xfrm>
            <a:prstGeom prst="rect">
              <a:avLst/>
            </a:prstGeom>
          </p:spPr>
        </p:pic>
        <p:pic>
          <p:nvPicPr>
            <p:cNvPr id="10" name="Picture 9" descr="Small flat leaves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4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6308"/>
            <a:stretch/>
          </p:blipFill>
          <p:spPr>
            <a:xfrm>
              <a:off x="3605639" y="2057400"/>
              <a:ext cx="1902417" cy="3886200"/>
            </a:xfrm>
            <a:prstGeom prst="rect">
              <a:avLst/>
            </a:prstGeom>
          </p:spPr>
        </p:pic>
        <p:pic>
          <p:nvPicPr>
            <p:cNvPr id="11" name="Picture 10" descr="Waves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902"/>
            <a:stretch/>
          </p:blipFill>
          <p:spPr>
            <a:xfrm>
              <a:off x="6728797" y="2057400"/>
              <a:ext cx="2415203" cy="3886200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A9974CFC-5155-4841-8657-6E6E770DAD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79"/>
          <a:stretch/>
        </p:blipFill>
        <p:spPr>
          <a:xfrm>
            <a:off x="8157903" y="583159"/>
            <a:ext cx="3453605" cy="913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637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597" y="404780"/>
            <a:ext cx="8660731" cy="847197"/>
          </a:xfrm>
        </p:spPr>
        <p:txBody>
          <a:bodyPr anchor="ctr" anchorCtr="0"/>
          <a:lstStyle/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88" y="1410527"/>
            <a:ext cx="11427371" cy="4620682"/>
          </a:xfrm>
          <a:prstGeom prst="rect">
            <a:avLst/>
          </a:prstGeom>
        </p:spPr>
        <p:txBody>
          <a:bodyPr/>
          <a:lstStyle>
            <a:lvl1pPr marL="346075" indent="-346075">
              <a:buFont typeface="Wingdings" panose="05000000000000000000" pitchFamily="2" charset="2"/>
              <a:buChar char="§"/>
              <a:defRPr sz="3200" b="0">
                <a:latin typeface="+mn-lt"/>
              </a:defRPr>
            </a:lvl1pPr>
            <a:lvl2pPr marL="568325" indent="-284163">
              <a:buFont typeface="Corbel" panose="020B0503020204020204" pitchFamily="34" charset="0"/>
              <a:buChar char="–"/>
              <a:defRPr/>
            </a:lvl2pPr>
            <a:lvl3pPr marL="741363" indent="-219075">
              <a:buSzPct val="90000"/>
              <a:buFont typeface="Symbol" panose="05050102010706020507" pitchFamily="18" charset="2"/>
              <a:buChar char="-"/>
              <a:defRPr/>
            </a:lvl3pPr>
            <a:lvl4pPr marL="976313" indent="-225425">
              <a:defRPr/>
            </a:lvl4pPr>
            <a:lvl5pPr marL="1198563" indent="-219075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pc="0"/>
            </a:lvl1pPr>
          </a:lstStyle>
          <a:p>
            <a:r>
              <a:rPr lang="en-US"/>
              <a:t>PAGE </a:t>
            </a:r>
            <a:fld id="{9CD8D479-8942-46E8-A226-A4E01F7A10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913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2DFB0-89B0-4672-B892-48F418321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821F6-FDFD-4B8E-96FC-B8EF8219CF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A1B857-7113-475B-92E2-D1056C91C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6/27/2024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67A3EC-CC3F-47DC-B94F-9A4475269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35168C-C919-45CC-B62F-67044F97A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23475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00199" y="2059146"/>
            <a:ext cx="7199696" cy="38862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777" y="2263915"/>
            <a:ext cx="6949440" cy="2685457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777" y="5381895"/>
            <a:ext cx="6949440" cy="44952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1" name="Picture 10" descr="Closeup of green plants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59146"/>
            <a:ext cx="1490472" cy="3886200"/>
          </a:xfrm>
          <a:prstGeom prst="rect">
            <a:avLst/>
          </a:prstGeom>
        </p:spPr>
      </p:pic>
      <p:pic>
        <p:nvPicPr>
          <p:cNvPr id="9" name="Picture 8" descr="Waves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9623" y="2059146"/>
            <a:ext cx="3282696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549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768">
          <p15:clr>
            <a:srgbClr val="FDE53C"/>
          </p15:clr>
        </p15:guide>
        <p15:guide id="2" orient="horz" pos="1296">
          <p15:clr>
            <a:srgbClr val="FDE53C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09701" y="1556281"/>
            <a:ext cx="4610099" cy="4620682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2" y="1556281"/>
            <a:ext cx="4609775" cy="4620682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9CD8D479-8942-46E8-A226-A4E01F7A10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795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09699" y="1554480"/>
            <a:ext cx="4608576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 u="sng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09699" y="2434149"/>
            <a:ext cx="4608576" cy="3811271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554480"/>
            <a:ext cx="4610100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 u="sng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434149"/>
            <a:ext cx="4610100" cy="3811271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9CD8D479-8942-46E8-A226-A4E01F7A10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1727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9CD8D479-8942-46E8-A226-A4E01F7A10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7463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9CD8D479-8942-46E8-A226-A4E01F7A10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8451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039" y="1607425"/>
            <a:ext cx="11279923" cy="4953033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 sz="2800">
                <a:latin typeface="Arial"/>
                <a:cs typeface="Arial"/>
              </a:defRPr>
            </a:lvl2pPr>
            <a:lvl3pPr>
              <a:lnSpc>
                <a:spcPct val="90000"/>
              </a:lnSpc>
              <a:defRPr sz="2800"/>
            </a:lvl3pPr>
            <a:lvl4pPr>
              <a:lnSpc>
                <a:spcPct val="90000"/>
              </a:lnSpc>
              <a:defRPr sz="2400"/>
            </a:lvl4pPr>
            <a:lvl5pPr>
              <a:lnSpc>
                <a:spcPct val="90000"/>
              </a:lnSpc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0B13011-AA5D-AA4E-9553-48EF469C4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037" y="217590"/>
            <a:ext cx="10516763" cy="1229803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10933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1A6B3-0D92-4D13-B3FB-33759B1FF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D2FFB2-0B3B-490C-999C-7D883BFD9F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3ECB24-76DF-4ADF-9BCF-23B4A00936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752DF5-8E73-4B1D-93F1-AABD20026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6/27/2024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0B3251-916E-4948-9806-A3D152C59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DBA3AF-2FFB-4DFC-A026-9D90FBB5F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791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63500-36A7-494E-A37E-2A2D2C6E3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C113B4-3363-4329-9991-85D47C2F8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25CCA5-B886-4BB3-83C7-A5E817B976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C98941-A8B6-455F-9676-99BE68A8E5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EC72F5-4E1A-4713-8669-5E504F26B3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3F1E210-F16A-4EB9-8884-211260BB4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6/27/2024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89BB1E-BD3B-4E0A-926D-B37E5D22D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059A3D-1051-46B9-A8B0-7B712138B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448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538A8-65CB-4226-A6CD-C0953F0A8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7B5F92-3779-40F2-8943-F7FC2AA89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6/27/2024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E94EB7-832D-4519-BC5E-9E04CA6D9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194024-DA8C-4564-843D-FCD9CA6D4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8629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20EE0A0-FD44-43B3-BA31-1058724D1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6/27/2024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B2E3509-5647-4B8B-A85D-66BD8B791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CFFB12-99D0-4DE5-87AC-6FF386D1B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572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5A087-A901-4365-B409-0E23574E8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4C469E-2E47-41EE-A510-2B6972F8C1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B814CF-CB03-4EB2-975A-5AFD9F8DD0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F5B5BD-A532-40A4-987E-DEEDF9C6A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6/27/2024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D74535-0DD0-418F-B944-21345413A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23E5DF-7484-49B2-8A65-18A31401A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067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68B54-BF2F-44D6-97A5-1DFF796B6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78E4DD-50FF-4744-960F-2A74BEB0FD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1B025A-0452-482A-9765-659B40C92D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338C2A-CA51-4001-AD04-C2B783E19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6/27/2024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CCD966-D697-4F56-A696-36934E342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EE5A16-87A0-4250-A791-89DC3F3A4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754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31.xml"/><Relationship Id="rId9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09F1FD-478E-4A88-9A39-5FCAFF2F3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FA5138-C231-4F13-BF31-3F13422703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71E845-320D-4D52-B2EC-6F9BD2951F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42F022-E50A-43AD-A52B-CB735CCA3C3D}" type="datetimeFigureOut">
              <a:rPr lang="en-US" smtClean="0"/>
              <a:t>6/27/2024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D30DC4-B0D7-4A40-83F6-FC6FC2FA4C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67D086-5AA2-4A52-B632-C8F8247167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108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67071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514599"/>
            <a:ext cx="10515600" cy="3662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64FAF0-67D6-8641-82FF-792E6360F5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30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4" r:id="rId2"/>
    <p:sldLayoutId id="2147483665" r:id="rId3"/>
    <p:sldLayoutId id="2147483698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Myriad Pro" charset="0"/>
          <a:ea typeface="Myriad Pro" charset="0"/>
          <a:cs typeface="Myriad Pro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6032" y="430156"/>
            <a:ext cx="9371949" cy="84719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6035" y="1599159"/>
            <a:ext cx="11483119" cy="4620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57734" marR="0" lvl="0" indent="-157734" algn="l" defTabSz="685800" rtl="0" eaLnBrk="1" fontAlgn="auto" latinLnBrk="0" hangingPunct="1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Tx/>
              <a:buSzTx/>
              <a:buFont typeface="Corbel" panose="020B0503020204020204" pitchFamily="34" charset="0"/>
              <a:buChar char="»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Click to edit Master text styles</a:t>
            </a:r>
          </a:p>
          <a:p>
            <a:pPr marL="426244" marR="0" lvl="1" indent="-213122" algn="l" defTabSz="6858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Corbel" panose="020B0503020204020204" pitchFamily="34" charset="0"/>
              <a:buChar char="»"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Second level</a:t>
            </a:r>
          </a:p>
          <a:p>
            <a:pPr marL="556022" marR="0" lvl="2" indent="-164306" algn="l" defTabSz="6858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Corbel" panose="020B0503020204020204" pitchFamily="34" charset="0"/>
              <a:buChar char="–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Third level</a:t>
            </a:r>
          </a:p>
          <a:p>
            <a:pPr marL="732235" marR="0" lvl="3" indent="-169069" algn="l" defTabSz="6858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Fourth level</a:t>
            </a:r>
          </a:p>
          <a:p>
            <a:pPr marL="898922" marR="0" lvl="4" indent="-164306" algn="l" defTabSz="6858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-1" y="6629400"/>
            <a:ext cx="1309817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spc="225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PAGE </a:t>
            </a:r>
            <a:fld id="{9CD8D479-8942-46E8-A226-A4E01F7A105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D2369D-B383-4AE0-9722-8C32C4A005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79"/>
          <a:stretch/>
        </p:blipFill>
        <p:spPr>
          <a:xfrm>
            <a:off x="10678083" y="138084"/>
            <a:ext cx="1417840" cy="50007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10BE358-9395-4A58-A65B-20B26EE1B25D}"/>
              </a:ext>
            </a:extLst>
          </p:cNvPr>
          <p:cNvSpPr/>
          <p:nvPr userDrawn="1"/>
        </p:nvSpPr>
        <p:spPr>
          <a:xfrm rot="5400000" flipV="1">
            <a:off x="114306" y="610999"/>
            <a:ext cx="228601" cy="4572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</p:spTree>
    <p:extLst>
      <p:ext uri="{BB962C8B-B14F-4D97-AF65-F5344CB8AC3E}">
        <p14:creationId xmlns:p14="http://schemas.microsoft.com/office/powerpoint/2010/main" val="3326098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6858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7734" indent="-157734" algn="l" defTabSz="685800" rtl="0" eaLnBrk="1" latinLnBrk="0" hangingPunct="1">
        <a:lnSpc>
          <a:spcPct val="90000"/>
        </a:lnSpc>
        <a:spcBef>
          <a:spcPts val="825"/>
        </a:spcBef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6022" indent="-342900" algn="l" defTabSz="685800" rtl="0" eaLnBrk="1" latinLnBrk="0" hangingPunct="1">
        <a:lnSpc>
          <a:spcPct val="90000"/>
        </a:lnSpc>
        <a:spcBef>
          <a:spcPts val="300"/>
        </a:spcBef>
        <a:buFont typeface="Wingdings" panose="05000000000000000000" pitchFamily="2" charset="2"/>
        <a:buChar char="§"/>
        <a:defRPr lang="en-US" sz="2100" kern="1200" noProof="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648891" indent="-257175" algn="l" defTabSz="68580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lang="en-US" sz="1800" kern="1200" noProof="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820341" indent="-257175" algn="l" defTabSz="68580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lang="en-US" sz="1800" kern="1200" noProof="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991791" indent="-257175" algn="l" defTabSz="68580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lang="en-US" sz="1800" kern="1200" noProof="0" dirty="0">
          <a:solidFill>
            <a:schemeClr val="tx1"/>
          </a:solidFill>
          <a:latin typeface="+mn-lt"/>
          <a:ea typeface="+mn-ea"/>
          <a:cs typeface="+mn-cs"/>
        </a:defRPr>
      </a:lvl5pPr>
      <a:lvl6pPr marL="1021842" indent="-116586" algn="l" defTabSz="68580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193292" indent="-116586" algn="l" defTabSz="68580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364742" indent="-116586" algn="l" defTabSz="68580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536192" indent="-116586" algn="l" defTabSz="68580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5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6032" y="430153"/>
            <a:ext cx="9371949" cy="75944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6034" y="1599159"/>
            <a:ext cx="11483119" cy="4620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6075" marR="0" lvl="0" indent="-346075" algn="l" defTabSz="914400" rtl="0" eaLnBrk="1" fontAlgn="auto" latinLnBrk="0" hangingPunct="1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Click to edit Master text styles</a:t>
            </a:r>
          </a:p>
          <a:p>
            <a:pPr marL="568325" marR="0" lvl="1" indent="-284163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Corbel" panose="020B0503020204020204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Second level</a:t>
            </a:r>
          </a:p>
          <a:p>
            <a:pPr marL="741363" marR="0" lvl="2" indent="-219075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Corbel" panose="020B0503020204020204" pitchFamily="34" charset="0"/>
              <a:buChar char="–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Third level</a:t>
            </a:r>
          </a:p>
          <a:p>
            <a:pPr marL="976313" marR="0" lvl="3" indent="-225425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Fourth level</a:t>
            </a:r>
          </a:p>
          <a:p>
            <a:pPr marL="1198563" marR="0" lvl="4" indent="-219075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-1" y="6427848"/>
            <a:ext cx="1877183" cy="4301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spc="3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PAGE </a:t>
            </a:r>
            <a:fld id="{9CD8D479-8942-46E8-A226-A4E01F7A105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D2369D-B383-4AE0-9722-8C32C4A005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79"/>
          <a:stretch/>
        </p:blipFill>
        <p:spPr>
          <a:xfrm>
            <a:off x="10137461" y="226508"/>
            <a:ext cx="1891691" cy="49878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10BE358-9395-4A58-A65B-20B26EE1B25D}"/>
              </a:ext>
            </a:extLst>
          </p:cNvPr>
          <p:cNvSpPr/>
          <p:nvPr userDrawn="1"/>
        </p:nvSpPr>
        <p:spPr>
          <a:xfrm rot="5400000" flipV="1">
            <a:off x="114305" y="610997"/>
            <a:ext cx="228601" cy="4572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800"/>
          </a:p>
        </p:txBody>
      </p:sp>
    </p:spTree>
    <p:extLst>
      <p:ext uri="{BB962C8B-B14F-4D97-AF65-F5344CB8AC3E}">
        <p14:creationId xmlns:p14="http://schemas.microsoft.com/office/powerpoint/2010/main" val="4105454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chemeClr val="accent1"/>
          </a:solidFill>
          <a:latin typeface="Franklin Gothic Demi Cond" panose="020B0706030402020204" pitchFamily="34" charset="0"/>
          <a:ea typeface="+mj-ea"/>
          <a:cs typeface="+mj-cs"/>
        </a:defRPr>
      </a:lvl1pPr>
    </p:titleStyle>
    <p:bodyStyle>
      <a:lvl1pPr marL="210312" indent="-210312" algn="l" defTabSz="914400" rtl="0" eaLnBrk="1" latinLnBrk="0" hangingPunct="1">
        <a:lnSpc>
          <a:spcPct val="90000"/>
        </a:lnSpc>
        <a:spcBef>
          <a:spcPts val="1100"/>
        </a:spcBef>
        <a:buFont typeface="Wingdings" panose="05000000000000000000" pitchFamily="2" charset="2"/>
        <a:buChar char="§"/>
        <a:defRPr lang="en-US" sz="4000" b="1" kern="1200" noProof="0" dirty="0">
          <a:solidFill>
            <a:schemeClr val="accent1"/>
          </a:solidFill>
          <a:latin typeface="+mn-lt"/>
          <a:ea typeface="+mj-ea"/>
          <a:cs typeface="+mj-cs"/>
        </a:defRPr>
      </a:lvl1pPr>
      <a:lvl2pPr marL="741362" indent="-457200" algn="l" defTabSz="914400" rtl="0" eaLnBrk="1" latinLnBrk="0" hangingPunct="1">
        <a:lnSpc>
          <a:spcPct val="90000"/>
        </a:lnSpc>
        <a:spcBef>
          <a:spcPts val="400"/>
        </a:spcBef>
        <a:buFont typeface="Wingdings" panose="05000000000000000000" pitchFamily="2" charset="2"/>
        <a:buChar char="§"/>
        <a:defRPr lang="en-US" sz="2800" kern="1200" noProof="0" dirty="0">
          <a:solidFill>
            <a:schemeClr val="accent1"/>
          </a:solidFill>
          <a:latin typeface="+mn-lt"/>
          <a:ea typeface="+mn-ea"/>
          <a:cs typeface="+mn-cs"/>
        </a:defRPr>
      </a:lvl2pPr>
      <a:lvl3pPr marL="865188" indent="-342900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lang="en-US" sz="2400" kern="1200" noProof="0" dirty="0" smtClean="0">
          <a:solidFill>
            <a:schemeClr val="tx2"/>
          </a:solidFill>
          <a:latin typeface="+mn-lt"/>
          <a:ea typeface="+mn-ea"/>
          <a:cs typeface="+mn-cs"/>
        </a:defRPr>
      </a:lvl3pPr>
      <a:lvl4pPr marL="1093788" indent="-342900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lang="en-US" sz="2400" kern="1200" noProof="0" dirty="0" smtClean="0">
          <a:solidFill>
            <a:schemeClr val="tx2"/>
          </a:solidFill>
          <a:latin typeface="+mn-lt"/>
          <a:ea typeface="+mn-ea"/>
          <a:cs typeface="+mn-cs"/>
        </a:defRPr>
      </a:lvl4pPr>
      <a:lvl5pPr marL="1322388" indent="-342900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lang="en-US" sz="2400" kern="1200" noProof="0" dirty="0">
          <a:solidFill>
            <a:schemeClr val="tx2"/>
          </a:solidFill>
          <a:latin typeface="+mn-lt"/>
          <a:ea typeface="+mn-ea"/>
          <a:cs typeface="+mn-cs"/>
        </a:defRPr>
      </a:lvl5pPr>
      <a:lvl6pPr marL="13624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5910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19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048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5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teams.microsoft.com/l/meetup-join/19%3ameeting_OTFhNjg5N2MtMmQwZi00NWEyLWIwOGQtOTAyOGY2M2RlN2E4%40thread.v2/0?context=%7b%22Tid%22%3a%22608ac2ea-8edf-4f00-b054-370d08dfa72d%22%2c%22Oid%22%3a%221598cee9-2ecd-4c28-8080-33909eb67f75%22%7d" TargetMode="Externa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jpe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tore.assp.org/PersonifyEbusiness/Events/ASSPEducationalEventsCalendar?_ga=2.180160800.566112274.1679841823-1197238833.1612473426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1J_aoWhG4oY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5B2D7B26-1263-4FE8-84E3-71499DFA00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82" r="14393" b="15292"/>
          <a:stretch/>
        </p:blipFill>
        <p:spPr>
          <a:xfrm>
            <a:off x="1143013" y="328288"/>
            <a:ext cx="9905974" cy="471154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1332311-5577-43AE-B4DF-5847CBFA0AF7}"/>
              </a:ext>
            </a:extLst>
          </p:cNvPr>
          <p:cNvSpPr txBox="1"/>
          <p:nvPr/>
        </p:nvSpPr>
        <p:spPr>
          <a:xfrm>
            <a:off x="3578942" y="5770935"/>
            <a:ext cx="50341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6435"/>
                </a:solidFill>
              </a:rPr>
              <a:t>Monthly Chapter Meeting</a:t>
            </a:r>
          </a:p>
          <a:p>
            <a:pPr algn="ctr"/>
            <a:r>
              <a:rPr lang="en-US" sz="2400" b="1" dirty="0">
                <a:solidFill>
                  <a:srgbClr val="006435"/>
                </a:solidFill>
              </a:rPr>
              <a:t>Thursday, June 27, 2024</a:t>
            </a:r>
            <a:endParaRPr lang="en-US" sz="2000" b="1" dirty="0">
              <a:solidFill>
                <a:srgbClr val="006435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BC5902-C643-4961-B434-34110E696F0E}"/>
              </a:ext>
            </a:extLst>
          </p:cNvPr>
          <p:cNvSpPr/>
          <p:nvPr/>
        </p:nvSpPr>
        <p:spPr>
          <a:xfrm>
            <a:off x="3937590" y="5048780"/>
            <a:ext cx="4316819" cy="5439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Arial Narrow" panose="020B0606020202030204" pitchFamily="34" charset="0"/>
                <a:cs typeface="Aparajita" panose="020B0502040204020203" pitchFamily="18" charset="0"/>
              </a:rPr>
              <a:t>East Tennessee Chapter</a:t>
            </a:r>
          </a:p>
        </p:txBody>
      </p:sp>
    </p:spTree>
    <p:extLst>
      <p:ext uri="{BB962C8B-B14F-4D97-AF65-F5344CB8AC3E}">
        <p14:creationId xmlns:p14="http://schemas.microsoft.com/office/powerpoint/2010/main" val="416661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9CA8F-20DB-449F-BDAC-1EA981108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398" y="1400621"/>
            <a:ext cx="9497682" cy="1374477"/>
          </a:xfrm>
        </p:spPr>
        <p:txBody>
          <a:bodyPr>
            <a:noAutofit/>
          </a:bodyPr>
          <a:lstStyle/>
          <a:p>
            <a:r>
              <a:rPr lang="en-US" sz="3600" dirty="0"/>
              <a:t>Heat-Related Wearable Technology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731CAC-E550-47AA-A69B-FC92599B0A4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676399" y="2488020"/>
            <a:ext cx="9497681" cy="416424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Guest Speaker:  	Ryan Cannady, CIH, CSP, STS-C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Meeting Day: 	Thursday, June 27, 2024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Location: 		UCOR Meet &amp; Train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			701 Scarboro Road, Oak Ridge, TN</a:t>
            </a:r>
          </a:p>
          <a:p>
            <a:pPr marL="0" marR="0">
              <a:lnSpc>
                <a:spcPct val="100000"/>
              </a:lnSpc>
              <a:spcBef>
                <a:spcPts val="0"/>
              </a:spcBef>
            </a:pPr>
            <a:r>
              <a:rPr lang="en-US" sz="2400" dirty="0"/>
              <a:t>Virtual Option:	</a:t>
            </a:r>
            <a:r>
              <a:rPr lang="en-US" sz="2400" b="1" u="sng" dirty="0">
                <a:solidFill>
                  <a:srgbClr val="5B5FC7"/>
                </a:solidFill>
                <a:effectLst/>
                <a:ea typeface="Aptos" panose="020B0004020202020204" pitchFamily="34" charset="0"/>
                <a:hlinkClick r:id="rId2" tooltip="Meeting join link"/>
              </a:rPr>
              <a:t>Join the meeting now</a:t>
            </a:r>
            <a:r>
              <a:rPr lang="en-US" sz="2400" dirty="0">
                <a:solidFill>
                  <a:srgbClr val="242424"/>
                </a:solidFill>
                <a:effectLst/>
                <a:ea typeface="Aptos" panose="020B0004020202020204" pitchFamily="34" charset="0"/>
              </a:rPr>
              <a:t> </a:t>
            </a:r>
            <a:endParaRPr lang="en-US" sz="2400" dirty="0">
              <a:effectLst/>
              <a:ea typeface="Aptos" panose="020B0004020202020204" pitchFamily="34" charset="0"/>
            </a:endParaRPr>
          </a:p>
          <a:p>
            <a:pPr marL="0" marR="0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solidFill>
                  <a:srgbClr val="616161"/>
                </a:solidFill>
                <a:effectLst/>
                <a:ea typeface="Aptos" panose="020B0004020202020204" pitchFamily="34" charset="0"/>
              </a:rPr>
              <a:t>			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ffectLst/>
                <a:ea typeface="Aptos" panose="020B0004020202020204" pitchFamily="34" charset="0"/>
              </a:rPr>
              <a:t>Meeting ID: 210 027 615 055 </a:t>
            </a:r>
          </a:p>
          <a:p>
            <a:pPr marL="0" marR="0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solidFill>
                  <a:schemeClr val="bg1">
                    <a:lumMod val="95000"/>
                  </a:schemeClr>
                </a:solidFill>
                <a:effectLst/>
                <a:ea typeface="Aptos" panose="020B0004020202020204" pitchFamily="34" charset="0"/>
              </a:rPr>
              <a:t>			Passcode: 8cEic6 </a:t>
            </a:r>
          </a:p>
          <a:p>
            <a:pPr marL="0" marR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Time:  		2</a:t>
            </a:r>
            <a:r>
              <a:rPr lang="en-US" sz="2400" dirty="0">
                <a:sym typeface="Wingdings" panose="05000000000000000000" pitchFamily="2" charset="2"/>
              </a:rPr>
              <a:t>:00 PM to 3:30 PM EST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208598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DD05E-C4F0-C3D7-C076-BC80E7365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Heat Cost and Productivity Impacts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A222AA-0D9E-D87A-920E-CD44D0EDA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597" y="1410527"/>
            <a:ext cx="11040891" cy="5179116"/>
          </a:xfrm>
        </p:spPr>
        <p:txBody>
          <a:bodyPr>
            <a:normAutofit/>
          </a:bodyPr>
          <a:lstStyle/>
          <a:p>
            <a:r>
              <a:rPr lang="en-US" dirty="0"/>
              <a:t>How much does a heat incident cost?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sz="2400" dirty="0"/>
              <a:t>Medical costs increase _____ per degree Celsius when the temperature exceeds 33°C (91.4°F).</a:t>
            </a:r>
          </a:p>
          <a:p>
            <a:r>
              <a:rPr lang="en-US" sz="2400" dirty="0"/>
              <a:t>Productivity of workers declines approximately _____ per degree Celsius above a Wet Bulb Globe Temperature (WBGT) of 24°C (75.2°F).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E7A9E2-36D4-921F-7A06-C885C9F8E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>
                <a:solidFill>
                  <a:srgbClr val="014F5C">
                    <a:lumMod val="50000"/>
                  </a:srgbClr>
                </a:solidFill>
                <a:latin typeface="Franklin Gothic Book"/>
              </a:rPr>
              <a:t>PAGE </a:t>
            </a:r>
            <a:fld id="{9CD8D479-8942-46E8-A226-A4E01F7A105C}" type="slidenum">
              <a:rPr lang="en-US">
                <a:solidFill>
                  <a:srgbClr val="014F5C">
                    <a:lumMod val="50000"/>
                  </a:srgbClr>
                </a:solidFill>
                <a:latin typeface="Franklin Gothic Book"/>
              </a:rPr>
              <a:pPr/>
              <a:t>11</a:t>
            </a:fld>
            <a:endParaRPr lang="en-US" dirty="0">
              <a:solidFill>
                <a:srgbClr val="014F5C">
                  <a:lumMod val="50000"/>
                </a:srgbClr>
              </a:solidFill>
              <a:latin typeface="Franklin Gothic Book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25D149-3103-74B9-6535-C3D3D7E579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9111" y="2006724"/>
            <a:ext cx="8913778" cy="218367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2E23D83-6B8B-0FBC-3C81-6BF6200794E3}"/>
              </a:ext>
            </a:extLst>
          </p:cNvPr>
          <p:cNvSpPr txBox="1"/>
          <p:nvPr/>
        </p:nvSpPr>
        <p:spPr>
          <a:xfrm>
            <a:off x="3875418" y="4202207"/>
            <a:ext cx="10035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14F5C"/>
                </a:solidFill>
                <a:latin typeface="Franklin Gothic Book"/>
              </a:rPr>
              <a:t>41.6%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B496A7-5344-4554-83D6-3E969836D3A9}"/>
              </a:ext>
            </a:extLst>
          </p:cNvPr>
          <p:cNvSpPr txBox="1"/>
          <p:nvPr/>
        </p:nvSpPr>
        <p:spPr>
          <a:xfrm>
            <a:off x="6938681" y="4985808"/>
            <a:ext cx="845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14F5C"/>
                </a:solidFill>
                <a:latin typeface="Franklin Gothic Book"/>
              </a:rPr>
              <a:t>2.6%</a:t>
            </a:r>
          </a:p>
        </p:txBody>
      </p:sp>
    </p:spTree>
    <p:extLst>
      <p:ext uri="{BB962C8B-B14F-4D97-AF65-F5344CB8AC3E}">
        <p14:creationId xmlns:p14="http://schemas.microsoft.com/office/powerpoint/2010/main" val="3504558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9869B-6697-C68B-61D4-9F82EC6E3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Seasonal Outlook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AEC485C-7737-6F2E-12C8-375407DA21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64403" y="1055355"/>
            <a:ext cx="7693187" cy="5741581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311E9A-92AD-6620-C368-F610A4236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>
                <a:solidFill>
                  <a:srgbClr val="014F5C">
                    <a:lumMod val="50000"/>
                  </a:srgbClr>
                </a:solidFill>
                <a:latin typeface="Franklin Gothic Book"/>
              </a:rPr>
              <a:t>PAGE </a:t>
            </a:r>
            <a:fld id="{9CD8D479-8942-46E8-A226-A4E01F7A105C}" type="slidenum">
              <a:rPr lang="en-US">
                <a:solidFill>
                  <a:srgbClr val="014F5C">
                    <a:lumMod val="50000"/>
                  </a:srgbClr>
                </a:solidFill>
                <a:latin typeface="Franklin Gothic Book"/>
              </a:rPr>
              <a:pPr/>
              <a:t>12</a:t>
            </a:fld>
            <a:endParaRPr lang="en-US" dirty="0">
              <a:solidFill>
                <a:srgbClr val="014F5C">
                  <a:lumMod val="50000"/>
                </a:srgbClr>
              </a:solidFill>
              <a:latin typeface="Franklin Gothic Book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10A32A-579C-4FC4-1EF8-F96A2B09B1E3}"/>
              </a:ext>
            </a:extLst>
          </p:cNvPr>
          <p:cNvSpPr txBox="1"/>
          <p:nvPr/>
        </p:nvSpPr>
        <p:spPr>
          <a:xfrm>
            <a:off x="329610" y="1265703"/>
            <a:ext cx="374709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latin typeface="Franklin Gothic Book"/>
              </a:rPr>
              <a:t>NOAA declared 2023 was the warmest year on record, by far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latin typeface="Franklin Gothic Book"/>
              </a:rPr>
              <a:t>2024 continues to shows significant climate anomalies and events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latin typeface="Franklin Gothic Book"/>
              </a:rPr>
              <a:t>April 2024 was the Earth’s warmest year on record</a:t>
            </a:r>
          </a:p>
        </p:txBody>
      </p:sp>
    </p:spTree>
    <p:extLst>
      <p:ext uri="{BB962C8B-B14F-4D97-AF65-F5344CB8AC3E}">
        <p14:creationId xmlns:p14="http://schemas.microsoft.com/office/powerpoint/2010/main" val="3862812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321" y="188559"/>
            <a:ext cx="9126278" cy="1229801"/>
          </a:xfrm>
        </p:spPr>
        <p:txBody>
          <a:bodyPr/>
          <a:lstStyle/>
          <a:p>
            <a:r>
              <a:rPr lang="en-US" dirty="0"/>
              <a:t>Heat Tolerance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D183BB-3F69-B2BB-C0CB-6DF4042378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2385" y="1962360"/>
            <a:ext cx="6288870" cy="3757955"/>
          </a:xfrm>
          <a:prstGeom prst="ellipse">
            <a:avLst/>
          </a:prstGeom>
          <a:noFill/>
          <a:ln w="127000" cap="flat" cmpd="dbl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2800" dirty="0">
                <a:solidFill>
                  <a:srgbClr val="AD122A"/>
                </a:solidFill>
                <a:latin typeface="Calibri" panose="020F0502020204030204"/>
              </a:rPr>
              <a:t>Heat Stress Risk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A8E5E10-EFA8-BC4D-9204-B6C0B3C543CC}"/>
              </a:ext>
            </a:extLst>
          </p:cNvPr>
          <p:cNvGrpSpPr/>
          <p:nvPr/>
        </p:nvGrpSpPr>
        <p:grpSpPr>
          <a:xfrm>
            <a:off x="627321" y="1418360"/>
            <a:ext cx="3263574" cy="1164437"/>
            <a:chOff x="2184356" y="1320053"/>
            <a:chExt cx="3263574" cy="116443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80DC26D-152D-BC92-C36E-F64474BD83E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84356" y="1320053"/>
              <a:ext cx="1426588" cy="1164437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F752A33-90B4-A281-B961-93BE75BAE3C6}"/>
                </a:ext>
              </a:extLst>
            </p:cNvPr>
            <p:cNvSpPr txBox="1"/>
            <p:nvPr/>
          </p:nvSpPr>
          <p:spPr>
            <a:xfrm>
              <a:off x="3583619" y="1355562"/>
              <a:ext cx="18643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prstClr val="black"/>
                  </a:solidFill>
                  <a:latin typeface="Franklin Gothic Book"/>
                </a:rPr>
                <a:t>Activity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FDCCC92-32C4-BCE7-D13A-432E58E666F1}"/>
              </a:ext>
            </a:extLst>
          </p:cNvPr>
          <p:cNvGrpSpPr/>
          <p:nvPr/>
        </p:nvGrpSpPr>
        <p:grpSpPr>
          <a:xfrm>
            <a:off x="9091255" y="1340258"/>
            <a:ext cx="1959684" cy="1756127"/>
            <a:chOff x="7614082" y="1202035"/>
            <a:chExt cx="1959684" cy="175612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0A2C6C3-9F7B-4EAF-742B-B27F70F47C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34329" y="1202035"/>
              <a:ext cx="555286" cy="1756127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8122D18-33BA-F373-48F2-BABDAFB79C4A}"/>
                </a:ext>
              </a:extLst>
            </p:cNvPr>
            <p:cNvSpPr txBox="1"/>
            <p:nvPr/>
          </p:nvSpPr>
          <p:spPr>
            <a:xfrm>
              <a:off x="7614082" y="1361827"/>
              <a:ext cx="19596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prstClr val="black"/>
                  </a:solidFill>
                  <a:latin typeface="Franklin Gothic Book"/>
                </a:rPr>
                <a:t>Personal conditions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1AE7EDC-74F8-5497-A6C5-1C30204D3755}"/>
              </a:ext>
            </a:extLst>
          </p:cNvPr>
          <p:cNvGrpSpPr/>
          <p:nvPr/>
        </p:nvGrpSpPr>
        <p:grpSpPr>
          <a:xfrm>
            <a:off x="607102" y="5130409"/>
            <a:ext cx="3209617" cy="1333612"/>
            <a:chOff x="2309335" y="4900763"/>
            <a:chExt cx="3209617" cy="133361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3151433-A6B0-03F7-881A-A12462E316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09335" y="4900763"/>
              <a:ext cx="1333612" cy="1333612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16BEAC8-B3F5-653F-1682-24874D6EBEC1}"/>
                </a:ext>
              </a:extLst>
            </p:cNvPr>
            <p:cNvSpPr txBox="1"/>
            <p:nvPr/>
          </p:nvSpPr>
          <p:spPr>
            <a:xfrm>
              <a:off x="3512599" y="5302630"/>
              <a:ext cx="20063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prstClr val="black"/>
                  </a:solidFill>
                  <a:latin typeface="Franklin Gothic Book"/>
                </a:rPr>
                <a:t>Environmental conditions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D75C60D-7E88-FFCF-56A5-31F38662F9E7}"/>
              </a:ext>
            </a:extLst>
          </p:cNvPr>
          <p:cNvGrpSpPr/>
          <p:nvPr/>
        </p:nvGrpSpPr>
        <p:grpSpPr>
          <a:xfrm>
            <a:off x="8593924" y="5269569"/>
            <a:ext cx="2802363" cy="1333612"/>
            <a:chOff x="6840072" y="4929114"/>
            <a:chExt cx="2802363" cy="133361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8CC1258-905C-D185-058F-EE0E5F88B5F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375282" y="4929114"/>
              <a:ext cx="1267153" cy="1333612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BDC5816-7F28-6695-1CB0-F28E121E4261}"/>
                </a:ext>
              </a:extLst>
            </p:cNvPr>
            <p:cNvSpPr txBox="1"/>
            <p:nvPr/>
          </p:nvSpPr>
          <p:spPr>
            <a:xfrm>
              <a:off x="6840072" y="5133069"/>
              <a:ext cx="16085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prstClr val="black"/>
                  </a:solidFill>
                  <a:latin typeface="Franklin Gothic Book"/>
                </a:rPr>
                <a:t>Clothing/PPE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57958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3DBEEF6E-1D16-832D-82F2-B096D5EEB8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7879" y="2958086"/>
            <a:ext cx="4284921" cy="3819002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AEC9B07-E2B4-5E57-A8DF-60B7D2256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Heat Stress and Strain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5E03F67-FB46-1466-8B19-7745AE596BD2}"/>
              </a:ext>
            </a:extLst>
          </p:cNvPr>
          <p:cNvGrpSpPr/>
          <p:nvPr/>
        </p:nvGrpSpPr>
        <p:grpSpPr>
          <a:xfrm>
            <a:off x="914798" y="1447393"/>
            <a:ext cx="1902460" cy="1529081"/>
            <a:chOff x="2637155" y="2002790"/>
            <a:chExt cx="1902460" cy="1529081"/>
          </a:xfrm>
        </p:grpSpPr>
        <p:grpSp>
          <p:nvGrpSpPr>
            <p:cNvPr id="4" name="object 11">
              <a:extLst>
                <a:ext uri="{FF2B5EF4-FFF2-40B4-BE49-F238E27FC236}">
                  <a16:creationId xmlns:a16="http://schemas.microsoft.com/office/drawing/2014/main" id="{17A6857A-F7EB-5354-87BA-6219532681C8}"/>
                </a:ext>
              </a:extLst>
            </p:cNvPr>
            <p:cNvGrpSpPr/>
            <p:nvPr/>
          </p:nvGrpSpPr>
          <p:grpSpPr>
            <a:xfrm>
              <a:off x="2637155" y="2002790"/>
              <a:ext cx="1902460" cy="951230"/>
              <a:chOff x="1056005" y="5993765"/>
              <a:chExt cx="1902460" cy="951230"/>
            </a:xfrm>
          </p:grpSpPr>
          <p:sp>
            <p:nvSpPr>
              <p:cNvPr id="5" name="object 12">
                <a:extLst>
                  <a:ext uri="{FF2B5EF4-FFF2-40B4-BE49-F238E27FC236}">
                    <a16:creationId xmlns:a16="http://schemas.microsoft.com/office/drawing/2014/main" id="{BF4CCB56-95E7-18D1-9976-9EB47FA09451}"/>
                  </a:ext>
                </a:extLst>
              </p:cNvPr>
              <p:cNvSpPr/>
              <p:nvPr/>
            </p:nvSpPr>
            <p:spPr>
              <a:xfrm>
                <a:off x="1059180" y="5996940"/>
                <a:ext cx="1896110" cy="944880"/>
              </a:xfrm>
              <a:custGeom>
                <a:avLst/>
                <a:gdLst/>
                <a:ahLst/>
                <a:cxnLst/>
                <a:rect l="l" t="t" r="r" b="b"/>
                <a:pathLst>
                  <a:path w="1896110" h="944879">
                    <a:moveTo>
                      <a:pt x="1738376" y="0"/>
                    </a:moveTo>
                    <a:lnTo>
                      <a:pt x="157479" y="0"/>
                    </a:lnTo>
                    <a:lnTo>
                      <a:pt x="107705" y="8026"/>
                    </a:lnTo>
                    <a:lnTo>
                      <a:pt x="64476" y="30378"/>
                    </a:lnTo>
                    <a:lnTo>
                      <a:pt x="30385" y="64465"/>
                    </a:lnTo>
                    <a:lnTo>
                      <a:pt x="8028" y="107696"/>
                    </a:lnTo>
                    <a:lnTo>
                      <a:pt x="0" y="157480"/>
                    </a:lnTo>
                    <a:lnTo>
                      <a:pt x="0" y="787400"/>
                    </a:lnTo>
                    <a:lnTo>
                      <a:pt x="8028" y="837184"/>
                    </a:lnTo>
                    <a:lnTo>
                      <a:pt x="30385" y="880414"/>
                    </a:lnTo>
                    <a:lnTo>
                      <a:pt x="64476" y="914501"/>
                    </a:lnTo>
                    <a:lnTo>
                      <a:pt x="107705" y="936853"/>
                    </a:lnTo>
                    <a:lnTo>
                      <a:pt x="157479" y="944880"/>
                    </a:lnTo>
                    <a:lnTo>
                      <a:pt x="1738376" y="944880"/>
                    </a:lnTo>
                    <a:lnTo>
                      <a:pt x="1788160" y="936853"/>
                    </a:lnTo>
                    <a:lnTo>
                      <a:pt x="1831390" y="914501"/>
                    </a:lnTo>
                    <a:lnTo>
                      <a:pt x="1865477" y="880414"/>
                    </a:lnTo>
                    <a:lnTo>
                      <a:pt x="1887829" y="837184"/>
                    </a:lnTo>
                    <a:lnTo>
                      <a:pt x="1895856" y="787400"/>
                    </a:lnTo>
                    <a:lnTo>
                      <a:pt x="1895856" y="157480"/>
                    </a:lnTo>
                    <a:lnTo>
                      <a:pt x="1887829" y="107695"/>
                    </a:lnTo>
                    <a:lnTo>
                      <a:pt x="1865477" y="64465"/>
                    </a:lnTo>
                    <a:lnTo>
                      <a:pt x="1831390" y="30378"/>
                    </a:lnTo>
                    <a:lnTo>
                      <a:pt x="1788159" y="8026"/>
                    </a:lnTo>
                    <a:lnTo>
                      <a:pt x="1738376" y="0"/>
                    </a:lnTo>
                    <a:close/>
                  </a:path>
                </a:pathLst>
              </a:custGeom>
              <a:solidFill>
                <a:srgbClr val="FF6600"/>
              </a:solidFill>
            </p:spPr>
            <p:txBody>
              <a:bodyPr wrap="square" lIns="0" tIns="0" rIns="0" bIns="0" rtlCol="0"/>
              <a:lstStyle/>
              <a:p>
                <a:pPr algn="ctr"/>
                <a:endParaRPr lang="en-US" dirty="0">
                  <a:solidFill>
                    <a:prstClr val="black"/>
                  </a:solidFill>
                  <a:latin typeface="Franklin Gothic Book"/>
                </a:endParaRPr>
              </a:p>
              <a:p>
                <a:pPr algn="ctr"/>
                <a:r>
                  <a:rPr lang="en-US" sz="2400" dirty="0">
                    <a:solidFill>
                      <a:prstClr val="black"/>
                    </a:solidFill>
                    <a:latin typeface="Franklin Gothic Book"/>
                  </a:rPr>
                  <a:t>Heat Stress</a:t>
                </a:r>
                <a:endParaRPr sz="2400" dirty="0">
                  <a:solidFill>
                    <a:prstClr val="black"/>
                  </a:solidFill>
                  <a:latin typeface="Franklin Gothic Book"/>
                </a:endParaRPr>
              </a:p>
            </p:txBody>
          </p:sp>
          <p:sp>
            <p:nvSpPr>
              <p:cNvPr id="6" name="object 13">
                <a:extLst>
                  <a:ext uri="{FF2B5EF4-FFF2-40B4-BE49-F238E27FC236}">
                    <a16:creationId xmlns:a16="http://schemas.microsoft.com/office/drawing/2014/main" id="{FD7C8927-C571-C731-5E50-E6C1FF8D84B3}"/>
                  </a:ext>
                </a:extLst>
              </p:cNvPr>
              <p:cNvSpPr/>
              <p:nvPr/>
            </p:nvSpPr>
            <p:spPr>
              <a:xfrm>
                <a:off x="1059180" y="5996940"/>
                <a:ext cx="1896110" cy="944880"/>
              </a:xfrm>
              <a:custGeom>
                <a:avLst/>
                <a:gdLst/>
                <a:ahLst/>
                <a:cxnLst/>
                <a:rect l="l" t="t" r="r" b="b"/>
                <a:pathLst>
                  <a:path w="1896110" h="944879">
                    <a:moveTo>
                      <a:pt x="0" y="157480"/>
                    </a:moveTo>
                    <a:lnTo>
                      <a:pt x="8028" y="107696"/>
                    </a:lnTo>
                    <a:lnTo>
                      <a:pt x="30385" y="64465"/>
                    </a:lnTo>
                    <a:lnTo>
                      <a:pt x="64476" y="30378"/>
                    </a:lnTo>
                    <a:lnTo>
                      <a:pt x="107705" y="8026"/>
                    </a:lnTo>
                    <a:lnTo>
                      <a:pt x="157479" y="0"/>
                    </a:lnTo>
                    <a:lnTo>
                      <a:pt x="1738376" y="0"/>
                    </a:lnTo>
                    <a:lnTo>
                      <a:pt x="1788159" y="8026"/>
                    </a:lnTo>
                    <a:lnTo>
                      <a:pt x="1831390" y="30378"/>
                    </a:lnTo>
                    <a:lnTo>
                      <a:pt x="1865477" y="64465"/>
                    </a:lnTo>
                    <a:lnTo>
                      <a:pt x="1887829" y="107695"/>
                    </a:lnTo>
                    <a:lnTo>
                      <a:pt x="1895856" y="157480"/>
                    </a:lnTo>
                    <a:lnTo>
                      <a:pt x="1895856" y="787400"/>
                    </a:lnTo>
                    <a:lnTo>
                      <a:pt x="1887829" y="837184"/>
                    </a:lnTo>
                    <a:lnTo>
                      <a:pt x="1865477" y="880414"/>
                    </a:lnTo>
                    <a:lnTo>
                      <a:pt x="1831390" y="914501"/>
                    </a:lnTo>
                    <a:lnTo>
                      <a:pt x="1788160" y="936853"/>
                    </a:lnTo>
                    <a:lnTo>
                      <a:pt x="1738376" y="944880"/>
                    </a:lnTo>
                    <a:lnTo>
                      <a:pt x="157479" y="944880"/>
                    </a:lnTo>
                    <a:lnTo>
                      <a:pt x="107705" y="936853"/>
                    </a:lnTo>
                    <a:lnTo>
                      <a:pt x="64476" y="914501"/>
                    </a:lnTo>
                    <a:lnTo>
                      <a:pt x="30385" y="880414"/>
                    </a:lnTo>
                    <a:lnTo>
                      <a:pt x="8028" y="837184"/>
                    </a:lnTo>
                    <a:lnTo>
                      <a:pt x="0" y="787400"/>
                    </a:lnTo>
                    <a:lnTo>
                      <a:pt x="0" y="157480"/>
                    </a:lnTo>
                    <a:close/>
                  </a:path>
                </a:pathLst>
              </a:custGeom>
              <a:ln w="6350">
                <a:solidFill>
                  <a:srgbClr val="04043C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  <a:latin typeface="Franklin Gothic Book"/>
                </a:endParaRPr>
              </a:p>
            </p:txBody>
          </p:sp>
        </p:grpSp>
        <p:grpSp>
          <p:nvGrpSpPr>
            <p:cNvPr id="10" name="object 19">
              <a:extLst>
                <a:ext uri="{FF2B5EF4-FFF2-40B4-BE49-F238E27FC236}">
                  <a16:creationId xmlns:a16="http://schemas.microsoft.com/office/drawing/2014/main" id="{EA81D168-FFF5-31BD-0416-1E29BB26C6DD}"/>
                </a:ext>
              </a:extLst>
            </p:cNvPr>
            <p:cNvGrpSpPr/>
            <p:nvPr/>
          </p:nvGrpSpPr>
          <p:grpSpPr>
            <a:xfrm>
              <a:off x="3350260" y="2950846"/>
              <a:ext cx="476250" cy="581025"/>
              <a:chOff x="1708276" y="7048372"/>
              <a:chExt cx="476250" cy="581025"/>
            </a:xfrm>
          </p:grpSpPr>
          <p:sp>
            <p:nvSpPr>
              <p:cNvPr id="11" name="object 20">
                <a:extLst>
                  <a:ext uri="{FF2B5EF4-FFF2-40B4-BE49-F238E27FC236}">
                    <a16:creationId xmlns:a16="http://schemas.microsoft.com/office/drawing/2014/main" id="{38BF47D6-12AF-96AB-7E54-B90F13EB5C13}"/>
                  </a:ext>
                </a:extLst>
              </p:cNvPr>
              <p:cNvSpPr/>
              <p:nvPr/>
            </p:nvSpPr>
            <p:spPr>
              <a:xfrm>
                <a:off x="1711451" y="7051547"/>
                <a:ext cx="469900" cy="574675"/>
              </a:xfrm>
              <a:custGeom>
                <a:avLst/>
                <a:gdLst/>
                <a:ahLst/>
                <a:cxnLst/>
                <a:rect l="l" t="t" r="r" b="b"/>
                <a:pathLst>
                  <a:path w="469900" h="574675">
                    <a:moveTo>
                      <a:pt x="352044" y="0"/>
                    </a:moveTo>
                    <a:lnTo>
                      <a:pt x="117348" y="0"/>
                    </a:lnTo>
                    <a:lnTo>
                      <a:pt x="117348" y="339851"/>
                    </a:lnTo>
                    <a:lnTo>
                      <a:pt x="0" y="339851"/>
                    </a:lnTo>
                    <a:lnTo>
                      <a:pt x="234696" y="574547"/>
                    </a:lnTo>
                    <a:lnTo>
                      <a:pt x="469392" y="339851"/>
                    </a:lnTo>
                    <a:lnTo>
                      <a:pt x="352044" y="339851"/>
                    </a:lnTo>
                    <a:lnTo>
                      <a:pt x="352044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  <a:latin typeface="Franklin Gothic Book"/>
                </a:endParaRPr>
              </a:p>
            </p:txBody>
          </p:sp>
          <p:sp>
            <p:nvSpPr>
              <p:cNvPr id="12" name="object 21">
                <a:extLst>
                  <a:ext uri="{FF2B5EF4-FFF2-40B4-BE49-F238E27FC236}">
                    <a16:creationId xmlns:a16="http://schemas.microsoft.com/office/drawing/2014/main" id="{8DB77CC0-0D03-DA8D-4DE2-7A91CFD3CB0B}"/>
                  </a:ext>
                </a:extLst>
              </p:cNvPr>
              <p:cNvSpPr/>
              <p:nvPr/>
            </p:nvSpPr>
            <p:spPr>
              <a:xfrm>
                <a:off x="1711451" y="7051547"/>
                <a:ext cx="469900" cy="574675"/>
              </a:xfrm>
              <a:custGeom>
                <a:avLst/>
                <a:gdLst/>
                <a:ahLst/>
                <a:cxnLst/>
                <a:rect l="l" t="t" r="r" b="b"/>
                <a:pathLst>
                  <a:path w="469900" h="574675">
                    <a:moveTo>
                      <a:pt x="0" y="339851"/>
                    </a:moveTo>
                    <a:lnTo>
                      <a:pt x="117348" y="339851"/>
                    </a:lnTo>
                    <a:lnTo>
                      <a:pt x="117348" y="0"/>
                    </a:lnTo>
                    <a:lnTo>
                      <a:pt x="352044" y="0"/>
                    </a:lnTo>
                    <a:lnTo>
                      <a:pt x="352044" y="339851"/>
                    </a:lnTo>
                    <a:lnTo>
                      <a:pt x="469392" y="339851"/>
                    </a:lnTo>
                    <a:lnTo>
                      <a:pt x="234696" y="574547"/>
                    </a:lnTo>
                    <a:lnTo>
                      <a:pt x="0" y="339851"/>
                    </a:lnTo>
                    <a:close/>
                  </a:path>
                </a:pathLst>
              </a:custGeom>
              <a:ln w="6350">
                <a:noFill/>
              </a:ln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  <a:latin typeface="Franklin Gothic Book"/>
                </a:endParaRPr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3423703-84D2-AD97-7E57-FB6C199C6CB2}"/>
              </a:ext>
            </a:extLst>
          </p:cNvPr>
          <p:cNvGrpSpPr/>
          <p:nvPr/>
        </p:nvGrpSpPr>
        <p:grpSpPr>
          <a:xfrm>
            <a:off x="7870885" y="1447393"/>
            <a:ext cx="1902460" cy="1525906"/>
            <a:chOff x="6936105" y="2002790"/>
            <a:chExt cx="1902460" cy="1525906"/>
          </a:xfrm>
        </p:grpSpPr>
        <p:grpSp>
          <p:nvGrpSpPr>
            <p:cNvPr id="7" name="object 11">
              <a:extLst>
                <a:ext uri="{FF2B5EF4-FFF2-40B4-BE49-F238E27FC236}">
                  <a16:creationId xmlns:a16="http://schemas.microsoft.com/office/drawing/2014/main" id="{6A3999A0-4CAB-9D07-35F6-7FFE9166525A}"/>
                </a:ext>
              </a:extLst>
            </p:cNvPr>
            <p:cNvGrpSpPr/>
            <p:nvPr/>
          </p:nvGrpSpPr>
          <p:grpSpPr>
            <a:xfrm>
              <a:off x="6936105" y="2002790"/>
              <a:ext cx="1902460" cy="951230"/>
              <a:chOff x="1056005" y="5993765"/>
              <a:chExt cx="1902460" cy="951230"/>
            </a:xfrm>
          </p:grpSpPr>
          <p:sp>
            <p:nvSpPr>
              <p:cNvPr id="8" name="object 12">
                <a:extLst>
                  <a:ext uri="{FF2B5EF4-FFF2-40B4-BE49-F238E27FC236}">
                    <a16:creationId xmlns:a16="http://schemas.microsoft.com/office/drawing/2014/main" id="{ACD7D292-0570-B711-4BC7-B43D153150CC}"/>
                  </a:ext>
                </a:extLst>
              </p:cNvPr>
              <p:cNvSpPr/>
              <p:nvPr/>
            </p:nvSpPr>
            <p:spPr>
              <a:xfrm>
                <a:off x="1059180" y="5996940"/>
                <a:ext cx="1896110" cy="944880"/>
              </a:xfrm>
              <a:custGeom>
                <a:avLst/>
                <a:gdLst/>
                <a:ahLst/>
                <a:cxnLst/>
                <a:rect l="l" t="t" r="r" b="b"/>
                <a:pathLst>
                  <a:path w="1896110" h="944879">
                    <a:moveTo>
                      <a:pt x="1738376" y="0"/>
                    </a:moveTo>
                    <a:lnTo>
                      <a:pt x="157479" y="0"/>
                    </a:lnTo>
                    <a:lnTo>
                      <a:pt x="107705" y="8026"/>
                    </a:lnTo>
                    <a:lnTo>
                      <a:pt x="64476" y="30378"/>
                    </a:lnTo>
                    <a:lnTo>
                      <a:pt x="30385" y="64465"/>
                    </a:lnTo>
                    <a:lnTo>
                      <a:pt x="8028" y="107696"/>
                    </a:lnTo>
                    <a:lnTo>
                      <a:pt x="0" y="157480"/>
                    </a:lnTo>
                    <a:lnTo>
                      <a:pt x="0" y="787400"/>
                    </a:lnTo>
                    <a:lnTo>
                      <a:pt x="8028" y="837184"/>
                    </a:lnTo>
                    <a:lnTo>
                      <a:pt x="30385" y="880414"/>
                    </a:lnTo>
                    <a:lnTo>
                      <a:pt x="64476" y="914501"/>
                    </a:lnTo>
                    <a:lnTo>
                      <a:pt x="107705" y="936853"/>
                    </a:lnTo>
                    <a:lnTo>
                      <a:pt x="157479" y="944880"/>
                    </a:lnTo>
                    <a:lnTo>
                      <a:pt x="1738376" y="944880"/>
                    </a:lnTo>
                    <a:lnTo>
                      <a:pt x="1788160" y="936853"/>
                    </a:lnTo>
                    <a:lnTo>
                      <a:pt x="1831390" y="914501"/>
                    </a:lnTo>
                    <a:lnTo>
                      <a:pt x="1865477" y="880414"/>
                    </a:lnTo>
                    <a:lnTo>
                      <a:pt x="1887829" y="837184"/>
                    </a:lnTo>
                    <a:lnTo>
                      <a:pt x="1895856" y="787400"/>
                    </a:lnTo>
                    <a:lnTo>
                      <a:pt x="1895856" y="157480"/>
                    </a:lnTo>
                    <a:lnTo>
                      <a:pt x="1887829" y="107695"/>
                    </a:lnTo>
                    <a:lnTo>
                      <a:pt x="1865477" y="64465"/>
                    </a:lnTo>
                    <a:lnTo>
                      <a:pt x="1831390" y="30378"/>
                    </a:lnTo>
                    <a:lnTo>
                      <a:pt x="1788159" y="8026"/>
                    </a:lnTo>
                    <a:lnTo>
                      <a:pt x="1738376" y="0"/>
                    </a:lnTo>
                    <a:close/>
                  </a:path>
                </a:pathLst>
              </a:custGeom>
              <a:solidFill>
                <a:srgbClr val="FF6600"/>
              </a:solidFill>
            </p:spPr>
            <p:txBody>
              <a:bodyPr wrap="square" lIns="0" tIns="0" rIns="0" bIns="0" rtlCol="0"/>
              <a:lstStyle/>
              <a:p>
                <a:pPr algn="ctr"/>
                <a:endParaRPr lang="en-US" dirty="0">
                  <a:solidFill>
                    <a:prstClr val="black"/>
                  </a:solidFill>
                  <a:latin typeface="Franklin Gothic Book"/>
                </a:endParaRPr>
              </a:p>
              <a:p>
                <a:pPr algn="ctr"/>
                <a:r>
                  <a:rPr lang="en-US" sz="2400" dirty="0">
                    <a:solidFill>
                      <a:prstClr val="black"/>
                    </a:solidFill>
                    <a:latin typeface="Franklin Gothic Book"/>
                  </a:rPr>
                  <a:t>Heat Strain</a:t>
                </a:r>
                <a:endParaRPr sz="2400" dirty="0">
                  <a:solidFill>
                    <a:prstClr val="black"/>
                  </a:solidFill>
                  <a:latin typeface="Franklin Gothic Book"/>
                </a:endParaRPr>
              </a:p>
            </p:txBody>
          </p:sp>
          <p:sp>
            <p:nvSpPr>
              <p:cNvPr id="9" name="object 13">
                <a:extLst>
                  <a:ext uri="{FF2B5EF4-FFF2-40B4-BE49-F238E27FC236}">
                    <a16:creationId xmlns:a16="http://schemas.microsoft.com/office/drawing/2014/main" id="{6ED3A51F-20E8-367C-239B-B70CECE30DB5}"/>
                  </a:ext>
                </a:extLst>
              </p:cNvPr>
              <p:cNvSpPr/>
              <p:nvPr/>
            </p:nvSpPr>
            <p:spPr>
              <a:xfrm>
                <a:off x="1059180" y="5996940"/>
                <a:ext cx="1896110" cy="944880"/>
              </a:xfrm>
              <a:custGeom>
                <a:avLst/>
                <a:gdLst/>
                <a:ahLst/>
                <a:cxnLst/>
                <a:rect l="l" t="t" r="r" b="b"/>
                <a:pathLst>
                  <a:path w="1896110" h="944879">
                    <a:moveTo>
                      <a:pt x="0" y="157480"/>
                    </a:moveTo>
                    <a:lnTo>
                      <a:pt x="8028" y="107696"/>
                    </a:lnTo>
                    <a:lnTo>
                      <a:pt x="30385" y="64465"/>
                    </a:lnTo>
                    <a:lnTo>
                      <a:pt x="64476" y="30378"/>
                    </a:lnTo>
                    <a:lnTo>
                      <a:pt x="107705" y="8026"/>
                    </a:lnTo>
                    <a:lnTo>
                      <a:pt x="157479" y="0"/>
                    </a:lnTo>
                    <a:lnTo>
                      <a:pt x="1738376" y="0"/>
                    </a:lnTo>
                    <a:lnTo>
                      <a:pt x="1788159" y="8026"/>
                    </a:lnTo>
                    <a:lnTo>
                      <a:pt x="1831390" y="30378"/>
                    </a:lnTo>
                    <a:lnTo>
                      <a:pt x="1865477" y="64465"/>
                    </a:lnTo>
                    <a:lnTo>
                      <a:pt x="1887829" y="107695"/>
                    </a:lnTo>
                    <a:lnTo>
                      <a:pt x="1895856" y="157480"/>
                    </a:lnTo>
                    <a:lnTo>
                      <a:pt x="1895856" y="787400"/>
                    </a:lnTo>
                    <a:lnTo>
                      <a:pt x="1887829" y="837184"/>
                    </a:lnTo>
                    <a:lnTo>
                      <a:pt x="1865477" y="880414"/>
                    </a:lnTo>
                    <a:lnTo>
                      <a:pt x="1831390" y="914501"/>
                    </a:lnTo>
                    <a:lnTo>
                      <a:pt x="1788160" y="936853"/>
                    </a:lnTo>
                    <a:lnTo>
                      <a:pt x="1738376" y="944880"/>
                    </a:lnTo>
                    <a:lnTo>
                      <a:pt x="157479" y="944880"/>
                    </a:lnTo>
                    <a:lnTo>
                      <a:pt x="107705" y="936853"/>
                    </a:lnTo>
                    <a:lnTo>
                      <a:pt x="64476" y="914501"/>
                    </a:lnTo>
                    <a:lnTo>
                      <a:pt x="30385" y="880414"/>
                    </a:lnTo>
                    <a:lnTo>
                      <a:pt x="8028" y="837184"/>
                    </a:lnTo>
                    <a:lnTo>
                      <a:pt x="0" y="787400"/>
                    </a:lnTo>
                    <a:lnTo>
                      <a:pt x="0" y="157480"/>
                    </a:lnTo>
                    <a:close/>
                  </a:path>
                </a:pathLst>
              </a:custGeom>
              <a:ln w="6350">
                <a:solidFill>
                  <a:srgbClr val="04043C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  <a:latin typeface="Franklin Gothic Book"/>
                </a:endParaRPr>
              </a:p>
            </p:txBody>
          </p:sp>
        </p:grpSp>
        <p:sp>
          <p:nvSpPr>
            <p:cNvPr id="14" name="object 20">
              <a:extLst>
                <a:ext uri="{FF2B5EF4-FFF2-40B4-BE49-F238E27FC236}">
                  <a16:creationId xmlns:a16="http://schemas.microsoft.com/office/drawing/2014/main" id="{9067FE07-F140-27D6-CA04-E7DF92D3AAED}"/>
                </a:ext>
              </a:extLst>
            </p:cNvPr>
            <p:cNvSpPr/>
            <p:nvPr/>
          </p:nvSpPr>
          <p:spPr>
            <a:xfrm>
              <a:off x="7652385" y="2954021"/>
              <a:ext cx="469900" cy="574675"/>
            </a:xfrm>
            <a:custGeom>
              <a:avLst/>
              <a:gdLst/>
              <a:ahLst/>
              <a:cxnLst/>
              <a:rect l="l" t="t" r="r" b="b"/>
              <a:pathLst>
                <a:path w="469900" h="574675">
                  <a:moveTo>
                    <a:pt x="352044" y="0"/>
                  </a:moveTo>
                  <a:lnTo>
                    <a:pt x="117348" y="0"/>
                  </a:lnTo>
                  <a:lnTo>
                    <a:pt x="117348" y="339851"/>
                  </a:lnTo>
                  <a:lnTo>
                    <a:pt x="0" y="339851"/>
                  </a:lnTo>
                  <a:lnTo>
                    <a:pt x="234696" y="574547"/>
                  </a:lnTo>
                  <a:lnTo>
                    <a:pt x="469392" y="339851"/>
                  </a:lnTo>
                  <a:lnTo>
                    <a:pt x="352044" y="339851"/>
                  </a:lnTo>
                  <a:lnTo>
                    <a:pt x="352044" y="0"/>
                  </a:lnTo>
                  <a:close/>
                </a:path>
              </a:pathLst>
            </a:custGeom>
            <a:solidFill>
              <a:schemeClr val="tx1"/>
            </a:solidFill>
          </p:spPr>
          <p:txBody>
            <a:bodyPr wrap="square" lIns="0" tIns="0" rIns="0" bIns="0" rtlCol="0"/>
            <a:lstStyle/>
            <a:p>
              <a:endParaRPr dirty="0">
                <a:solidFill>
                  <a:prstClr val="black"/>
                </a:solidFill>
                <a:latin typeface="Franklin Gothic Book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AF252653-E78E-01E0-6222-56DA40C035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786" y="3168702"/>
            <a:ext cx="1162291" cy="334790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9C0C376-6979-D64A-25F5-C99A04D34D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6427" y="3341320"/>
            <a:ext cx="3044037" cy="3282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4897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3B8C6E-531A-CB8F-80F5-AA84F6C25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Heat-Related Technologies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29349D-A3CC-4144-3B5D-09EAAD7F3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>
                <a:solidFill>
                  <a:srgbClr val="014F5C">
                    <a:lumMod val="50000"/>
                  </a:srgbClr>
                </a:solidFill>
                <a:latin typeface="Franklin Gothic Book"/>
              </a:rPr>
              <a:t>PAGE </a:t>
            </a:r>
            <a:fld id="{9CD8D479-8942-46E8-A226-A4E01F7A105C}" type="slidenum">
              <a:rPr lang="en-US">
                <a:solidFill>
                  <a:srgbClr val="014F5C">
                    <a:lumMod val="50000"/>
                  </a:srgbClr>
                </a:solidFill>
                <a:latin typeface="Franklin Gothic Book"/>
              </a:rPr>
              <a:pPr/>
              <a:t>15</a:t>
            </a:fld>
            <a:endParaRPr lang="en-US" dirty="0">
              <a:solidFill>
                <a:srgbClr val="014F5C">
                  <a:lumMod val="50000"/>
                </a:srgbClr>
              </a:solidFill>
              <a:latin typeface="Franklin Gothic Book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7DE721-7539-8109-FD8B-B10D5BF12B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6430" y="1177545"/>
            <a:ext cx="5997140" cy="5606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697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6DA1125-37C6-2886-9400-47E79C9BA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056" y="460219"/>
            <a:ext cx="8338323" cy="759448"/>
          </a:xfrm>
        </p:spPr>
        <p:txBody>
          <a:bodyPr/>
          <a:lstStyle/>
          <a:p>
            <a:r>
              <a:rPr lang="en-US" dirty="0"/>
              <a:t>Wearable Technologies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29CBC8-8A59-3128-0A9A-710601C2B5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6056" y="1229054"/>
            <a:ext cx="4514850" cy="5359617"/>
          </a:xfrm>
        </p:spPr>
        <p:txBody>
          <a:bodyPr/>
          <a:lstStyle/>
          <a:p>
            <a:r>
              <a:rPr lang="en-US" dirty="0"/>
              <a:t>Physiological monitoring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065D570-FF7C-06D6-8E2B-5212FFDEBC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219667"/>
            <a:ext cx="4514850" cy="5668399"/>
          </a:xfrm>
        </p:spPr>
        <p:txBody>
          <a:bodyPr/>
          <a:lstStyle/>
          <a:p>
            <a:r>
              <a:rPr lang="en-US" dirty="0"/>
              <a:t>Environmental monitoring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14BB40-CEAA-2B4A-2263-D2513317D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>
                <a:solidFill>
                  <a:srgbClr val="014F5C">
                    <a:lumMod val="50000"/>
                  </a:srgbClr>
                </a:solidFill>
                <a:latin typeface="Franklin Gothic Book"/>
              </a:rPr>
              <a:t>PAGE </a:t>
            </a:r>
            <a:fld id="{9CD8D479-8942-46E8-A226-A4E01F7A105C}" type="slidenum">
              <a:rPr lang="en-US">
                <a:solidFill>
                  <a:srgbClr val="014F5C">
                    <a:lumMod val="50000"/>
                  </a:srgbClr>
                </a:solidFill>
                <a:latin typeface="Franklin Gothic Book"/>
              </a:rPr>
              <a:pPr/>
              <a:t>16</a:t>
            </a:fld>
            <a:endParaRPr lang="en-US" dirty="0">
              <a:solidFill>
                <a:srgbClr val="014F5C">
                  <a:lumMod val="50000"/>
                </a:srgbClr>
              </a:solidFill>
              <a:latin typeface="Franklin Gothic Book"/>
            </a:endParaRPr>
          </a:p>
        </p:txBody>
      </p:sp>
      <p:pic>
        <p:nvPicPr>
          <p:cNvPr id="1026" name="Picture 2" descr="How do I pair/unpair the Polar app with a Polar heart rate sensor with ...">
            <a:extLst>
              <a:ext uri="{FF2B5EF4-FFF2-40B4-BE49-F238E27FC236}">
                <a16:creationId xmlns:a16="http://schemas.microsoft.com/office/drawing/2014/main" id="{31DC7312-79B6-01BC-854D-56EC860B56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832" y="3313304"/>
            <a:ext cx="2276170" cy="2845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E8DF651-C157-4DEB-B40E-730F65981B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5820" y="3246709"/>
            <a:ext cx="2121673" cy="242476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7E32FDA-EA0B-7B14-C5C4-8B792445DB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9740" y="5386392"/>
            <a:ext cx="2352057" cy="147160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6F9F835-7DBC-4322-A64B-8A1554D249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06088" y="4525966"/>
            <a:ext cx="2165762" cy="216576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FE4A09F-4780-DF96-6E0D-8841DB73C4C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2706" r="26545"/>
          <a:stretch/>
        </p:blipFill>
        <p:spPr>
          <a:xfrm>
            <a:off x="6794926" y="4562416"/>
            <a:ext cx="1623615" cy="209286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E714615-6A4D-1C60-61E9-712A93926A1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0" y="1626602"/>
            <a:ext cx="4999865" cy="27997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9FA0284-076B-3E4C-753F-AD0558C19CA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9653" y="1626602"/>
            <a:ext cx="4138018" cy="167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107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909C6-BAC5-B52B-D50E-E37E8C4DB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Benefits and Limitations of Wearable Technology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274DE8-838B-4E2A-46AF-2CE26FC3F3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6032" y="1412406"/>
            <a:ext cx="5206182" cy="2372785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2800" dirty="0">
                <a:latin typeface="Franklin Gothic Book" panose="020B0503020102020204" pitchFamily="34" charset="0"/>
              </a:rPr>
              <a:t>Physiological Monitoring Pros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600" dirty="0">
                <a:latin typeface="Franklin Gothic Book" panose="020B0503020102020204" pitchFamily="34" charset="0"/>
              </a:rPr>
              <a:t>Individual focus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600" dirty="0">
                <a:latin typeface="Franklin Gothic Book" panose="020B0503020102020204" pitchFamily="34" charset="0"/>
              </a:rPr>
              <a:t>Real-time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600" dirty="0">
                <a:latin typeface="Franklin Gothic Book" panose="020B0503020102020204" pitchFamily="34" charset="0"/>
              </a:rPr>
              <a:t>Non-invasive estimations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530B25-C122-F31E-2E94-D3F1D63B62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0630" y="1412406"/>
            <a:ext cx="5405338" cy="2569151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Aft>
                <a:spcPts val="600"/>
              </a:spcAft>
              <a:buNone/>
            </a:pPr>
            <a:r>
              <a:rPr lang="en-US" sz="2800" dirty="0"/>
              <a:t>Environmental Monitoring Pros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en-US" sz="2400" dirty="0"/>
              <a:t>Work area specific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en-US" sz="2400" dirty="0"/>
              <a:t>Machine learning to anticipate risk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en-US" sz="2400" dirty="0"/>
              <a:t>Various environmental conditions (noise, air quality, light, etc.)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28556A-95AA-D4C1-7293-99F0925FA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>
                <a:solidFill>
                  <a:srgbClr val="014F5C">
                    <a:lumMod val="50000"/>
                  </a:srgbClr>
                </a:solidFill>
                <a:latin typeface="Franklin Gothic Book"/>
              </a:rPr>
              <a:t>PAGE </a:t>
            </a:r>
            <a:fld id="{9CD8D479-8942-46E8-A226-A4E01F7A105C}" type="slidenum">
              <a:rPr lang="en-US">
                <a:solidFill>
                  <a:srgbClr val="014F5C">
                    <a:lumMod val="50000"/>
                  </a:srgbClr>
                </a:solidFill>
                <a:latin typeface="Franklin Gothic Book"/>
              </a:rPr>
              <a:pPr/>
              <a:t>17</a:t>
            </a:fld>
            <a:endParaRPr lang="en-US" dirty="0">
              <a:solidFill>
                <a:srgbClr val="014F5C">
                  <a:lumMod val="50000"/>
                </a:srgbClr>
              </a:solidFill>
              <a:latin typeface="Franklin Gothic Book"/>
            </a:endParaRP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93872019-99A0-A846-C626-40CD1ED6AC31}"/>
              </a:ext>
            </a:extLst>
          </p:cNvPr>
          <p:cNvSpPr txBox="1">
            <a:spLocks/>
          </p:cNvSpPr>
          <p:nvPr/>
        </p:nvSpPr>
        <p:spPr>
          <a:xfrm>
            <a:off x="6439787" y="4163028"/>
            <a:ext cx="5206181" cy="18727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10312" indent="-210312" algn="l" defTabSz="914400" rtl="0" eaLnBrk="1" latinLnBrk="0" hangingPunct="1">
              <a:lnSpc>
                <a:spcPct val="90000"/>
              </a:lnSpc>
              <a:spcBef>
                <a:spcPts val="1100"/>
              </a:spcBef>
              <a:buFont typeface="Wingdings" panose="05000000000000000000" pitchFamily="2" charset="2"/>
              <a:buChar char="§"/>
              <a:defRPr lang="en-US" sz="2200" b="1" kern="1200" noProof="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  <a:lvl2pPr marL="741362" indent="-45720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 lang="en-US" sz="1800" kern="1200" noProof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865188" indent="-34290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lang="en-US" sz="1600" kern="1200" noProof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93788" indent="-34290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lang="en-US" sz="1600" kern="1200" noProof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2388" indent="-34290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lang="en-US" sz="1600" kern="1200" noProof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3624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10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9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800" dirty="0">
                <a:solidFill>
                  <a:srgbClr val="014F5C"/>
                </a:solidFill>
                <a:latin typeface="Franklin Gothic Book"/>
              </a:rPr>
              <a:t>Environmental Monitoring Cons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US" sz="2400" dirty="0">
                <a:solidFill>
                  <a:srgbClr val="014F5C"/>
                </a:solidFill>
                <a:latin typeface="Franklin Gothic Book"/>
              </a:rPr>
              <a:t>Solar load/radiant heat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F9D14594-D588-4765-55FC-9EBF80ED67D7}"/>
              </a:ext>
            </a:extLst>
          </p:cNvPr>
          <p:cNvSpPr txBox="1">
            <a:spLocks/>
          </p:cNvSpPr>
          <p:nvPr/>
        </p:nvSpPr>
        <p:spPr>
          <a:xfrm>
            <a:off x="546031" y="3770930"/>
            <a:ext cx="5206181" cy="265691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10312" indent="-210312" algn="l" defTabSz="914400" rtl="0" eaLnBrk="1" latinLnBrk="0" hangingPunct="1">
              <a:lnSpc>
                <a:spcPct val="90000"/>
              </a:lnSpc>
              <a:spcBef>
                <a:spcPts val="1100"/>
              </a:spcBef>
              <a:buFont typeface="Wingdings" panose="05000000000000000000" pitchFamily="2" charset="2"/>
              <a:buChar char="§"/>
              <a:defRPr lang="en-US" sz="2200" b="1" kern="1200" noProof="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  <a:lvl2pPr marL="741362" indent="-45720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Wingdings" panose="05000000000000000000" pitchFamily="2" charset="2"/>
              <a:buChar char="§"/>
              <a:defRPr lang="en-US" sz="1800" kern="1200" noProof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865188" indent="-34290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lang="en-US" sz="1600" kern="1200" noProof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93788" indent="-34290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lang="en-US" sz="1600" kern="1200" noProof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2388" indent="-34290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lang="en-US" sz="1600" kern="1200" noProof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3624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10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9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800" dirty="0">
                <a:solidFill>
                  <a:srgbClr val="014F5C"/>
                </a:solidFill>
                <a:latin typeface="Franklin Gothic Book"/>
              </a:rPr>
              <a:t>Physiological Monitoring Cons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dirty="0">
                <a:solidFill>
                  <a:srgbClr val="014F5C"/>
                </a:solidFill>
                <a:latin typeface="Franklin Gothic Book"/>
              </a:rPr>
              <a:t>Limited field validation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dirty="0">
                <a:solidFill>
                  <a:srgbClr val="014F5C"/>
                </a:solidFill>
                <a:latin typeface="Franklin Gothic Book"/>
              </a:rPr>
              <a:t>Intensive support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dirty="0">
                <a:solidFill>
                  <a:srgbClr val="014F5C"/>
                </a:solidFill>
                <a:latin typeface="Franklin Gothic Book"/>
              </a:rPr>
              <a:t>Data interpretation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dirty="0">
                <a:solidFill>
                  <a:srgbClr val="014F5C"/>
                </a:solidFill>
                <a:latin typeface="Franklin Gothic Book"/>
              </a:rPr>
              <a:t>Minimal strategies to effectively implement </a:t>
            </a:r>
          </a:p>
        </p:txBody>
      </p:sp>
    </p:spTree>
    <p:extLst>
      <p:ext uri="{BB962C8B-B14F-4D97-AF65-F5344CB8AC3E}">
        <p14:creationId xmlns:p14="http://schemas.microsoft.com/office/powerpoint/2010/main" val="2452995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F7F08-FF66-8C69-B36E-6FBB018B1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Physiological Monitoring Limitations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A863C1-ADDA-1CBD-A96C-1FA41495E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>
                <a:solidFill>
                  <a:srgbClr val="014F5C">
                    <a:lumMod val="50000"/>
                  </a:srgbClr>
                </a:solidFill>
                <a:latin typeface="Franklin Gothic Book"/>
              </a:rPr>
              <a:t>PAGE </a:t>
            </a:r>
            <a:fld id="{9CD8D479-8942-46E8-A226-A4E01F7A105C}" type="slidenum">
              <a:rPr lang="en-US">
                <a:solidFill>
                  <a:srgbClr val="014F5C">
                    <a:lumMod val="50000"/>
                  </a:srgbClr>
                </a:solidFill>
                <a:latin typeface="Franklin Gothic Book"/>
              </a:rPr>
              <a:pPr/>
              <a:t>18</a:t>
            </a:fld>
            <a:endParaRPr lang="en-US" dirty="0">
              <a:solidFill>
                <a:srgbClr val="014F5C">
                  <a:lumMod val="50000"/>
                </a:srgbClr>
              </a:solidFill>
              <a:latin typeface="Franklin Gothic Book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6C3C31B-E047-833E-765E-6FA3E5593D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655" y="1120648"/>
            <a:ext cx="2941228" cy="38417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EA01F38-DFE1-556D-72BF-E7B6B62BB8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6326" y="4635795"/>
            <a:ext cx="8903198" cy="20936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4019234-1D17-D30D-4D63-BDCD69E33A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5349" y="5032653"/>
            <a:ext cx="1424557" cy="171805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B39DEFE-8F04-A501-BFBE-66AFCF8FB9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6125" y="1499191"/>
            <a:ext cx="751057" cy="368665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F86379B-1687-8C74-35FC-DAC66748C4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7529" y="1784044"/>
            <a:ext cx="2759356" cy="1107148"/>
          </a:xfrm>
          <a:prstGeom prst="rect">
            <a:avLst/>
          </a:prstGeom>
        </p:spPr>
      </p:pic>
      <p:sp>
        <p:nvSpPr>
          <p:cNvPr id="14" name="object 16">
            <a:extLst>
              <a:ext uri="{FF2B5EF4-FFF2-40B4-BE49-F238E27FC236}">
                <a16:creationId xmlns:a16="http://schemas.microsoft.com/office/drawing/2014/main" id="{D79176BB-8713-E847-E251-38034246FAEF}"/>
              </a:ext>
            </a:extLst>
          </p:cNvPr>
          <p:cNvSpPr txBox="1"/>
          <p:nvPr/>
        </p:nvSpPr>
        <p:spPr>
          <a:xfrm>
            <a:off x="3885993" y="1951416"/>
            <a:ext cx="2759356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dirty="0">
                <a:solidFill>
                  <a:prstClr val="black"/>
                </a:solidFill>
                <a:latin typeface="Arial"/>
                <a:cs typeface="Arial"/>
              </a:rPr>
              <a:t>Max</a:t>
            </a:r>
            <a:r>
              <a:rPr sz="2400" b="1" spc="-1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prstClr val="black"/>
                </a:solidFill>
                <a:latin typeface="Arial"/>
                <a:cs typeface="Arial"/>
              </a:rPr>
              <a:t>Temperature:</a:t>
            </a:r>
            <a:endParaRPr sz="24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50800"/>
            <a:r>
              <a:rPr sz="2400" b="1" dirty="0">
                <a:solidFill>
                  <a:prstClr val="black"/>
                </a:solidFill>
                <a:latin typeface="Arial"/>
                <a:cs typeface="Arial"/>
              </a:rPr>
              <a:t>38.41C</a:t>
            </a:r>
            <a:r>
              <a:rPr sz="2400" b="1" spc="-1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400" spc="-90" dirty="0">
                <a:solidFill>
                  <a:prstClr val="black"/>
                </a:solidFill>
                <a:latin typeface="Wingdings"/>
                <a:cs typeface="Wingdings"/>
              </a:rPr>
              <a:t></a:t>
            </a:r>
            <a:r>
              <a:rPr sz="2400" spc="2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prstClr val="black"/>
                </a:solidFill>
                <a:latin typeface="Arial"/>
                <a:cs typeface="Arial"/>
              </a:rPr>
              <a:t>101.1F</a:t>
            </a:r>
            <a:endParaRPr sz="24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F362DD3-46A7-BDD7-2344-5EDD5DEB49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83851" y="3855236"/>
            <a:ext cx="3168148" cy="1107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869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B89D6-B503-96DF-8E8A-46B1C2F06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Pilot Project Evaluating at Wearable Technologies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22A1F6-0B2F-62B5-570E-C20D544B35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574" y="1410527"/>
            <a:ext cx="11427371" cy="4620682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Farmworkers (6 male) wore two devices throughout a standard workweek</a:t>
            </a:r>
          </a:p>
          <a:p>
            <a:pPr marL="732352" indent="-342900">
              <a:buFont typeface="Arial" panose="020B0604020202020204" pitchFamily="34" charset="0"/>
              <a:buChar char="•"/>
            </a:pPr>
            <a:r>
              <a:rPr lang="en-US" sz="2000" dirty="0"/>
              <a:t>Carpenter (2), electrician, landscaper, husbandry worker, heavy equipment operator</a:t>
            </a:r>
          </a:p>
          <a:p>
            <a:pPr marL="954602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/>
                </a:solidFill>
              </a:rPr>
              <a:t>Cow/Calf Production </a:t>
            </a:r>
          </a:p>
          <a:p>
            <a:pPr marL="954602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/>
                </a:solidFill>
              </a:rPr>
              <a:t>Facilities Management</a:t>
            </a:r>
          </a:p>
          <a:p>
            <a:pPr marL="732352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MākuSafe</a:t>
            </a:r>
            <a:r>
              <a:rPr lang="en-US" sz="2000" dirty="0"/>
              <a:t> armband</a:t>
            </a:r>
          </a:p>
          <a:p>
            <a:pPr marL="732352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SlateSafety</a:t>
            </a:r>
            <a:r>
              <a:rPr lang="en-US" sz="2000" dirty="0"/>
              <a:t> V2 </a:t>
            </a:r>
            <a:br>
              <a:rPr lang="en-US" sz="2000" dirty="0"/>
            </a:br>
            <a:r>
              <a:rPr lang="en-US" sz="2000" dirty="0"/>
              <a:t>armband</a:t>
            </a:r>
          </a:p>
          <a:p>
            <a:pPr marL="611702" lvl="1" indent="0">
              <a:buNone/>
            </a:pPr>
            <a:endParaRPr lang="en-US" sz="1600" dirty="0">
              <a:solidFill>
                <a:schemeClr val="tx1"/>
              </a:solidFill>
            </a:endParaRPr>
          </a:p>
          <a:p>
            <a:pPr marL="954602" lvl="1" indent="-342900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DFAE4C-8A0D-E4C0-FA27-230E18458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>
                <a:solidFill>
                  <a:srgbClr val="014F5C">
                    <a:lumMod val="50000"/>
                  </a:srgbClr>
                </a:solidFill>
                <a:latin typeface="Franklin Gothic Book"/>
              </a:rPr>
              <a:t>PAGE </a:t>
            </a:r>
            <a:fld id="{9CD8D479-8942-46E8-A226-A4E01F7A105C}" type="slidenum">
              <a:rPr lang="en-US">
                <a:solidFill>
                  <a:srgbClr val="014F5C">
                    <a:lumMod val="50000"/>
                  </a:srgbClr>
                </a:solidFill>
                <a:latin typeface="Franklin Gothic Book"/>
              </a:rPr>
              <a:pPr/>
              <a:t>19</a:t>
            </a:fld>
            <a:endParaRPr lang="en-US" dirty="0">
              <a:solidFill>
                <a:srgbClr val="014F5C">
                  <a:lumMod val="50000"/>
                </a:srgbClr>
              </a:solidFill>
              <a:latin typeface="Franklin Gothic Book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69ACF2-0563-3E9C-9578-D390795BF9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4479" y="2977116"/>
            <a:ext cx="8887521" cy="3880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97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AF0B-7F6A-4421-92D4-6D04F5094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643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Meeting Agenda</a:t>
            </a:r>
            <a:endParaRPr lang="en-US" dirty="0">
              <a:solidFill>
                <a:srgbClr val="00643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B2B250-3959-4D3B-B08C-531355789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8" y="1471619"/>
            <a:ext cx="10601863" cy="286537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9C07E2B-BBDB-4AF5-B799-F666051B39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/>
              <a:t>Welcome</a:t>
            </a:r>
          </a:p>
          <a:p>
            <a:r>
              <a:rPr lang="en-US" sz="3200" dirty="0"/>
              <a:t>Introductions – 2024 Board</a:t>
            </a:r>
          </a:p>
          <a:p>
            <a:r>
              <a:rPr lang="en-US" sz="3200" dirty="0"/>
              <a:t>Announcements – education calendar</a:t>
            </a:r>
          </a:p>
          <a:p>
            <a:r>
              <a:rPr lang="en-US" sz="3200" dirty="0"/>
              <a:t>ASSP Mission, Vision, and Values</a:t>
            </a:r>
          </a:p>
          <a:p>
            <a:r>
              <a:rPr lang="en-US" sz="3200" dirty="0"/>
              <a:t>Old Business</a:t>
            </a:r>
          </a:p>
          <a:p>
            <a:r>
              <a:rPr lang="en-US" sz="3200" dirty="0"/>
              <a:t>Presentation</a:t>
            </a:r>
          </a:p>
          <a:p>
            <a:r>
              <a:rPr lang="en-US" sz="3200" dirty="0"/>
              <a:t>New Business</a:t>
            </a:r>
          </a:p>
          <a:p>
            <a:r>
              <a:rPr lang="en-US" sz="3200" dirty="0"/>
              <a:t>Meeting Adjournment </a:t>
            </a:r>
          </a:p>
        </p:txBody>
      </p:sp>
    </p:spTree>
    <p:extLst>
      <p:ext uri="{BB962C8B-B14F-4D97-AF65-F5344CB8AC3E}">
        <p14:creationId xmlns:p14="http://schemas.microsoft.com/office/powerpoint/2010/main" val="7455354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83A61-F1AE-C24C-F263-4DCAA74DC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03F69F-BD1E-2A7A-D964-EA4158CC7D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Wearable technology provides real-time, individual, and work-specific data.</a:t>
            </a:r>
          </a:p>
          <a:p>
            <a:r>
              <a:rPr lang="en-US" dirty="0"/>
              <a:t>Workers seem to appreciate when employers consider their individual health.</a:t>
            </a:r>
          </a:p>
          <a:p>
            <a:r>
              <a:rPr lang="en-US" dirty="0"/>
              <a:t>Future work needs to validate the algorithms in occupational settings.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46F528-76E0-9891-CAD3-13CC7573E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>
                <a:solidFill>
                  <a:srgbClr val="014F5C">
                    <a:lumMod val="50000"/>
                  </a:srgbClr>
                </a:solidFill>
                <a:latin typeface="Franklin Gothic Book"/>
              </a:rPr>
              <a:t>PAGE </a:t>
            </a:r>
            <a:fld id="{9CD8D479-8942-46E8-A226-A4E01F7A105C}" type="slidenum">
              <a:rPr lang="en-US">
                <a:solidFill>
                  <a:srgbClr val="014F5C">
                    <a:lumMod val="50000"/>
                  </a:srgbClr>
                </a:solidFill>
                <a:latin typeface="Franklin Gothic Book"/>
              </a:rPr>
              <a:pPr/>
              <a:t>20</a:t>
            </a:fld>
            <a:endParaRPr lang="en-US" dirty="0">
              <a:solidFill>
                <a:srgbClr val="014F5C">
                  <a:lumMod val="50000"/>
                </a:srgbClr>
              </a:solidFill>
              <a:latin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988238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itle 1"/>
          <p:cNvSpPr>
            <a:spLocks noGrp="1"/>
          </p:cNvSpPr>
          <p:nvPr>
            <p:ph type="title"/>
          </p:nvPr>
        </p:nvSpPr>
        <p:spPr>
          <a:xfrm>
            <a:off x="595423" y="430078"/>
            <a:ext cx="9976640" cy="723900"/>
          </a:xfrm>
        </p:spPr>
        <p:txBody>
          <a:bodyPr/>
          <a:lstStyle/>
          <a:p>
            <a:pPr eaLnBrk="1" hangingPunct="1"/>
            <a:r>
              <a:rPr lang="en-US" altLang="en-US" dirty="0"/>
              <a:t>Questions</a:t>
            </a:r>
          </a:p>
        </p:txBody>
      </p:sp>
      <p:pic>
        <p:nvPicPr>
          <p:cNvPr id="5" name="Picture 3" descr="C:\Users\lcraze\AppData\Local\Microsoft\Windows\Temporary Internet Files\Content.IE5\M7HLEKZF\MC900434859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9958" y="2897380"/>
            <a:ext cx="2542883" cy="2542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C:\Users\lcraze\AppData\Local\Microsoft\Windows\Temporary Internet Files\Content.IE5\M7HLEKZF\MC900434859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6999" y="1697980"/>
            <a:ext cx="2967644" cy="2967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Content Placeholder 3" descr="C:\Users\lcraze\AppData\Local\Microsoft\Windows\Temporary Internet Files\Content.IE5\M7HLEKZF\MC900434859[1].pn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50015" y="2893144"/>
            <a:ext cx="1714500" cy="1714500"/>
          </a:xfrm>
          <a:noFill/>
        </p:spPr>
      </p:pic>
    </p:spTree>
    <p:extLst>
      <p:ext uri="{BB962C8B-B14F-4D97-AF65-F5344CB8AC3E}">
        <p14:creationId xmlns:p14="http://schemas.microsoft.com/office/powerpoint/2010/main" val="1412220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BDED0-EDF1-42EE-85D0-0573F4DCD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0815" y="2316078"/>
            <a:ext cx="10024473" cy="2225841"/>
          </a:xfrm>
        </p:spPr>
        <p:txBody>
          <a:bodyPr>
            <a:normAutofit/>
          </a:bodyPr>
          <a:lstStyle/>
          <a:p>
            <a:r>
              <a:rPr lang="en-US" dirty="0"/>
              <a:t>New Business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93247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AF0B-7F6A-4421-92D4-6D04F5094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068" y="432593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6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 New Business?</a:t>
            </a:r>
            <a:endParaRPr lang="en-US" dirty="0">
              <a:solidFill>
                <a:srgbClr val="00643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B2B250-3959-4D3B-B08C-531355789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8" y="1471619"/>
            <a:ext cx="10601863" cy="286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659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BDED0-EDF1-42EE-85D0-0573F4DCD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0815" y="2316078"/>
            <a:ext cx="10024473" cy="2225841"/>
          </a:xfrm>
        </p:spPr>
        <p:txBody>
          <a:bodyPr>
            <a:normAutofit/>
          </a:bodyPr>
          <a:lstStyle/>
          <a:p>
            <a:r>
              <a:rPr lang="en-US" dirty="0"/>
              <a:t>Upcoming Meetings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8781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AF0B-7F6A-4421-92D4-6D04F5094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068" y="432593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6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Upcoming Meetings</a:t>
            </a:r>
            <a:endParaRPr lang="en-US" dirty="0">
              <a:solidFill>
                <a:srgbClr val="00643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B2B250-3959-4D3B-B08C-531355789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8" y="1471619"/>
            <a:ext cx="10601863" cy="2865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7EBF2A5-B395-4E5F-978B-549C0C4CF67E}"/>
              </a:ext>
            </a:extLst>
          </p:cNvPr>
          <p:cNvSpPr txBox="1"/>
          <p:nvPr/>
        </p:nvSpPr>
        <p:spPr>
          <a:xfrm>
            <a:off x="795068" y="1758156"/>
            <a:ext cx="10601863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3200" dirty="0"/>
              <a:t>Upcoming Meetings: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July 25, 2024 – 8:00-10:00AM</a:t>
            </a:r>
          </a:p>
          <a:p>
            <a:pPr marL="1257300" lvl="2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 err="1"/>
              <a:t>Trulite</a:t>
            </a:r>
            <a:r>
              <a:rPr lang="en-US" sz="2800" dirty="0"/>
              <a:t> Glass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August 22, 2024 – 3</a:t>
            </a:r>
            <a:r>
              <a:rPr lang="en-US" sz="2800" dirty="0">
                <a:sym typeface="Wingdings" panose="05000000000000000000" pitchFamily="2" charset="2"/>
              </a:rPr>
              <a:t>:00-4:00PM</a:t>
            </a:r>
          </a:p>
          <a:p>
            <a:pPr marL="1257300" lvl="2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ym typeface="Wingdings" panose="05000000000000000000" pitchFamily="2" charset="2"/>
              </a:rPr>
              <a:t>Phillips &amp; Jordan</a:t>
            </a:r>
            <a:br>
              <a:rPr lang="en-US" sz="2800" dirty="0"/>
            </a:br>
            <a:endParaRPr lang="en-US" sz="2800" dirty="0"/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i="1" dirty="0"/>
              <a:t>Please see chapter website for any updates</a:t>
            </a:r>
          </a:p>
          <a:p>
            <a:pPr algn="just">
              <a:spcAft>
                <a:spcPts val="1200"/>
              </a:spcAft>
            </a:pPr>
            <a:r>
              <a:rPr lang="en-US" sz="3200" dirty="0"/>
              <a:t>Meeting Adjournment</a:t>
            </a:r>
          </a:p>
        </p:txBody>
      </p:sp>
    </p:spTree>
    <p:extLst>
      <p:ext uri="{BB962C8B-B14F-4D97-AF65-F5344CB8AC3E}">
        <p14:creationId xmlns:p14="http://schemas.microsoft.com/office/powerpoint/2010/main" val="24759456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CB5DB-3E68-1DF4-A934-BD0F52FE9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5000" dirty="0">
                <a:solidFill>
                  <a:schemeClr val="accent6">
                    <a:lumMod val="50000"/>
                  </a:schemeClr>
                </a:solidFill>
                <a:latin typeface="Cochocib Script Latin Pro" panose="02000503000000020003" pitchFamily="2" charset="0"/>
              </a:rPr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F71380-F8C9-5301-1F93-307E4E5445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US" sz="3200" dirty="0">
                <a:solidFill>
                  <a:srgbClr val="FFCB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for joining us today! </a:t>
            </a:r>
            <a:br>
              <a:rPr lang="en-US" dirty="0"/>
            </a:br>
            <a:endParaRPr lang="en-US" dirty="0"/>
          </a:p>
          <a:p>
            <a:pPr algn="ctr"/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Please reach out to any of the board members if you have questions or need additional information.</a:t>
            </a:r>
          </a:p>
        </p:txBody>
      </p:sp>
    </p:spTree>
    <p:extLst>
      <p:ext uri="{BB962C8B-B14F-4D97-AF65-F5344CB8AC3E}">
        <p14:creationId xmlns:p14="http://schemas.microsoft.com/office/powerpoint/2010/main" val="462455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E39AD-56C9-05E8-A14C-F1FDFFE6C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6443" y="3429000"/>
            <a:ext cx="10231394" cy="1828799"/>
          </a:xfrm>
        </p:spPr>
        <p:txBody>
          <a:bodyPr>
            <a:noAutofit/>
          </a:bodyPr>
          <a:lstStyle/>
          <a:p>
            <a:r>
              <a:rPr lang="en-US" sz="20000" b="1" dirty="0">
                <a:latin typeface="Cochocib Script Latin Pro" panose="02000503000000020003" pitchFamily="2" charset="0"/>
              </a:rPr>
              <a:t>Welcome!</a:t>
            </a:r>
          </a:p>
        </p:txBody>
      </p:sp>
    </p:spTree>
    <p:extLst>
      <p:ext uri="{BB962C8B-B14F-4D97-AF65-F5344CB8AC3E}">
        <p14:creationId xmlns:p14="http://schemas.microsoft.com/office/powerpoint/2010/main" val="2856408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AF0B-7F6A-4421-92D4-6D04F5094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643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Introductions – Board and Committees</a:t>
            </a:r>
            <a:endParaRPr lang="en-US" dirty="0">
              <a:solidFill>
                <a:srgbClr val="00643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B2B250-3959-4D3B-B08C-531355789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8" y="1471619"/>
            <a:ext cx="10601863" cy="286537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9C07E2B-BBDB-4AF5-B799-F666051B3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58156"/>
            <a:ext cx="10515600" cy="5099844"/>
          </a:xfrm>
        </p:spPr>
        <p:txBody>
          <a:bodyPr>
            <a:normAutofit fontScale="77500" lnSpcReduction="20000"/>
          </a:bodyPr>
          <a:lstStyle/>
          <a:p>
            <a:r>
              <a:rPr lang="en-US" sz="3500" dirty="0"/>
              <a:t>President:  David Hixenbaugh (865) 603-4556</a:t>
            </a:r>
          </a:p>
          <a:p>
            <a:r>
              <a:rPr lang="en-US" sz="3500" dirty="0"/>
              <a:t>President-Elect:  Ann Schubert (541) 979-2912</a:t>
            </a:r>
          </a:p>
          <a:p>
            <a:r>
              <a:rPr lang="en-US" sz="3500" dirty="0"/>
              <a:t>Secretary:  Mel McKenzie (865) 603-4846</a:t>
            </a:r>
          </a:p>
          <a:p>
            <a:r>
              <a:rPr lang="en-US" sz="3500" dirty="0"/>
              <a:t>Treasurer:  Kris Thomasson (865) 207-2393</a:t>
            </a:r>
          </a:p>
          <a:p>
            <a:r>
              <a:rPr lang="en-US" sz="3500" dirty="0"/>
              <a:t>Communications Chair:  Rich Heinzenberger (865) 693-3623</a:t>
            </a:r>
          </a:p>
          <a:p>
            <a:r>
              <a:rPr lang="en-US" sz="3500" dirty="0"/>
              <a:t>Membership Chair:  Lee McCord (865) 368-9282</a:t>
            </a:r>
          </a:p>
          <a:p>
            <a:r>
              <a:rPr lang="en-US" sz="3500" dirty="0"/>
              <a:t>Programs Chair:  Floyd Yount (423) 470-6946</a:t>
            </a:r>
          </a:p>
          <a:p>
            <a:r>
              <a:rPr lang="en-US" sz="3500" dirty="0"/>
              <a:t>Nominations and Elections Chair:  Lance Greene (865) 809-5003</a:t>
            </a:r>
          </a:p>
          <a:p>
            <a:r>
              <a:rPr lang="en-US" sz="3500" dirty="0"/>
              <a:t>Professional Development Conference Chair:  Jay Hocutt (865) 771-9495</a:t>
            </a:r>
          </a:p>
          <a:p>
            <a:r>
              <a:rPr lang="en-US" sz="3500" dirty="0"/>
              <a:t>Advisory Group Member:  Donald Elswick (419) 788-6162</a:t>
            </a:r>
          </a:p>
          <a:p>
            <a:r>
              <a:rPr lang="en-US" sz="3500" dirty="0"/>
              <a:t>Awards &amp; Honors Chair:  Bethany Knight</a:t>
            </a:r>
          </a:p>
          <a:p>
            <a:r>
              <a:rPr lang="en-US" sz="3500" dirty="0"/>
              <a:t>Jobs Chair:  Jeff Headrick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57961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AF0B-7F6A-4421-92D4-6D04F5094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643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Announcements – Education Calendar</a:t>
            </a:r>
            <a:endParaRPr lang="en-US" dirty="0">
              <a:solidFill>
                <a:srgbClr val="00643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B2B250-3959-4D3B-B08C-531355789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8" y="1471619"/>
            <a:ext cx="10601863" cy="286537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9C07E2B-BBDB-4AF5-B799-F666051B3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hlinkClick r:id="rId4"/>
              </a:rPr>
              <a:t>ASSP Educational Events Calendar</a:t>
            </a:r>
            <a:endParaRPr lang="en-US" sz="3200" dirty="0"/>
          </a:p>
          <a:p>
            <a:r>
              <a:rPr lang="en-US" sz="3200" dirty="0"/>
              <a:t>Safety 2024 Conference &amp; Expo – Denver, Colorado</a:t>
            </a:r>
          </a:p>
          <a:p>
            <a:pPr lvl="1"/>
            <a:r>
              <a:rPr lang="en-US" sz="2800" dirty="0"/>
              <a:t>8/6 Leadership Conference </a:t>
            </a:r>
            <a:r>
              <a:rPr lang="en-US" sz="2800" i="1" dirty="0"/>
              <a:t>please consider attending!</a:t>
            </a:r>
          </a:p>
          <a:p>
            <a:pPr lvl="1"/>
            <a:r>
              <a:rPr lang="en-US" sz="2800" dirty="0"/>
              <a:t>8/7 – 8/9:  1.50 CEU</a:t>
            </a:r>
          </a:p>
          <a:p>
            <a:r>
              <a:rPr lang="en-US" sz="3200" dirty="0"/>
              <a:t>ASSP/TVS-AIHA Professional Development Conference (PDC)</a:t>
            </a:r>
          </a:p>
          <a:p>
            <a:pPr lvl="1"/>
            <a:r>
              <a:rPr lang="en-US" sz="2800" dirty="0"/>
              <a:t>11/6-11/7 – The Venue, Lenoir City</a:t>
            </a:r>
          </a:p>
          <a:p>
            <a:r>
              <a:rPr lang="en-US" sz="3200" dirty="0"/>
              <a:t>Region VI will be hosting a PDC  - Virginia Beach</a:t>
            </a:r>
          </a:p>
          <a:p>
            <a:pPr lvl="1"/>
            <a:r>
              <a:rPr lang="en-US" sz="2800" dirty="0"/>
              <a:t>September 18 – 20th (Wednesday – Friday)</a:t>
            </a:r>
          </a:p>
        </p:txBody>
      </p:sp>
    </p:spTree>
    <p:extLst>
      <p:ext uri="{BB962C8B-B14F-4D97-AF65-F5344CB8AC3E}">
        <p14:creationId xmlns:p14="http://schemas.microsoft.com/office/powerpoint/2010/main" val="32996560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AF0B-7F6A-4421-92D4-6D04F5094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643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ASSP Mission, Vision &amp; Values</a:t>
            </a:r>
            <a:endParaRPr lang="en-US" dirty="0">
              <a:solidFill>
                <a:srgbClr val="00643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B2B250-3959-4D3B-B08C-531355789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8" y="1471619"/>
            <a:ext cx="10601863" cy="286537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9C07E2B-BBDB-4AF5-B799-F666051B3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4400" b="1" dirty="0"/>
              <a:t>Our Mission: </a:t>
            </a:r>
            <a:r>
              <a:rPr lang="en-US" sz="4400" dirty="0"/>
              <a:t>We are the community that protects people, property and the environment.</a:t>
            </a:r>
          </a:p>
          <a:p>
            <a:pPr marL="0" indent="0">
              <a:buNone/>
            </a:pPr>
            <a:r>
              <a:rPr lang="en-US" sz="4400" b="1" dirty="0"/>
              <a:t>Our Vision: </a:t>
            </a:r>
            <a:r>
              <a:rPr lang="en-US" sz="4400" dirty="0"/>
              <a:t>Safety, health and well-being are inherent rights of every worker</a:t>
            </a:r>
            <a:r>
              <a:rPr lang="en-US" sz="4400" b="1" dirty="0"/>
              <a:t>.</a:t>
            </a:r>
          </a:p>
          <a:p>
            <a:pPr marL="0" indent="0">
              <a:buNone/>
            </a:pPr>
            <a:r>
              <a:rPr lang="en-US" sz="4400" b="1" dirty="0"/>
              <a:t>Our Values: Our CLEAR values guide our behavior, decisions and actions.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6500" b="1" dirty="0">
                <a:solidFill>
                  <a:srgbClr val="006435"/>
                </a:solidFill>
                <a:effectLst/>
              </a:rPr>
              <a:t>C</a:t>
            </a:r>
            <a:r>
              <a:rPr lang="en-US" sz="4400" b="1" dirty="0"/>
              <a:t>ommunity:</a:t>
            </a:r>
            <a:r>
              <a:rPr lang="en-US" sz="4400" dirty="0"/>
              <a:t> We provide a welcoming and collaborative environment that creates belonging and inclusivity for all.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6500" b="1" dirty="0">
                <a:solidFill>
                  <a:srgbClr val="006435"/>
                </a:solidFill>
                <a:effectLst/>
              </a:rPr>
              <a:t>L</a:t>
            </a:r>
            <a:r>
              <a:rPr lang="en-US" sz="4400" b="1" dirty="0"/>
              <a:t>eadership</a:t>
            </a:r>
            <a:r>
              <a:rPr lang="en-US" sz="4400" dirty="0"/>
              <a:t>: We exemplify integrity and empower others.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6500" b="1" dirty="0">
                <a:solidFill>
                  <a:srgbClr val="006435"/>
                </a:solidFill>
                <a:effectLst/>
              </a:rPr>
              <a:t>E</a:t>
            </a:r>
            <a:r>
              <a:rPr lang="en-US" sz="4400" b="1" dirty="0"/>
              <a:t>xcellence:</a:t>
            </a:r>
            <a:r>
              <a:rPr lang="en-US" sz="4400" dirty="0"/>
              <a:t> We strive always to deliver our best.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6500" b="1" dirty="0">
                <a:solidFill>
                  <a:srgbClr val="006435"/>
                </a:solidFill>
                <a:effectLst/>
              </a:rPr>
              <a:t>A</a:t>
            </a:r>
            <a:r>
              <a:rPr lang="en-US" sz="4400" b="1" dirty="0"/>
              <a:t>ccountability:</a:t>
            </a:r>
            <a:r>
              <a:rPr lang="en-US" sz="4400" dirty="0"/>
              <a:t> We are ethical, reliable and trustworthy in all we do.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6500" b="1" dirty="0">
                <a:solidFill>
                  <a:srgbClr val="006435"/>
                </a:solidFill>
                <a:effectLst/>
              </a:rPr>
              <a:t>R</a:t>
            </a:r>
            <a:r>
              <a:rPr lang="en-US" sz="4400" b="1" dirty="0"/>
              <a:t>espect:</a:t>
            </a:r>
            <a:r>
              <a:rPr lang="en-US" sz="4400" dirty="0"/>
              <a:t> We act with humility, listen to others and foster strong working relationships</a:t>
            </a:r>
          </a:p>
          <a:p>
            <a:pPr marL="0" indent="0">
              <a:buNone/>
            </a:pPr>
            <a:r>
              <a:rPr lang="en-US" sz="4400" b="1" dirty="0">
                <a:hlinkClick r:id="rId4"/>
              </a:rPr>
              <a:t>ASSP Video - Clear Values</a:t>
            </a:r>
            <a:endParaRPr lang="en-US" sz="4400" b="1" dirty="0"/>
          </a:p>
          <a:p>
            <a:pPr marL="0" indent="0">
              <a:buNone/>
            </a:pPr>
            <a:endParaRPr lang="en-US" b="1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817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BDED0-EDF1-42EE-85D0-0573F4DCD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0815" y="2316078"/>
            <a:ext cx="10024473" cy="2225841"/>
          </a:xfrm>
        </p:spPr>
        <p:txBody>
          <a:bodyPr>
            <a:normAutofit/>
          </a:bodyPr>
          <a:lstStyle/>
          <a:p>
            <a:r>
              <a:rPr lang="en-US" dirty="0"/>
              <a:t>Old Business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629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AF0B-7F6A-4421-92D4-6D04F5094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6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 Business</a:t>
            </a:r>
            <a:endParaRPr lang="en-US" dirty="0">
              <a:solidFill>
                <a:srgbClr val="00643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B2B250-3959-4D3B-B08C-531355789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8" y="1471619"/>
            <a:ext cx="10601863" cy="2865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7EBF2A5-B395-4E5F-978B-549C0C4CF67E}"/>
              </a:ext>
            </a:extLst>
          </p:cNvPr>
          <p:cNvSpPr txBox="1"/>
          <p:nvPr/>
        </p:nvSpPr>
        <p:spPr>
          <a:xfrm>
            <a:off x="795068" y="1758156"/>
            <a:ext cx="10601863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alibri" panose="020F0502020204030204"/>
              </a:rPr>
              <a:t>June Secretary’s Report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May meeting minutes emailed out </a:t>
            </a:r>
            <a:r>
              <a:rPr lang="en-US" sz="2800" dirty="0">
                <a:latin typeface="Calibri" panose="020F0502020204030204"/>
              </a:rPr>
              <a:t>06/05/2024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alibri" panose="020F0502020204030204"/>
              </a:rPr>
              <a:t>June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Treasure’s Report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Revenue (from Chapter Dues) = 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Expenses =                                                              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Current Balance =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solidFill>
                  <a:prstClr val="black"/>
                </a:solidFill>
                <a:latin typeface="Calibri" panose="020F0502020204030204"/>
              </a:rPr>
              <a:t>March Meeting Minute approval 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March minutes emailed out 3/27/2024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solidFill>
                  <a:prstClr val="black"/>
                </a:solidFill>
                <a:latin typeface="Calibri" panose="020F0502020204030204"/>
              </a:rPr>
              <a:t>Other old business?</a:t>
            </a:r>
          </a:p>
        </p:txBody>
      </p:sp>
    </p:spTree>
    <p:extLst>
      <p:ext uri="{BB962C8B-B14F-4D97-AF65-F5344CB8AC3E}">
        <p14:creationId xmlns:p14="http://schemas.microsoft.com/office/powerpoint/2010/main" val="9798188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23968-B891-32B0-1A57-1F9BEA520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63273-3674-EF9A-E9E5-8E85A9ED3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643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Other Old Business</a:t>
            </a:r>
            <a:endParaRPr lang="en-US" dirty="0">
              <a:solidFill>
                <a:srgbClr val="00643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067C0E-2677-7BA9-E110-DB129662C1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8" y="1471619"/>
            <a:ext cx="10601863" cy="286537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43506D1-EAD5-18E9-6F4B-6E0619D3B1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58156"/>
            <a:ext cx="10515600" cy="4418807"/>
          </a:xfrm>
        </p:spPr>
        <p:txBody>
          <a:bodyPr>
            <a:normAutofit/>
          </a:bodyPr>
          <a:lstStyle/>
          <a:p>
            <a:pPr marL="457200" indent="-45720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Member Survey Winner</a:t>
            </a:r>
          </a:p>
          <a:p>
            <a:pPr marL="457200" indent="-45720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June 30, end of year – final chapter report due</a:t>
            </a:r>
          </a:p>
          <a:p>
            <a:pPr marL="457200" indent="-457200" algn="just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Fall ROC – Columbus, OH</a:t>
            </a:r>
          </a:p>
          <a:p>
            <a:pPr marL="914400" lvl="1" indent="-457200" algn="just">
              <a:spcBef>
                <a:spcPts val="0"/>
              </a:spcBef>
              <a:spcAft>
                <a:spcPts val="1200"/>
              </a:spcAft>
            </a:pPr>
            <a:r>
              <a:rPr lang="en-US" sz="2800" dirty="0"/>
              <a:t>September </a:t>
            </a:r>
          </a:p>
          <a:p>
            <a:pPr marL="457200" indent="-457200" algn="just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Offering CEUs for Meetings</a:t>
            </a:r>
          </a:p>
        </p:txBody>
      </p:sp>
    </p:spTree>
    <p:extLst>
      <p:ext uri="{BB962C8B-B14F-4D97-AF65-F5344CB8AC3E}">
        <p14:creationId xmlns:p14="http://schemas.microsoft.com/office/powerpoint/2010/main" val="32771535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CB05"/>
      </a:accent1>
      <a:accent2>
        <a:srgbClr val="006536"/>
      </a:accent2>
      <a:accent3>
        <a:srgbClr val="40998C"/>
      </a:accent3>
      <a:accent4>
        <a:srgbClr val="0071B9"/>
      </a:accent4>
      <a:accent5>
        <a:srgbClr val="694573"/>
      </a:accent5>
      <a:accent6>
        <a:srgbClr val="7E7F83"/>
      </a:accent6>
      <a:hlink>
        <a:srgbClr val="2998E3"/>
      </a:hlink>
      <a:folHlink>
        <a:srgbClr val="8C8C8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Ecology 16x9">
  <a:themeElements>
    <a:clrScheme name="Custom 28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014F5C"/>
      </a:accent1>
      <a:accent2>
        <a:srgbClr val="61B635"/>
      </a:accent2>
      <a:accent3>
        <a:srgbClr val="BBC723"/>
      </a:accent3>
      <a:accent4>
        <a:srgbClr val="21A8B1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ture ecology education photo presentation.potx" id="{C2041BFC-79DD-469A-9C9C-CE3A45FF64F3}" vid="{F6D325B2-35D9-40C5-B4CD-C0A8483D5659}"/>
    </a:ext>
  </a:extLst>
</a:theme>
</file>

<file path=ppt/theme/theme4.xml><?xml version="1.0" encoding="utf-8"?>
<a:theme xmlns:a="http://schemas.openxmlformats.org/drawingml/2006/main" name="1_Ecology 16x9">
  <a:themeElements>
    <a:clrScheme name="UCOR2022-1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014F5C"/>
      </a:accent1>
      <a:accent2>
        <a:srgbClr val="61B635"/>
      </a:accent2>
      <a:accent3>
        <a:srgbClr val="21A8B1"/>
      </a:accent3>
      <a:accent4>
        <a:srgbClr val="BBC723"/>
      </a:accent4>
      <a:accent5>
        <a:srgbClr val="F7B615"/>
      </a:accent5>
      <a:accent6>
        <a:srgbClr val="7BA79D"/>
      </a:accent6>
      <a:hlink>
        <a:srgbClr val="968C8C"/>
      </a:hlink>
      <a:folHlink>
        <a:srgbClr val="7BA79D"/>
      </a:folHlink>
    </a:clrScheme>
    <a:fontScheme name="Custom 1">
      <a:majorFont>
        <a:latin typeface="Franklin Gothic Demi Cond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ture ecology education photo presentation.potx" id="{C2041BFC-79DD-469A-9C9C-CE3A45FF64F3}" vid="{F6D325B2-35D9-40C5-B4CD-C0A8483D5659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c87d89a-5805-495c-8437-9f1bb62c2c4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3D407CD71939B43B3177EB7A23B8206" ma:contentTypeVersion="16" ma:contentTypeDescription="Create a new document." ma:contentTypeScope="" ma:versionID="1e2f242b6fe9f270aff2bae21df092fa">
  <xsd:schema xmlns:xsd="http://www.w3.org/2001/XMLSchema" xmlns:xs="http://www.w3.org/2001/XMLSchema" xmlns:p="http://schemas.microsoft.com/office/2006/metadata/properties" xmlns:ns3="fc87d89a-5805-495c-8437-9f1bb62c2c45" xmlns:ns4="7bc942c0-7f13-47b5-a7dd-a8cbe16f18c3" targetNamespace="http://schemas.microsoft.com/office/2006/metadata/properties" ma:root="true" ma:fieldsID="3754e01b8d591c8df07c176274b47132" ns3:_="" ns4:_="">
    <xsd:import namespace="fc87d89a-5805-495c-8437-9f1bb62c2c45"/>
    <xsd:import namespace="7bc942c0-7f13-47b5-a7dd-a8cbe16f18c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87d89a-5805-495c-8437-9f1bb62c2c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c942c0-7f13-47b5-a7dd-a8cbe16f18c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94573B4-D2A0-4357-AD6E-5405794BA4C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B6E551D-E072-4824-A612-02128CB5A17D}">
  <ds:schemaRefs>
    <ds:schemaRef ds:uri="http://schemas.microsoft.com/office/2006/metadata/properties"/>
    <ds:schemaRef ds:uri="http://schemas.microsoft.com/office/infopath/2007/PartnerControls"/>
    <ds:schemaRef ds:uri="http://purl.org/dc/dcmitype/"/>
    <ds:schemaRef ds:uri="http://purl.org/dc/terms/"/>
    <ds:schemaRef ds:uri="7bc942c0-7f13-47b5-a7dd-a8cbe16f18c3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fc87d89a-5805-495c-8437-9f1bb62c2c45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B3A3C745-7F24-4918-AEB6-B70A140707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c87d89a-5805-495c-8437-9f1bb62c2c45"/>
    <ds:schemaRef ds:uri="7bc942c0-7f13-47b5-a7dd-a8cbe16f18c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2504</TotalTime>
  <Words>907</Words>
  <Application>Microsoft Office PowerPoint</Application>
  <PresentationFormat>Widescreen</PresentationFormat>
  <Paragraphs>177</Paragraphs>
  <Slides>26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26</vt:i4>
      </vt:variant>
    </vt:vector>
  </HeadingPairs>
  <TitlesOfParts>
    <vt:vector size="44" baseType="lpstr">
      <vt:lpstr>Aptos</vt:lpstr>
      <vt:lpstr>Arial</vt:lpstr>
      <vt:lpstr>Arial Narrow</vt:lpstr>
      <vt:lpstr>Calibri</vt:lpstr>
      <vt:lpstr>Calibri Light</vt:lpstr>
      <vt:lpstr>Cochocib Script Latin Pro</vt:lpstr>
      <vt:lpstr>Corbel</vt:lpstr>
      <vt:lpstr>Franklin Gothic Book</vt:lpstr>
      <vt:lpstr>Franklin Gothic Demi Cond</vt:lpstr>
      <vt:lpstr>Franklin Gothic Medium</vt:lpstr>
      <vt:lpstr>Myriad Pro</vt:lpstr>
      <vt:lpstr>Symbol</vt:lpstr>
      <vt:lpstr>Times New Roman</vt:lpstr>
      <vt:lpstr>Wingdings</vt:lpstr>
      <vt:lpstr>Office Theme</vt:lpstr>
      <vt:lpstr>Custom Design</vt:lpstr>
      <vt:lpstr>Ecology 16x9</vt:lpstr>
      <vt:lpstr>1_Ecology 16x9</vt:lpstr>
      <vt:lpstr>PowerPoint Presentation</vt:lpstr>
      <vt:lpstr>Meeting Agenda</vt:lpstr>
      <vt:lpstr>Welcome!</vt:lpstr>
      <vt:lpstr>Introductions – Board and Committees</vt:lpstr>
      <vt:lpstr>Announcements – Education Calendar</vt:lpstr>
      <vt:lpstr>ASSP Mission, Vision &amp; Values</vt:lpstr>
      <vt:lpstr>Old Business </vt:lpstr>
      <vt:lpstr>Old Business</vt:lpstr>
      <vt:lpstr>Other Old Business</vt:lpstr>
      <vt:lpstr>Heat-Related Wearable Technology</vt:lpstr>
      <vt:lpstr>Heat Cost and Productivity Impacts</vt:lpstr>
      <vt:lpstr>Seasonal Outlook</vt:lpstr>
      <vt:lpstr>Heat Tolerance</vt:lpstr>
      <vt:lpstr>Understanding Heat Stress and Strain</vt:lpstr>
      <vt:lpstr>Heat-Related Technologies</vt:lpstr>
      <vt:lpstr>Wearable Technologies</vt:lpstr>
      <vt:lpstr>Benefits and Limitations of Wearable Technology</vt:lpstr>
      <vt:lpstr>Physiological Monitoring Limitations</vt:lpstr>
      <vt:lpstr>Pilot Project Evaluating at Wearable Technologies</vt:lpstr>
      <vt:lpstr>In Summary</vt:lpstr>
      <vt:lpstr>Questions</vt:lpstr>
      <vt:lpstr>New Business </vt:lpstr>
      <vt:lpstr>Any New Business?</vt:lpstr>
      <vt:lpstr>Upcoming Meetings </vt:lpstr>
      <vt:lpstr>Upcoming Meetings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SCHMIDT, SELENA</dc:creator>
  <cp:lastModifiedBy>Mckenzie, Melissa D (M3M)</cp:lastModifiedBy>
  <cp:revision>32</cp:revision>
  <cp:lastPrinted>2023-03-26T04:48:03Z</cp:lastPrinted>
  <dcterms:created xsi:type="dcterms:W3CDTF">2022-09-20T02:08:30Z</dcterms:created>
  <dcterms:modified xsi:type="dcterms:W3CDTF">2024-06-27T19:38:05Z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0x01010013D407CD71939B43B3177EB7A23B8206</vt:lpwstr>
  </property>
</Properties>
</file>