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3" r:id="rId6"/>
  </p:sldMasterIdLst>
  <p:notesMasterIdLst>
    <p:notesMasterId r:id="rId20"/>
  </p:notesMasterIdLst>
  <p:sldIdLst>
    <p:sldId id="257" r:id="rId7"/>
    <p:sldId id="283" r:id="rId8"/>
    <p:sldId id="616" r:id="rId9"/>
    <p:sldId id="288" r:id="rId10"/>
    <p:sldId id="287" r:id="rId11"/>
    <p:sldId id="583" r:id="rId12"/>
    <p:sldId id="584" r:id="rId13"/>
    <p:sldId id="285" r:id="rId14"/>
    <p:sldId id="609" r:id="rId15"/>
    <p:sldId id="593" r:id="rId16"/>
    <p:sldId id="590" r:id="rId17"/>
    <p:sldId id="591" r:id="rId18"/>
    <p:sldId id="592" r:id="rId19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35"/>
    <a:srgbClr val="FFCB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09189B-CBCE-497B-9720-0288B9586F48}" v="2" dt="2024-05-15T00:45:41.4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2368" autoAdjust="0"/>
  </p:normalViewPr>
  <p:slideViewPr>
    <p:cSldViewPr snapToGrid="0" showGuides="1">
      <p:cViewPr varScale="1">
        <p:scale>
          <a:sx n="90" d="100"/>
          <a:sy n="90" d="100"/>
        </p:scale>
        <p:origin x="1308" y="90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9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B2AACE72-28F3-4994-AB2C-9E35D7FFAF35}" type="datetimeFigureOut">
              <a:rPr lang="en-US" smtClean="0"/>
              <a:t>5/16/2024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1169988"/>
            <a:ext cx="5619750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80"/>
            <a:ext cx="5661660" cy="3686711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28C0BB7E-DD00-4500-A190-46B24A9BA5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477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tore.assp.org/PersonifyEbusiness/Events/ASSPEducationalEventsCalendar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8846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598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828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4952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Show Education Calendar</a:t>
            </a:r>
          </a:p>
          <a:p>
            <a:r>
              <a:rPr lang="en-US" dirty="0">
                <a:hlinkClick r:id="rId3"/>
              </a:rPr>
              <a:t>ASSP Educational Events Calendar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2795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4DEE30-9F32-CF4E-8610-51EDD936FF6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84765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C0BB7E-DD00-4500-A190-46B24A9BA5E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52721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4DEE30-9F32-CF4E-8610-51EDD936FF6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5462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4558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4DEE30-9F32-CF4E-8610-51EDD936FF6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006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37A0A-C687-4EA6-958C-11E0E54346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4D4D4D-2F0C-44CC-B7DC-5A60AC317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98325-8A67-4AC2-A7C2-9D66E2EB6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5/16/2024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29D1F-0DA4-44D9-AAA1-BB6F6014A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41ABA-CA13-43EF-B5CA-2DDCE2C5D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040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844F3-3EDE-4BF0-BF0C-8071CF1D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5225CB-19D8-4A16-B32C-088F7914F8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5E9091-A046-467A-BF24-DD7570A62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5/16/2024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AC425-4E7E-4015-9066-EEF35F04F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BEDB6-C125-46EA-A36C-8DD866B02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956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56AB72-3D6B-4644-9E30-EF6DD3015D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1D8476-3FD1-4AA3-8422-F42BF3A8B5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DF8C5-4B55-45CF-88CF-A3841FAA9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5/16/2024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E421A-93BB-4962-8ADF-2CD2260DC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68E531-71A0-4803-8782-A4036853D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381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9E2CBAC-18C6-A74A-A794-D9D088FBE6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9270" y="-238285"/>
            <a:ext cx="4572000" cy="18288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025C126-A13C-6A49-91A1-C344BA35EA6A}"/>
              </a:ext>
            </a:extLst>
          </p:cNvPr>
          <p:cNvSpPr/>
          <p:nvPr userDrawn="1"/>
        </p:nvSpPr>
        <p:spPr>
          <a:xfrm>
            <a:off x="0" y="1331495"/>
            <a:ext cx="12192000" cy="5526505"/>
          </a:xfrm>
          <a:prstGeom prst="rect">
            <a:avLst/>
          </a:prstGeom>
          <a:solidFill>
            <a:srgbClr val="0064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880D6BB-671F-7D49-A64C-B933997296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6400" y="1868453"/>
            <a:ext cx="9497682" cy="1828799"/>
          </a:xfrm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Topic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2E1BE53B-828D-F541-992E-C9017DCB9A5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676399" y="4094747"/>
            <a:ext cx="9497681" cy="2159602"/>
          </a:xfrm>
        </p:spPr>
        <p:txBody>
          <a:bodyPr/>
          <a:lstStyle>
            <a:lvl1pPr marL="0" indent="0">
              <a:buNone/>
              <a:defRPr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2800" b="0" dirty="0"/>
              <a:t>Speaker/Presenters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042751B-4A8D-804D-85DE-0A753A99147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7918" y="1331495"/>
            <a:ext cx="198065" cy="552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19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9E2CBAC-18C6-A74A-A794-D9D088FBE6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9270" y="-238285"/>
            <a:ext cx="4572000" cy="18288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025C126-A13C-6A49-91A1-C344BA35EA6A}"/>
              </a:ext>
            </a:extLst>
          </p:cNvPr>
          <p:cNvSpPr/>
          <p:nvPr userDrawn="1"/>
        </p:nvSpPr>
        <p:spPr>
          <a:xfrm>
            <a:off x="0" y="1331495"/>
            <a:ext cx="12192000" cy="5526505"/>
          </a:xfrm>
          <a:prstGeom prst="rect">
            <a:avLst/>
          </a:prstGeom>
          <a:solidFill>
            <a:srgbClr val="0064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880D6BB-671F-7D49-A64C-B933997296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6400" y="1868453"/>
            <a:ext cx="9497682" cy="1828799"/>
          </a:xfrm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Topic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2E1BE53B-828D-F541-992E-C9017DCB9A5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676399" y="4094747"/>
            <a:ext cx="9497681" cy="2159602"/>
          </a:xfrm>
        </p:spPr>
        <p:txBody>
          <a:bodyPr/>
          <a:lstStyle>
            <a:lvl1pPr marL="0" indent="0">
              <a:buNone/>
              <a:defRPr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2800" b="0" dirty="0"/>
              <a:t>Speaker/Presenters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042751B-4A8D-804D-85DE-0A753A99147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7918" y="1331495"/>
            <a:ext cx="198065" cy="552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971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025C126-A13C-6A49-91A1-C344BA35EA6A}"/>
              </a:ext>
            </a:extLst>
          </p:cNvPr>
          <p:cNvSpPr/>
          <p:nvPr userDrawn="1"/>
        </p:nvSpPr>
        <p:spPr>
          <a:xfrm>
            <a:off x="0" y="1317812"/>
            <a:ext cx="12192000" cy="4222378"/>
          </a:xfrm>
          <a:prstGeom prst="rect">
            <a:avLst/>
          </a:prstGeom>
          <a:solidFill>
            <a:srgbClr val="0064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880D6BB-671F-7D49-A64C-B933997296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0816" y="2316078"/>
            <a:ext cx="9497682" cy="2225841"/>
          </a:xfrm>
        </p:spPr>
        <p:txBody>
          <a:bodyPr>
            <a:normAutofit/>
          </a:bodyPr>
          <a:lstStyle>
            <a:lvl1pPr>
              <a:defRPr sz="5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Transition Slide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042751B-4A8D-804D-85DE-0A753A9914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7918" y="1317811"/>
            <a:ext cx="198065" cy="422237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77745FF-0BD5-BA47-9C79-5D4F6734943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70246" y="5910748"/>
            <a:ext cx="996505" cy="91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3137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1A6B3-0D92-4D13-B3FB-33759B1FF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2FFB2-0B3B-490C-999C-7D883BFD9F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3ECB24-76DF-4ADF-9BCF-23B4A00936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752DF5-8E73-4B1D-93F1-AABD20026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5/16/2024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0B3251-916E-4948-9806-A3D152C59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DBA3AF-2FFB-4DFC-A026-9D90FBB5F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867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2DFB0-89B0-4672-B892-48F418321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821F6-FDFD-4B8E-96FC-B8EF8219C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A1B857-7113-475B-92E2-D1056C91C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5/16/2024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7A3EC-CC3F-47DC-B94F-9A4475269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35168C-C919-45CC-B62F-67044F97A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8989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46705" y="2239242"/>
            <a:ext cx="1928139" cy="2016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6706" y="2657345"/>
            <a:ext cx="4555337" cy="1192065"/>
          </a:xfrm>
        </p:spPr>
        <p:txBody>
          <a:bodyPr anchor="t" anchorCtr="0">
            <a:normAutofit/>
          </a:bodyPr>
          <a:lstStyle>
            <a:lvl1pPr algn="l">
              <a:lnSpc>
                <a:spcPct val="90000"/>
              </a:lnSpc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6704" y="3870558"/>
            <a:ext cx="4846320" cy="4480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350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8" name="Picture 7" descr="Puffy white clouds in deep blue sky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12667" y="2057400"/>
            <a:ext cx="1490472" cy="3886200"/>
          </a:xfrm>
          <a:prstGeom prst="rect">
            <a:avLst/>
          </a:prstGeom>
        </p:spPr>
      </p:pic>
      <p:pic>
        <p:nvPicPr>
          <p:cNvPr id="10" name="Picture 9" descr="Small flat leaves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308"/>
          <a:stretch/>
        </p:blipFill>
        <p:spPr>
          <a:xfrm>
            <a:off x="4807519" y="2057400"/>
            <a:ext cx="2536556" cy="3886200"/>
          </a:xfrm>
          <a:prstGeom prst="rect">
            <a:avLst/>
          </a:prstGeom>
        </p:spPr>
      </p:pic>
      <p:pic>
        <p:nvPicPr>
          <p:cNvPr id="11" name="Picture 10" descr="Waves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902"/>
          <a:stretch/>
        </p:blipFill>
        <p:spPr>
          <a:xfrm>
            <a:off x="8971731" y="2057400"/>
            <a:ext cx="3220271" cy="38862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9974CFC-5155-4841-8657-6E6E770DAD0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79"/>
          <a:stretch/>
        </p:blipFill>
        <p:spPr>
          <a:xfrm>
            <a:off x="9194780" y="459786"/>
            <a:ext cx="2577873" cy="90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07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597" y="404782"/>
            <a:ext cx="8660731" cy="847197"/>
          </a:xfrm>
        </p:spPr>
        <p:txBody>
          <a:bodyPr anchor="ctr" anchorCtr="0"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89" y="1410527"/>
            <a:ext cx="11427371" cy="4620682"/>
          </a:xfrm>
          <a:prstGeom prst="rect">
            <a:avLst/>
          </a:prstGeom>
        </p:spPr>
        <p:txBody>
          <a:bodyPr/>
          <a:lstStyle>
            <a:lvl1pPr marL="259556" indent="-259556">
              <a:buFont typeface="Wingdings" panose="05000000000000000000" pitchFamily="2" charset="2"/>
              <a:buChar char="§"/>
              <a:defRPr/>
            </a:lvl1pPr>
            <a:lvl2pPr marL="426244" indent="-213122">
              <a:buFont typeface="Corbel" panose="020B0503020204020204" pitchFamily="34" charset="0"/>
              <a:buChar char="–"/>
              <a:defRPr/>
            </a:lvl2pPr>
            <a:lvl3pPr marL="556022" indent="-164306">
              <a:buSzPct val="90000"/>
              <a:buFont typeface="Corbel" panose="020B0503020204020204" pitchFamily="34" charset="0"/>
              <a:buChar char="»"/>
              <a:defRPr/>
            </a:lvl3pPr>
            <a:lvl4pPr marL="732235" indent="-169069">
              <a:defRPr/>
            </a:lvl4pPr>
            <a:lvl5pPr marL="898922" indent="-164306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pc="0"/>
            </a:lvl1pPr>
          </a:lstStyle>
          <a:p>
            <a:r>
              <a:rPr lang="en-US"/>
              <a:t>PAGE </a:t>
            </a:r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5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00199" y="2059146"/>
            <a:ext cx="7199696" cy="3886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777" y="2263917"/>
            <a:ext cx="6949440" cy="3143393"/>
          </a:xfrm>
        </p:spPr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1777" y="5381897"/>
            <a:ext cx="6949440" cy="44952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 descr="Closeup of green plants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9146"/>
            <a:ext cx="1490472" cy="3886200"/>
          </a:xfrm>
          <a:prstGeom prst="rect">
            <a:avLst/>
          </a:prstGeom>
        </p:spPr>
      </p:pic>
      <p:pic>
        <p:nvPicPr>
          <p:cNvPr id="9" name="Picture 8" descr="Waves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9146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21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768">
          <p15:clr>
            <a:srgbClr val="FDE53C"/>
          </p15:clr>
        </p15:guide>
        <p15:guide id="2" orient="horz" pos="1296">
          <p15:clr>
            <a:srgbClr val="FDE53C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37BEA-087A-4274-BFA5-687158244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CE53C-014A-4F57-8293-398511CDC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349A3-60F3-4591-BA2F-0F06FDCDB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5/16/2024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40830-0DDE-4023-AB93-01BD5D6CC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3C7C3-6284-4391-83E4-9AFD8B1D4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4538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09701" y="1556281"/>
            <a:ext cx="4610099" cy="4620682"/>
          </a:xfrm>
          <a:prstGeom prst="rect">
            <a:avLst/>
          </a:prstGeom>
        </p:spPr>
        <p:txBody>
          <a:bodyPr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3" y="1556281"/>
            <a:ext cx="4609775" cy="4620682"/>
          </a:xfrm>
          <a:prstGeom prst="rect">
            <a:avLst/>
          </a:prstGeom>
        </p:spPr>
        <p:txBody>
          <a:bodyPr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</a:t>
            </a:r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809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9699" y="1554480"/>
            <a:ext cx="4608576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6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09699" y="2434151"/>
            <a:ext cx="4608576" cy="3811271"/>
          </a:xfrm>
          <a:prstGeom prst="rect">
            <a:avLst/>
          </a:prstGeom>
        </p:spPr>
        <p:txBody>
          <a:bodyPr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554480"/>
            <a:ext cx="4610100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6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434151"/>
            <a:ext cx="4610100" cy="3811271"/>
          </a:xfrm>
          <a:prstGeom prst="rect">
            <a:avLst/>
          </a:prstGeom>
        </p:spPr>
        <p:txBody>
          <a:bodyPr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</a:t>
            </a:r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945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</a:t>
            </a:r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009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</a:t>
            </a:r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025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5" y="919616"/>
            <a:ext cx="4155623" cy="253288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1" y="915923"/>
            <a:ext cx="5216979" cy="5065776"/>
          </a:xfrm>
          <a:prstGeom prst="rect">
            <a:avLst/>
          </a:prstGeom>
        </p:spPr>
        <p:txBody>
          <a:bodyPr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5" y="3502152"/>
            <a:ext cx="4155623" cy="24795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675"/>
              </a:spcBef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35365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7" y="919616"/>
            <a:ext cx="4155623" cy="253288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0" y="915923"/>
            <a:ext cx="6626677" cy="5065776"/>
          </a:xfrm>
          <a:prstGeom prst="rect">
            <a:avLst/>
          </a:prstGeom>
        </p:spPr>
        <p:txBody>
          <a:bodyPr tIns="1371600">
            <a:normAutofit/>
          </a:bodyPr>
          <a:lstStyle>
            <a:lvl1pPr marL="0" indent="0" algn="ctr">
              <a:spcBef>
                <a:spcPts val="0"/>
              </a:spcBef>
              <a:buNone/>
              <a:defRPr sz="165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7" y="3502156"/>
            <a:ext cx="4155623" cy="247954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675"/>
              </a:spcBef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3405" y="6629400"/>
            <a:ext cx="1000663" cy="228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37717" y="6629400"/>
            <a:ext cx="9144259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446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3315" y="1599159"/>
            <a:ext cx="11483119" cy="462068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3405" y="6629400"/>
            <a:ext cx="1000663" cy="228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7717" y="6629400"/>
            <a:ext cx="9144259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62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90504"/>
            <a:ext cx="2057400" cy="59864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190504"/>
            <a:ext cx="7734300" cy="59864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44915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2DFB0-89B0-4672-B892-48F418321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821F6-FDFD-4B8E-96FC-B8EF8219C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A1B857-7113-475B-92E2-D1056C91C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5/16/2024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7A3EC-CC3F-47DC-B94F-9A4475269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35168C-C919-45CC-B62F-67044F97A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347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1A6B3-0D92-4D13-B3FB-33759B1FF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2FFB2-0B3B-490C-999C-7D883BFD9F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3ECB24-76DF-4ADF-9BCF-23B4A00936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752DF5-8E73-4B1D-93F1-AABD20026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5/16/2024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0B3251-916E-4948-9806-A3D152C59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DBA3AF-2FFB-4DFC-A026-9D90FBB5F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791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63500-36A7-494E-A37E-2A2D2C6E3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C113B4-3363-4329-9991-85D47C2F8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25CCA5-B886-4BB3-83C7-A5E817B97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C98941-A8B6-455F-9676-99BE68A8E5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EC72F5-4E1A-4713-8669-5E504F26B3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F1E210-F16A-4EB9-8884-211260BB4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5/16/2024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9BB1E-BD3B-4E0A-926D-B37E5D22D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059A3D-1051-46B9-A8B0-7B712138B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448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538A8-65CB-4226-A6CD-C0953F0A8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7B5F92-3779-40F2-8943-F7FC2AA89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5/16/2024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E94EB7-832D-4519-BC5E-9E04CA6D9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194024-DA8C-4564-843D-FCD9CA6D4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629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0EE0A0-FD44-43B3-BA31-1058724D1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5/16/2024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2E3509-5647-4B8B-A85D-66BD8B791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CFFB12-99D0-4DE5-87AC-6FF386D1B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572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5A087-A901-4365-B409-0E23574E8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C469E-2E47-41EE-A510-2B6972F8C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B814CF-CB03-4EB2-975A-5AFD9F8DD0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F5B5BD-A532-40A4-987E-DEEDF9C6A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5/16/2024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D74535-0DD0-418F-B944-21345413A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23E5DF-7484-49B2-8A65-18A31401A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067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68B54-BF2F-44D6-97A5-1DFF796B6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78E4DD-50FF-4744-960F-2A74BEB0FD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1B025A-0452-482A-9765-659B40C92D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338C2A-CA51-4001-AD04-C2B783E19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5/16/2024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CD966-D697-4F56-A696-36934E34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E5A16-87A0-4250-A791-89DC3F3A4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754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09F1FD-478E-4A88-9A39-5FCAFF2F3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FA5138-C231-4F13-BF31-3F1342270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71E845-320D-4D52-B2EC-6F9BD2951F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2F022-E50A-43AD-A52B-CB735CCA3C3D}" type="datetimeFigureOut">
              <a:rPr lang="en-US" smtClean="0"/>
              <a:t>5/16/2024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30DC4-B0D7-4A40-83F6-FC6FC2FA4C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7D086-5AA2-4A52-B632-C8F824716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108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6707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514599"/>
            <a:ext cx="10515600" cy="3662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4FAF0-67D6-8641-82FF-792E6360F5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30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  <p:sldLayoutId id="2147483665" r:id="rId3"/>
    <p:sldLayoutId id="2147483698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Myriad Pro" charset="0"/>
          <a:ea typeface="Myriad Pro" charset="0"/>
          <a:cs typeface="Myriad Pro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032" y="430156"/>
            <a:ext cx="9371949" cy="84719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035" y="1599159"/>
            <a:ext cx="11483119" cy="46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57734" marR="0" lvl="0" indent="-157734" algn="l" defTabSz="685800" rtl="0" eaLnBrk="1" fontAlgn="auto" latinLnBrk="0" hangingPunct="1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Tx/>
              <a:buSzTx/>
              <a:buFont typeface="Corbel" panose="020B0503020204020204" pitchFamily="34" charset="0"/>
              <a:buChar char="»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Click to edit Master text styles</a:t>
            </a:r>
          </a:p>
          <a:p>
            <a:pPr marL="426244" marR="0" lvl="1" indent="-213122" algn="l" defTabSz="6858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Corbel" panose="020B0503020204020204" pitchFamily="34" charset="0"/>
              <a:buChar char="»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Second level</a:t>
            </a:r>
          </a:p>
          <a:p>
            <a:pPr marL="556022" marR="0" lvl="2" indent="-164306" algn="l" defTabSz="6858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Corbel" panose="020B0503020204020204" pitchFamily="34" charset="0"/>
              <a:buChar char="–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Third level</a:t>
            </a:r>
          </a:p>
          <a:p>
            <a:pPr marL="732235" marR="0" lvl="3" indent="-169069" algn="l" defTabSz="6858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Fourth level</a:t>
            </a:r>
          </a:p>
          <a:p>
            <a:pPr marL="898922" marR="0" lvl="4" indent="-164306" algn="l" defTabSz="6858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1" y="6629400"/>
            <a:ext cx="1309817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spc="225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PAGE </a:t>
            </a:r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1D2369D-B383-4AE0-9722-8C32C4A005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79"/>
          <a:stretch/>
        </p:blipFill>
        <p:spPr>
          <a:xfrm>
            <a:off x="10678083" y="138084"/>
            <a:ext cx="1417840" cy="50007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10BE358-9395-4A58-A65B-20B26EE1B25D}"/>
              </a:ext>
            </a:extLst>
          </p:cNvPr>
          <p:cNvSpPr/>
          <p:nvPr userDrawn="1"/>
        </p:nvSpPr>
        <p:spPr>
          <a:xfrm rot="5400000" flipV="1">
            <a:off x="114306" y="610999"/>
            <a:ext cx="228601" cy="4572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</p:spTree>
    <p:extLst>
      <p:ext uri="{BB962C8B-B14F-4D97-AF65-F5344CB8AC3E}">
        <p14:creationId xmlns:p14="http://schemas.microsoft.com/office/powerpoint/2010/main" val="332609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6858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7734" indent="-157734" algn="l" defTabSz="685800" rtl="0" eaLnBrk="1" latinLnBrk="0" hangingPunct="1">
        <a:lnSpc>
          <a:spcPct val="90000"/>
        </a:lnSpc>
        <a:spcBef>
          <a:spcPts val="825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6022" indent="-342900" algn="l" defTabSz="685800" rtl="0" eaLnBrk="1" latinLnBrk="0" hangingPunct="1">
        <a:lnSpc>
          <a:spcPct val="90000"/>
        </a:lnSpc>
        <a:spcBef>
          <a:spcPts val="300"/>
        </a:spcBef>
        <a:buFont typeface="Wingdings" panose="05000000000000000000" pitchFamily="2" charset="2"/>
        <a:buChar char="§"/>
        <a:defRPr lang="en-US" sz="2100" kern="1200" noProof="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648891" indent="-257175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lang="en-US" sz="1800" kern="1200" noProof="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820341" indent="-257175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lang="en-US" sz="1800" kern="1200" noProof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991791" indent="-257175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lang="en-US" sz="1800" kern="1200" noProof="0" dirty="0">
          <a:solidFill>
            <a:schemeClr val="tx1"/>
          </a:solidFill>
          <a:latin typeface="+mn-lt"/>
          <a:ea typeface="+mn-ea"/>
          <a:cs typeface="+mn-cs"/>
        </a:defRPr>
      </a:lvl5pPr>
      <a:lvl6pPr marL="102184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9329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36474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5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tore.assp.org/PersonifyEbusiness/Events/ASSPEducationalEventsCalendar?_ga=2.180160800.566112274.1679841823-1197238833.1612473426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teams.microsoft.com/l/meetup-join/19%3ameeting_ZWYzNDkyOTItOTcxMS00ODRhLTgzNzItN2Q1ZmQ1YjZkZDJh%40thread.v2/0?context=%7b%22Tid%22%3a%22608ac2ea-8edf-4f00-b054-370d08dfa72d%22%2c%22Oid%22%3a%221598cee9-2ecd-4c28-8080-33909eb67f75%22%7d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5B2D7B26-1263-4FE8-84E3-71499DFA004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82" r="14393" b="15292"/>
          <a:stretch/>
        </p:blipFill>
        <p:spPr>
          <a:xfrm>
            <a:off x="1143013" y="328288"/>
            <a:ext cx="9905974" cy="471154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1332311-5577-43AE-B4DF-5847CBFA0AF7}"/>
              </a:ext>
            </a:extLst>
          </p:cNvPr>
          <p:cNvSpPr txBox="1"/>
          <p:nvPr/>
        </p:nvSpPr>
        <p:spPr>
          <a:xfrm>
            <a:off x="3578942" y="5770935"/>
            <a:ext cx="50341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6435"/>
                </a:solidFill>
              </a:rPr>
              <a:t>Monthly Chapter Meeting</a:t>
            </a:r>
          </a:p>
          <a:p>
            <a:pPr algn="ctr"/>
            <a:r>
              <a:rPr lang="en-US" sz="2400" b="1" dirty="0">
                <a:solidFill>
                  <a:srgbClr val="006435"/>
                </a:solidFill>
              </a:rPr>
              <a:t>Thursday, May 16, 2024</a:t>
            </a:r>
            <a:endParaRPr lang="en-US" sz="2000" b="1" dirty="0">
              <a:solidFill>
                <a:srgbClr val="006435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BC5902-C643-4961-B434-34110E696F0E}"/>
              </a:ext>
            </a:extLst>
          </p:cNvPr>
          <p:cNvSpPr/>
          <p:nvPr/>
        </p:nvSpPr>
        <p:spPr>
          <a:xfrm>
            <a:off x="3937590" y="5048780"/>
            <a:ext cx="4316819" cy="5439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Arial Narrow" panose="020B0606020202030204" pitchFamily="34" charset="0"/>
                <a:cs typeface="Aparajita" panose="020B0502040204020203" pitchFamily="18" charset="0"/>
              </a:rPr>
              <a:t>East Tennessee Chapter</a:t>
            </a:r>
          </a:p>
        </p:txBody>
      </p:sp>
    </p:spTree>
    <p:extLst>
      <p:ext uri="{BB962C8B-B14F-4D97-AF65-F5344CB8AC3E}">
        <p14:creationId xmlns:p14="http://schemas.microsoft.com/office/powerpoint/2010/main" val="41666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AF0B-7F6A-4421-92D4-6D04F5094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068" y="432593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New Business?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B2B250-3959-4D3B-B08C-531355789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F04F41E-FEC0-4890-8A1E-6D61F542CB2D}"/>
              </a:ext>
            </a:extLst>
          </p:cNvPr>
          <p:cNvSpPr txBox="1"/>
          <p:nvPr/>
        </p:nvSpPr>
        <p:spPr>
          <a:xfrm>
            <a:off x="795068" y="1758156"/>
            <a:ext cx="10601863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3200" dirty="0"/>
              <a:t>November 6-7 Joint hosting PDC with TN AIHA</a:t>
            </a:r>
          </a:p>
          <a:p>
            <a:pPr algn="just">
              <a:spcAft>
                <a:spcPts val="1200"/>
              </a:spcAft>
            </a:pPr>
            <a:r>
              <a:rPr lang="en-US" sz="3200" dirty="0"/>
              <a:t>	if you have speakers, let David know</a:t>
            </a:r>
          </a:p>
          <a:p>
            <a:pPr algn="just">
              <a:spcAft>
                <a:spcPts val="1200"/>
              </a:spcAft>
            </a:pPr>
            <a:r>
              <a:rPr lang="en-US" sz="3200" dirty="0"/>
              <a:t>ASSP offers 5-hour Ethics for OSH professionals</a:t>
            </a:r>
          </a:p>
          <a:p>
            <a:pPr algn="just">
              <a:spcAft>
                <a:spcPts val="1200"/>
              </a:spcAft>
            </a:pPr>
            <a:r>
              <a:rPr lang="en-US" sz="3200" dirty="0" err="1"/>
              <a:t>Trulite</a:t>
            </a:r>
            <a:r>
              <a:rPr lang="en-US" sz="3200" dirty="0"/>
              <a:t> tour, July 25 8-10 am</a:t>
            </a:r>
          </a:p>
          <a:p>
            <a:pPr algn="just">
              <a:spcAft>
                <a:spcPts val="1200"/>
              </a:spcAft>
            </a:pPr>
            <a:r>
              <a:rPr lang="en-US" sz="3200" dirty="0"/>
              <a:t>August 22 Phillips Jordan?</a:t>
            </a:r>
          </a:p>
          <a:p>
            <a:pPr algn="just">
              <a:spcAft>
                <a:spcPts val="1200"/>
              </a:spcAft>
            </a:pPr>
            <a:r>
              <a:rPr lang="en-US" sz="3200" dirty="0"/>
              <a:t>September – Denso tour?</a:t>
            </a:r>
          </a:p>
          <a:p>
            <a:pPr algn="just">
              <a:spcAft>
                <a:spcPts val="1200"/>
              </a:spcAft>
            </a:pPr>
            <a:r>
              <a:rPr lang="en-US" sz="3200" dirty="0"/>
              <a:t>June 10 TN Safety and </a:t>
            </a:r>
            <a:r>
              <a:rPr lang="en-US" sz="3200"/>
              <a:t>Health Conference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5365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BDED0-EDF1-42EE-85D0-0573F4DCD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815" y="2316078"/>
            <a:ext cx="10024473" cy="2225841"/>
          </a:xfrm>
        </p:spPr>
        <p:txBody>
          <a:bodyPr>
            <a:normAutofit/>
          </a:bodyPr>
          <a:lstStyle/>
          <a:p>
            <a:r>
              <a:rPr lang="en-US" dirty="0"/>
              <a:t>Upcoming Meetings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878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AF0B-7F6A-4421-92D4-6D04F5094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068" y="432593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Upcoming Meetings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B2B250-3959-4D3B-B08C-531355789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EBF2A5-B395-4E5F-978B-549C0C4CF67E}"/>
              </a:ext>
            </a:extLst>
          </p:cNvPr>
          <p:cNvSpPr txBox="1"/>
          <p:nvPr/>
        </p:nvSpPr>
        <p:spPr>
          <a:xfrm>
            <a:off x="795068" y="1758156"/>
            <a:ext cx="10601863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3200" dirty="0"/>
              <a:t>Upcoming Meetings: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June 27 – 2:00-3:00 PM – UCOR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July 25 – TBD 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August 22 – TBD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i="1" dirty="0"/>
              <a:t>Please see chapter website for any updates</a:t>
            </a:r>
          </a:p>
          <a:p>
            <a:pPr algn="just">
              <a:spcAft>
                <a:spcPts val="1200"/>
              </a:spcAft>
            </a:pPr>
            <a:r>
              <a:rPr lang="en-US" sz="3200" dirty="0"/>
              <a:t>Meeting Adjournment</a:t>
            </a:r>
          </a:p>
        </p:txBody>
      </p:sp>
    </p:spTree>
    <p:extLst>
      <p:ext uri="{BB962C8B-B14F-4D97-AF65-F5344CB8AC3E}">
        <p14:creationId xmlns:p14="http://schemas.microsoft.com/office/powerpoint/2010/main" val="24759456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CB5DB-3E68-1DF4-A934-BD0F52FE9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5000" dirty="0">
                <a:solidFill>
                  <a:schemeClr val="accent6">
                    <a:lumMod val="50000"/>
                  </a:schemeClr>
                </a:solidFill>
                <a:latin typeface="Cochocib Script Latin Pro" panose="02000503000000020003" pitchFamily="2" charset="0"/>
              </a:rPr>
              <a:t>Thank You!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F71380-F8C9-5301-1F93-307E4E5445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3200" dirty="0">
                <a:solidFill>
                  <a:srgbClr val="FFCB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joining us today! </a:t>
            </a:r>
            <a:br>
              <a:rPr lang="en-US" dirty="0"/>
            </a:br>
            <a:endParaRPr lang="en-US" dirty="0"/>
          </a:p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Please reach out to any of the board members if you have questions or need additional information.</a:t>
            </a:r>
          </a:p>
        </p:txBody>
      </p:sp>
    </p:spTree>
    <p:extLst>
      <p:ext uri="{BB962C8B-B14F-4D97-AF65-F5344CB8AC3E}">
        <p14:creationId xmlns:p14="http://schemas.microsoft.com/office/powerpoint/2010/main" val="462455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AF0B-7F6A-4421-92D4-6D04F5094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643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Meeting Agenda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B2B250-3959-4D3B-B08C-531355789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9C07E2B-BBDB-4AF5-B799-F666051B3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Welcome</a:t>
            </a:r>
          </a:p>
          <a:p>
            <a:r>
              <a:rPr lang="en-US" sz="3200" dirty="0"/>
              <a:t>Introductions – 2024 Board and Committees</a:t>
            </a:r>
          </a:p>
          <a:p>
            <a:r>
              <a:rPr lang="en-US" sz="3200" dirty="0"/>
              <a:t>Announcements – Education calendar</a:t>
            </a:r>
          </a:p>
          <a:p>
            <a:r>
              <a:rPr lang="en-US" sz="3200" dirty="0"/>
              <a:t>Old Business</a:t>
            </a:r>
          </a:p>
          <a:p>
            <a:r>
              <a:rPr lang="en-US" sz="3200" dirty="0"/>
              <a:t>Presentation</a:t>
            </a:r>
          </a:p>
          <a:p>
            <a:r>
              <a:rPr lang="en-US" sz="3200" dirty="0"/>
              <a:t>New Business</a:t>
            </a:r>
          </a:p>
          <a:p>
            <a:r>
              <a:rPr lang="en-US" sz="3200" dirty="0"/>
              <a:t>Meeting Adjournment </a:t>
            </a:r>
          </a:p>
        </p:txBody>
      </p:sp>
    </p:spTree>
    <p:extLst>
      <p:ext uri="{BB962C8B-B14F-4D97-AF65-F5344CB8AC3E}">
        <p14:creationId xmlns:p14="http://schemas.microsoft.com/office/powerpoint/2010/main" val="745535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E39AD-56C9-05E8-A14C-F1FDFFE6C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6443" y="3429000"/>
            <a:ext cx="10231394" cy="1828799"/>
          </a:xfrm>
        </p:spPr>
        <p:txBody>
          <a:bodyPr>
            <a:noAutofit/>
          </a:bodyPr>
          <a:lstStyle/>
          <a:p>
            <a:r>
              <a:rPr lang="en-US" sz="20000" b="1" dirty="0">
                <a:latin typeface="Cochocib Script Latin Pro" panose="02000503000000020003" pitchFamily="2" charset="0"/>
              </a:rPr>
              <a:t>Welcome!</a:t>
            </a:r>
          </a:p>
        </p:txBody>
      </p:sp>
    </p:spTree>
    <p:extLst>
      <p:ext uri="{BB962C8B-B14F-4D97-AF65-F5344CB8AC3E}">
        <p14:creationId xmlns:p14="http://schemas.microsoft.com/office/powerpoint/2010/main" val="2856408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AF0B-7F6A-4421-92D4-6D04F5094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643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Introductions – Board and Committees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B2B250-3959-4D3B-B08C-531355789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9C07E2B-BBDB-4AF5-B799-F666051B3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8156"/>
            <a:ext cx="10515600" cy="5099844"/>
          </a:xfrm>
        </p:spPr>
        <p:txBody>
          <a:bodyPr>
            <a:normAutofit fontScale="85000" lnSpcReduction="20000"/>
          </a:bodyPr>
          <a:lstStyle/>
          <a:p>
            <a:r>
              <a:rPr lang="en-US" sz="3200" dirty="0"/>
              <a:t>President:  David Hixenbaugh (865) 603-4556</a:t>
            </a:r>
          </a:p>
          <a:p>
            <a:r>
              <a:rPr lang="en-US" sz="3200" dirty="0"/>
              <a:t>President-Elect:  Ann Schubert (541) 979-2912</a:t>
            </a:r>
          </a:p>
          <a:p>
            <a:r>
              <a:rPr lang="en-US" sz="3200" dirty="0"/>
              <a:t>Secretary:  Mel McKenzie (865) 603-4846</a:t>
            </a:r>
          </a:p>
          <a:p>
            <a:r>
              <a:rPr lang="en-US" sz="3200" dirty="0"/>
              <a:t>Treasurer:  Kris Thomasson (865) 207-2393</a:t>
            </a:r>
          </a:p>
          <a:p>
            <a:r>
              <a:rPr lang="en-US" sz="3200" dirty="0"/>
              <a:t>Communications Chair:  Rich Heinzenberger (865) 693-3623</a:t>
            </a:r>
          </a:p>
          <a:p>
            <a:r>
              <a:rPr lang="en-US" sz="3200" dirty="0"/>
              <a:t>Membership Chair:  Lee McCord (865) 368-9282</a:t>
            </a:r>
          </a:p>
          <a:p>
            <a:r>
              <a:rPr lang="en-US" sz="3200" dirty="0"/>
              <a:t>Programs Chair:  Floyd Yount (423) 470-6946</a:t>
            </a:r>
          </a:p>
          <a:p>
            <a:r>
              <a:rPr lang="en-US" sz="3200" dirty="0"/>
              <a:t>Nominations and Elections Chair:  Lance Greene (865)809-5003</a:t>
            </a:r>
          </a:p>
          <a:p>
            <a:r>
              <a:rPr lang="en-US" sz="3200" dirty="0"/>
              <a:t>Professional Development Conference Chair:  Jay Hocutt (865) 771-9495</a:t>
            </a:r>
          </a:p>
          <a:p>
            <a:r>
              <a:rPr lang="en-US" sz="3200" dirty="0"/>
              <a:t>Advisory Group Member:  Donald Elswick (419) 788-6162</a:t>
            </a:r>
          </a:p>
          <a:p>
            <a:r>
              <a:rPr lang="en-US" sz="3200" dirty="0"/>
              <a:t>Awards &amp; Honors Chair:  Bethany Knight</a:t>
            </a:r>
          </a:p>
          <a:p>
            <a:r>
              <a:rPr lang="en-US" sz="3200" dirty="0"/>
              <a:t>Jobs Chair:  Jeff Headrick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57961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AF0B-7F6A-4421-92D4-6D04F5094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643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Announcements – Education Calendar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B2B250-3959-4D3B-B08C-531355789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9C07E2B-BBDB-4AF5-B799-F666051B3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hlinkClick r:id="rId4"/>
              </a:rPr>
              <a:t>ASSP Educational Events Calendar</a:t>
            </a:r>
            <a:endParaRPr lang="en-US" dirty="0"/>
          </a:p>
          <a:p>
            <a:r>
              <a:rPr lang="en-US" sz="3600" dirty="0"/>
              <a:t>Live Virtual Classroom: Associate Safety Professional (ASP) Exam Prep Course</a:t>
            </a:r>
          </a:p>
          <a:p>
            <a:pPr marL="457200" lvl="1" indent="0">
              <a:buNone/>
            </a:pPr>
            <a:r>
              <a:rPr lang="en-US" sz="3200" dirty="0"/>
              <a:t>5/20 – 5/22 – 2.10 CEU</a:t>
            </a:r>
          </a:p>
          <a:p>
            <a:r>
              <a:rPr lang="en-US" sz="3600" i="0" u="none" strike="noStrike" dirty="0">
                <a:effectLst/>
              </a:rPr>
              <a:t>Stand-Up for Standards: ANSI/ASSP Heat Stress Standard</a:t>
            </a:r>
          </a:p>
          <a:p>
            <a:pPr marL="457200" lvl="1" indent="0">
              <a:buNone/>
            </a:pPr>
            <a:r>
              <a:rPr lang="en-US" sz="3200" dirty="0"/>
              <a:t>6/27– .20 CEU</a:t>
            </a:r>
          </a:p>
          <a:p>
            <a:r>
              <a:rPr lang="en-US" sz="3600" dirty="0"/>
              <a:t>Safety 2024 Conference &amp; Expo – Denver, Colorado</a:t>
            </a:r>
          </a:p>
          <a:p>
            <a:pPr marL="457200" lvl="1" indent="0">
              <a:buNone/>
            </a:pPr>
            <a:r>
              <a:rPr lang="en-US" sz="3200" dirty="0"/>
              <a:t>8/7 – 8/9 – 1.50 CEU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656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BDED0-EDF1-42EE-85D0-0573F4DCD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815" y="2316078"/>
            <a:ext cx="10024473" cy="2225841"/>
          </a:xfrm>
        </p:spPr>
        <p:txBody>
          <a:bodyPr>
            <a:normAutofit/>
          </a:bodyPr>
          <a:lstStyle/>
          <a:p>
            <a:r>
              <a:rPr lang="en-US" dirty="0"/>
              <a:t>Old Business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629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AF0B-7F6A-4421-92D4-6D04F5094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 Business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B2B250-3959-4D3B-B08C-531355789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EBF2A5-B395-4E5F-978B-549C0C4CF67E}"/>
              </a:ext>
            </a:extLst>
          </p:cNvPr>
          <p:cNvSpPr txBox="1"/>
          <p:nvPr/>
        </p:nvSpPr>
        <p:spPr>
          <a:xfrm>
            <a:off x="795068" y="1758156"/>
            <a:ext cx="1060186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Calibri" panose="020F0502020204030204"/>
              </a:rPr>
              <a:t>May Secretary’s Report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No April meeting minutes – Colgate tour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Calibri" panose="020F0502020204030204"/>
              </a:rPr>
              <a:t>May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Treasure’s Report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Revenue (from Chapter Dues) = $292.75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Expenses = $2.00                                                             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Current Balance = $30,895.23 (as of 5/15 )</a:t>
            </a:r>
          </a:p>
        </p:txBody>
      </p:sp>
    </p:spTree>
    <p:extLst>
      <p:ext uri="{BB962C8B-B14F-4D97-AF65-F5344CB8AC3E}">
        <p14:creationId xmlns:p14="http://schemas.microsoft.com/office/powerpoint/2010/main" val="979818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9CA8F-20DB-449F-BDAC-1EA981108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398" y="1149175"/>
            <a:ext cx="9497682" cy="1428212"/>
          </a:xfrm>
        </p:spPr>
        <p:txBody>
          <a:bodyPr>
            <a:noAutofit/>
          </a:bodyPr>
          <a:lstStyle/>
          <a:p>
            <a:r>
              <a:rPr lang="en-US" sz="3600" dirty="0"/>
              <a:t>HOW COMPLACENCY NEARLY KILLED 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31CAC-E550-47AA-A69B-FC92599B0A4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676399" y="2261286"/>
            <a:ext cx="9497681" cy="439097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dirty="0"/>
              <a:t>Guest Speaker:  	Jason </a:t>
            </a:r>
            <a:r>
              <a:rPr lang="en-US" dirty="0" err="1"/>
              <a:t>Brozen</a:t>
            </a:r>
            <a:r>
              <a:rPr lang="en-US" dirty="0"/>
              <a:t>, CESCP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/>
              <a:t>Meeting Day: 	Thursday, May 16, 2024</a:t>
            </a:r>
            <a:br>
              <a:rPr lang="en-US" dirty="0"/>
            </a:br>
            <a:r>
              <a:rPr lang="en-US" dirty="0"/>
              <a:t>Location: 		Knoxville Utilities Board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/>
              <a:t>			4504 Middlebrook Pike, Knoxville, TN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Virtual Option:	</a:t>
            </a:r>
            <a:r>
              <a:rPr lang="en-US" sz="2400" b="1" u="sng" dirty="0">
                <a:solidFill>
                  <a:srgbClr val="5B5FC7"/>
                </a:solidFill>
                <a:effectLst/>
                <a:latin typeface="Segoe UI" panose="020B0502040204020203" pitchFamily="34" charset="0"/>
                <a:ea typeface="Aptos" panose="020B0004020202020204" pitchFamily="34" charset="0"/>
                <a:cs typeface="Aptos" panose="020B0004020202020204" pitchFamily="34" charset="0"/>
                <a:hlinkClick r:id="rId2"/>
              </a:rPr>
              <a:t>Join the meeting now</a:t>
            </a:r>
            <a:r>
              <a:rPr lang="en-US" sz="2400" dirty="0">
                <a:solidFill>
                  <a:srgbClr val="242424"/>
                </a:solidFill>
                <a:effectLst/>
                <a:latin typeface="Segoe UI" panose="020B0502040204020203" pitchFamily="34" charset="0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endParaRPr lang="en-US" sz="24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616161"/>
                </a:solidFill>
                <a:effectLst/>
                <a:latin typeface="Segoe UI" panose="020B0502040204020203" pitchFamily="34" charset="0"/>
                <a:ea typeface="Aptos" panose="020B0004020202020204" pitchFamily="34" charset="0"/>
                <a:cs typeface="Aptos" panose="020B0004020202020204" pitchFamily="34" charset="0"/>
              </a:rPr>
              <a:t>			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Aptos" panose="020B0004020202020204" pitchFamily="34" charset="0"/>
                <a:cs typeface="Aptos" panose="020B0004020202020204" pitchFamily="34" charset="0"/>
              </a:rPr>
              <a:t>Meeting ID: 267 281 669 629 </a:t>
            </a:r>
            <a:endParaRPr lang="en-US" sz="2400" dirty="0">
              <a:solidFill>
                <a:schemeClr val="bg1">
                  <a:lumMod val="7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bg1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Aptos" panose="020B0004020202020204" pitchFamily="34" charset="0"/>
                <a:cs typeface="Aptos" panose="020B0004020202020204" pitchFamily="34" charset="0"/>
              </a:rPr>
              <a:t>			Passcode: g5TmAQ </a:t>
            </a:r>
            <a:br>
              <a:rPr lang="en-US" sz="3600" dirty="0"/>
            </a:br>
            <a:r>
              <a:rPr lang="en-US" dirty="0"/>
              <a:t>Time:  		3</a:t>
            </a:r>
            <a:r>
              <a:rPr lang="en-US" dirty="0">
                <a:sym typeface="Wingdings" panose="05000000000000000000" pitchFamily="2" charset="2"/>
              </a:rPr>
              <a:t>:00 PM to 4:30 PM 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859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BDED0-EDF1-42EE-85D0-0573F4DCD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815" y="2316078"/>
            <a:ext cx="10024473" cy="2225841"/>
          </a:xfrm>
        </p:spPr>
        <p:txBody>
          <a:bodyPr>
            <a:normAutofit/>
          </a:bodyPr>
          <a:lstStyle/>
          <a:p>
            <a:r>
              <a:rPr lang="en-US" dirty="0"/>
              <a:t>New Business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324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FCB05"/>
      </a:accent1>
      <a:accent2>
        <a:srgbClr val="006536"/>
      </a:accent2>
      <a:accent3>
        <a:srgbClr val="40998C"/>
      </a:accent3>
      <a:accent4>
        <a:srgbClr val="0071B9"/>
      </a:accent4>
      <a:accent5>
        <a:srgbClr val="694573"/>
      </a:accent5>
      <a:accent6>
        <a:srgbClr val="7E7F83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Ecology 16x9">
  <a:themeElements>
    <a:clrScheme name="Custom 28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014F5C"/>
      </a:accent1>
      <a:accent2>
        <a:srgbClr val="61B635"/>
      </a:accent2>
      <a:accent3>
        <a:srgbClr val="BBC723"/>
      </a:accent3>
      <a:accent4>
        <a:srgbClr val="21A8B1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ture ecology education photo presentation.potx" id="{C2041BFC-79DD-469A-9C9C-CE3A45FF64F3}" vid="{F6D325B2-35D9-40C5-B4CD-C0A8483D5659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c87d89a-5805-495c-8437-9f1bb62c2c4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D407CD71939B43B3177EB7A23B8206" ma:contentTypeVersion="16" ma:contentTypeDescription="Create a new document." ma:contentTypeScope="" ma:versionID="1e2f242b6fe9f270aff2bae21df092fa">
  <xsd:schema xmlns:xsd="http://www.w3.org/2001/XMLSchema" xmlns:xs="http://www.w3.org/2001/XMLSchema" xmlns:p="http://schemas.microsoft.com/office/2006/metadata/properties" xmlns:ns3="fc87d89a-5805-495c-8437-9f1bb62c2c45" xmlns:ns4="7bc942c0-7f13-47b5-a7dd-a8cbe16f18c3" targetNamespace="http://schemas.microsoft.com/office/2006/metadata/properties" ma:root="true" ma:fieldsID="3754e01b8d591c8df07c176274b47132" ns3:_="" ns4:_="">
    <xsd:import namespace="fc87d89a-5805-495c-8437-9f1bb62c2c45"/>
    <xsd:import namespace="7bc942c0-7f13-47b5-a7dd-a8cbe16f18c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87d89a-5805-495c-8437-9f1bb62c2c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c942c0-7f13-47b5-a7dd-a8cbe16f18c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4573B4-D2A0-4357-AD6E-5405794BA4C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6E551D-E072-4824-A612-02128CB5A17D}">
  <ds:schemaRefs>
    <ds:schemaRef ds:uri="http://schemas.microsoft.com/office/2006/metadata/properties"/>
    <ds:schemaRef ds:uri="http://schemas.microsoft.com/office/infopath/2007/PartnerControls"/>
    <ds:schemaRef ds:uri="http://purl.org/dc/dcmitype/"/>
    <ds:schemaRef ds:uri="http://purl.org/dc/terms/"/>
    <ds:schemaRef ds:uri="7bc942c0-7f13-47b5-a7dd-a8cbe16f18c3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fc87d89a-5805-495c-8437-9f1bb62c2c45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B3A3C745-7F24-4918-AEB6-B70A140707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87d89a-5805-495c-8437-9f1bb62c2c45"/>
    <ds:schemaRef ds:uri="7bc942c0-7f13-47b5-a7dd-a8cbe16f18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3638</TotalTime>
  <Words>447</Words>
  <Application>Microsoft Office PowerPoint</Application>
  <PresentationFormat>Widescreen</PresentationFormat>
  <Paragraphs>80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8" baseType="lpstr">
      <vt:lpstr>Aptos</vt:lpstr>
      <vt:lpstr>Arial</vt:lpstr>
      <vt:lpstr>Arial Narrow</vt:lpstr>
      <vt:lpstr>Calibri</vt:lpstr>
      <vt:lpstr>Calibri Light</vt:lpstr>
      <vt:lpstr>Cochocib Script Latin Pro</vt:lpstr>
      <vt:lpstr>Corbel</vt:lpstr>
      <vt:lpstr>Franklin Gothic Book</vt:lpstr>
      <vt:lpstr>Franklin Gothic Medium</vt:lpstr>
      <vt:lpstr>Myriad Pro</vt:lpstr>
      <vt:lpstr>Segoe UI</vt:lpstr>
      <vt:lpstr>Wingdings</vt:lpstr>
      <vt:lpstr>Office Theme</vt:lpstr>
      <vt:lpstr>Custom Design</vt:lpstr>
      <vt:lpstr>Ecology 16x9</vt:lpstr>
      <vt:lpstr>PowerPoint Presentation</vt:lpstr>
      <vt:lpstr>Meeting Agenda</vt:lpstr>
      <vt:lpstr>Welcome!</vt:lpstr>
      <vt:lpstr>Introductions – Board and Committees</vt:lpstr>
      <vt:lpstr>Announcements – Education Calendar</vt:lpstr>
      <vt:lpstr>Old Business </vt:lpstr>
      <vt:lpstr>Old Business</vt:lpstr>
      <vt:lpstr>HOW COMPLACENCY NEARLY KILLED ME</vt:lpstr>
      <vt:lpstr>New Business </vt:lpstr>
      <vt:lpstr>Any New Business?</vt:lpstr>
      <vt:lpstr>Upcoming Meetings </vt:lpstr>
      <vt:lpstr>Upcoming Meetings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SCHMIDT, SELENA</dc:creator>
  <cp:lastModifiedBy>Mckenzie, Melissa D (M3M)</cp:lastModifiedBy>
  <cp:revision>31</cp:revision>
  <cp:lastPrinted>2023-03-26T04:48:03Z</cp:lastPrinted>
  <dcterms:created xsi:type="dcterms:W3CDTF">2022-09-20T02:08:30Z</dcterms:created>
  <dcterms:modified xsi:type="dcterms:W3CDTF">2024-05-16T20:25:22Z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0x01010013D407CD71939B43B3177EB7A23B8206</vt:lpwstr>
  </property>
</Properties>
</file>