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3" r:id="rId6"/>
  </p:sldMasterIdLst>
  <p:notesMasterIdLst>
    <p:notesMasterId r:id="rId25"/>
  </p:notesMasterIdLst>
  <p:sldIdLst>
    <p:sldId id="257" r:id="rId7"/>
    <p:sldId id="283" r:id="rId8"/>
    <p:sldId id="288" r:id="rId9"/>
    <p:sldId id="595" r:id="rId10"/>
    <p:sldId id="287" r:id="rId11"/>
    <p:sldId id="583" r:id="rId12"/>
    <p:sldId id="584" r:id="rId13"/>
    <p:sldId id="608" r:id="rId14"/>
    <p:sldId id="613" r:id="rId15"/>
    <p:sldId id="614" r:id="rId16"/>
    <p:sldId id="615" r:id="rId17"/>
    <p:sldId id="290" r:id="rId18"/>
    <p:sldId id="610" r:id="rId19"/>
    <p:sldId id="609" r:id="rId20"/>
    <p:sldId id="593" r:id="rId21"/>
    <p:sldId id="590" r:id="rId22"/>
    <p:sldId id="591" r:id="rId23"/>
    <p:sldId id="592" r:id="rId24"/>
  </p:sldIdLst>
  <p:sldSz cx="12192000" cy="6858000"/>
  <p:notesSz cx="7077075" cy="9363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435"/>
    <a:srgbClr val="FFCB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2368" autoAdjust="0"/>
  </p:normalViewPr>
  <p:slideViewPr>
    <p:cSldViewPr snapToGrid="0" showGuides="1">
      <p:cViewPr varScale="1">
        <p:scale>
          <a:sx n="90" d="100"/>
          <a:sy n="90" d="100"/>
        </p:scale>
        <p:origin x="1308" y="90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91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B2AACE72-28F3-4994-AB2C-9E35D7FFAF35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8663" y="1169988"/>
            <a:ext cx="5619750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28C0BB7E-DD00-4500-A190-46B24A9BA5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47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tore.assp.org/PersonifyEbusiness/Events/ASSPEducationalEventsCalendar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846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20B44-5603-0B21-6659-46C44736D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F0C59-5237-F0D1-58F5-95DF063107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05E5D7-596B-48E3-CF22-691B4FA27F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BB412-FF1E-8B7A-F772-8070B5940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48334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20B44-5603-0B21-6659-46C44736D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F0C59-5237-F0D1-58F5-95DF063107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05E5D7-596B-48E3-CF22-691B4FA27F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BB412-FF1E-8B7A-F772-8070B5940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024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4765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38106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5462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558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4DEE30-9F32-CF4E-8610-51EDD936FF61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00614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598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3828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4952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759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Education Calendar</a:t>
            </a:r>
          </a:p>
          <a:p>
            <a:r>
              <a:rPr lang="en-US" dirty="0">
                <a:hlinkClick r:id="rId3"/>
              </a:rPr>
              <a:t>ASSP Educational Events Calendar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2795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4DEE30-9F32-CF4E-8610-51EDD936FF6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84765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8C0BB7E-DD00-4500-A190-46B24A9BA5E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52721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20B44-5603-0B21-6659-46C44736D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F0C59-5237-F0D1-58F5-95DF063107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05E5D7-596B-48E3-CF22-691B4FA27F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BB412-FF1E-8B7A-F772-8070B5940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1698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F20B44-5603-0B21-6659-46C44736D5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DF0C59-5237-F0D1-58F5-95DF0631071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905E5D7-596B-48E3-CF22-691B4FA27F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4155"/>
                </a:solidFill>
                <a:effectLst/>
                <a:latin typeface="-apple-system"/>
              </a:rPr>
              <a:t>The Safety Fest TN 2024 Safety Expo will be held on April 30th &amp; May 1st at the New Hope Center in Oak Ridge, TN! More information will be available soon!</a:t>
            </a:r>
          </a:p>
          <a:p>
            <a:r>
              <a:rPr lang="en-US" b="0" i="0" dirty="0" err="1">
                <a:solidFill>
                  <a:srgbClr val="334155"/>
                </a:solidFill>
                <a:effectLst/>
                <a:latin typeface="-apple-system"/>
              </a:rPr>
              <a:t>eChemExpo</a:t>
            </a:r>
            <a:r>
              <a:rPr lang="en-US" b="0" i="0" dirty="0">
                <a:solidFill>
                  <a:srgbClr val="334155"/>
                </a:solidFill>
                <a:effectLst/>
                <a:latin typeface="-apple-system"/>
              </a:rPr>
              <a:t> will be held April 17-18, 2024 in Johnson City</a:t>
            </a:r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CBB412-FF1E-8B7A-F772-8070B59407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0BB7E-DD00-4500-A190-46B24A9BA5E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48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37A0A-C687-4EA6-958C-11E0E54346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4D4D4D-2F0C-44CC-B7DC-5A60AC317E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98325-8A67-4AC2-A7C2-9D66E2EB6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29D1F-0DA4-44D9-AAA1-BB6F6014A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241ABA-CA13-43EF-B5CA-2DDCE2C5D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904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844F3-3EDE-4BF0-BF0C-8071CF1DF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225CB-19D8-4A16-B32C-088F7914F8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E9091-A046-467A-BF24-DD7570A62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5AC425-4E7E-4015-9066-EEF35F04F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BEDB6-C125-46EA-A36C-8DD866B02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6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56AB72-3D6B-4644-9E30-EF6DD3015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1D8476-3FD1-4AA3-8422-F42BF3A8B5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DF8C5-4B55-45CF-88CF-A3841FAA9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E421A-93BB-4962-8ADF-2CD2260D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8E531-71A0-4803-8782-A4036853D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3817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9E2CBAC-18C6-A74A-A794-D9D088FBE6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39270" y="-238285"/>
            <a:ext cx="4572000" cy="18288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31495"/>
            <a:ext cx="12192000" cy="5526505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6400" y="1868453"/>
            <a:ext cx="9497682" cy="1828799"/>
          </a:xfrm>
        </p:spPr>
        <p:txBody>
          <a:bodyPr>
            <a:normAutofit/>
          </a:bodyPr>
          <a:lstStyle>
            <a:lvl1pPr>
              <a:defRPr sz="6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Topic</a:t>
            </a:r>
          </a:p>
        </p:txBody>
      </p:sp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2E1BE53B-828D-F541-992E-C9017DCB9A5C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1676399" y="4094747"/>
            <a:ext cx="9497681" cy="2159602"/>
          </a:xfrm>
        </p:spPr>
        <p:txBody>
          <a:bodyPr/>
          <a:lstStyle>
            <a:lvl1pPr marL="0" indent="0">
              <a:buNone/>
              <a:defRPr>
                <a:ln>
                  <a:noFill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sz="2800" b="0" dirty="0"/>
              <a:t>Speaker/Presenters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7918" y="1331495"/>
            <a:ext cx="198065" cy="5526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971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025C126-A13C-6A49-91A1-C344BA35EA6A}"/>
              </a:ext>
            </a:extLst>
          </p:cNvPr>
          <p:cNvSpPr/>
          <p:nvPr userDrawn="1"/>
        </p:nvSpPr>
        <p:spPr>
          <a:xfrm>
            <a:off x="0" y="1317812"/>
            <a:ext cx="12192000" cy="4222378"/>
          </a:xfrm>
          <a:prstGeom prst="rect">
            <a:avLst/>
          </a:prstGeom>
          <a:solidFill>
            <a:srgbClr val="0064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B880D6BB-671F-7D49-A64C-B933997296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70816" y="2316078"/>
            <a:ext cx="9497682" cy="2225841"/>
          </a:xfrm>
        </p:spPr>
        <p:txBody>
          <a:bodyPr>
            <a:normAutofit/>
          </a:bodyPr>
          <a:lstStyle>
            <a:lvl1pPr>
              <a:defRPr sz="5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Transition Slide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1042751B-4A8D-804D-85DE-0A753A9914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17918" y="1317811"/>
            <a:ext cx="198065" cy="422237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77745FF-0BD5-BA47-9C79-5D4F673494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670246" y="5910748"/>
            <a:ext cx="996505" cy="91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313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A6B3-0D92-4D13-B3FB-33759B1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2FFB2-0B3B-490C-999C-7D883BFD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ECB24-76DF-4ADF-9BCF-23B4A009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2DF5-8E73-4B1D-93F1-AABD2002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B3251-916E-4948-9806-A3D152C5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A3AF-2FFB-4DFC-A026-9D90FBB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58678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DFB0-89B0-4672-B892-48F41832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821F6-FDFD-4B8E-96FC-B8EF8219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857-7113-475B-92E2-D1056C9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A3EC-CC3F-47DC-B94F-9A447526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168C-C919-45CC-B62F-67044F97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8989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46705" y="2239242"/>
            <a:ext cx="1928139" cy="20164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6706" y="2657345"/>
            <a:ext cx="4555337" cy="1192065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27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6704" y="3870558"/>
            <a:ext cx="4846320" cy="448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350">
                <a:solidFill>
                  <a:schemeClr val="accent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2667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Small flat le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8"/>
          <a:stretch/>
        </p:blipFill>
        <p:spPr>
          <a:xfrm>
            <a:off x="4807519" y="2057400"/>
            <a:ext cx="2536556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1902"/>
          <a:stretch/>
        </p:blipFill>
        <p:spPr>
          <a:xfrm>
            <a:off x="8971731" y="2057400"/>
            <a:ext cx="3220271" cy="38862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9974CFC-5155-4841-8657-6E6E770DAD0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79"/>
          <a:stretch/>
        </p:blipFill>
        <p:spPr>
          <a:xfrm>
            <a:off x="9194780" y="459786"/>
            <a:ext cx="2577873" cy="909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07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8597" y="404782"/>
            <a:ext cx="8660731" cy="847197"/>
          </a:xfrm>
        </p:spPr>
        <p:txBody>
          <a:bodyPr anchor="ctr" anchorCtr="0"/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89" y="1410527"/>
            <a:ext cx="11427371" cy="4620682"/>
          </a:xfrm>
          <a:prstGeom prst="rect">
            <a:avLst/>
          </a:prstGeom>
        </p:spPr>
        <p:txBody>
          <a:bodyPr/>
          <a:lstStyle>
            <a:lvl1pPr marL="259556" indent="-259556">
              <a:buFont typeface="Wingdings" panose="05000000000000000000" pitchFamily="2" charset="2"/>
              <a:buChar char="§"/>
              <a:defRPr/>
            </a:lvl1pPr>
            <a:lvl2pPr marL="426244" indent="-213122">
              <a:buFont typeface="Corbel" panose="020B0503020204020204" pitchFamily="34" charset="0"/>
              <a:buChar char="–"/>
              <a:defRPr/>
            </a:lvl2pPr>
            <a:lvl3pPr marL="556022" indent="-164306">
              <a:buSzPct val="90000"/>
              <a:buFont typeface="Corbel" panose="020B0503020204020204" pitchFamily="34" charset="0"/>
              <a:buChar char="»"/>
              <a:defRPr/>
            </a:lvl3pPr>
            <a:lvl4pPr marL="732235" indent="-169069">
              <a:defRPr/>
            </a:lvl4pPr>
            <a:lvl5pPr marL="898922" indent="-164306"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pc="0"/>
            </a:lvl1pPr>
          </a:lstStyle>
          <a:p>
            <a:r>
              <a:rPr lang="en-US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5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7"/>
            <a:ext cx="6949440" cy="3143393"/>
          </a:xfrm>
        </p:spPr>
        <p:txBody>
          <a:bodyPr anchor="b"/>
          <a:lstStyle>
            <a:lvl1pPr>
              <a:defRPr sz="45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7"/>
            <a:ext cx="6949440" cy="449523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21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1" y="1556281"/>
            <a:ext cx="4610099" cy="4620682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3" y="1556281"/>
            <a:ext cx="4609775" cy="4620682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809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737BEA-087A-4274-BFA5-687158244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CE53C-014A-4F57-8293-398511CDC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4349A3-60F3-4591-BA2F-0F06FDCDB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640830-0DDE-4023-AB93-01BD5D6CCD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3C7C3-6284-4391-83E4-9AFD8B1D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4538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51"/>
            <a:ext cx="4608576" cy="3811271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554480"/>
            <a:ext cx="4610100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65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434151"/>
            <a:ext cx="4610100" cy="3811271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94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00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025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3" cy="25328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701" y="915923"/>
            <a:ext cx="5216979" cy="5065776"/>
          </a:xfrm>
          <a:prstGeom prst="rect">
            <a:avLst/>
          </a:prstGeom>
        </p:spPr>
        <p:txBody>
          <a:bodyPr/>
          <a:lstStyle>
            <a:lvl1pPr>
              <a:defRPr sz="1650"/>
            </a:lvl1pPr>
            <a:lvl2pPr>
              <a:defRPr sz="135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3" cy="24795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536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7" y="919616"/>
            <a:ext cx="4155623" cy="2532888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  <a:prstGeom prst="rect">
            <a:avLst/>
          </a:prstGeo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165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7" y="3502156"/>
            <a:ext cx="4155623" cy="24795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675"/>
              </a:spcBef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3405" y="6629400"/>
            <a:ext cx="1000663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37717" y="6629400"/>
            <a:ext cx="9144259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1446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3315" y="1599159"/>
            <a:ext cx="11483119" cy="462068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3405" y="6629400"/>
            <a:ext cx="1000663" cy="2286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717" y="6629400"/>
            <a:ext cx="9144259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62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4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190504"/>
            <a:ext cx="7734300" cy="59864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44915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2DFB0-89B0-4672-B892-48F41832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A821F6-FDFD-4B8E-96FC-B8EF8219CF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1B857-7113-475B-92E2-D1056C91C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7A3EC-CC3F-47DC-B94F-9A4475269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5168C-C919-45CC-B62F-67044F97A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234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1A6B3-0D92-4D13-B3FB-33759B1FF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D2FFB2-0B3B-490C-999C-7D883BFD9F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3ECB24-76DF-4ADF-9BCF-23B4A00936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752DF5-8E73-4B1D-93F1-AABD20026B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B3251-916E-4948-9806-A3D152C59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DBA3AF-2FFB-4DFC-A026-9D90FBB5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79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63500-36A7-494E-A37E-2A2D2C6E3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C113B4-3363-4329-9991-85D47C2F81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25CCA5-B886-4BB3-83C7-A5E817B976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C98941-A8B6-455F-9676-99BE68A8E5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EC72F5-4E1A-4713-8669-5E504F26B3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F1E210-F16A-4EB9-8884-211260BB47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89BB1E-BD3B-4E0A-926D-B37E5D22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059A3D-1051-46B9-A8B0-7B712138B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448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538A8-65CB-4226-A6CD-C0953F0A8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7B5F92-3779-40F2-8943-F7FC2AA89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E94EB7-832D-4519-BC5E-9E04CA6D9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194024-DA8C-4564-843D-FCD9CA6D4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62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0EE0A0-FD44-43B3-BA31-1058724D1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B2E3509-5647-4B8B-A85D-66BD8B79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CFFB12-99D0-4DE5-87AC-6FF386D1B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572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A087-A901-4365-B409-0E23574E8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4C469E-2E47-41EE-A510-2B6972F8C1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B814CF-CB03-4EB2-975A-5AFD9F8DD0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5B5BD-A532-40A4-987E-DEEDF9C6A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D74535-0DD0-418F-B944-21345413A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23E5DF-7484-49B2-8A65-18A31401A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206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8B54-BF2F-44D6-97A5-1DFF796B60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78E4DD-50FF-4744-960F-2A74BEB0FD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1B025A-0452-482A-9765-659B40C92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338C2A-CA51-4001-AD04-C2B783E1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CCD966-D697-4F56-A696-36934E342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E5A16-87A0-4250-A791-89DC3F3A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7543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09F1FD-478E-4A88-9A39-5FCAFF2F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FA5138-C231-4F13-BF31-3F13422703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1E845-320D-4D52-B2EC-6F9BD2951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2F022-E50A-43AD-A52B-CB735CCA3C3D}" type="datetimeFigureOut">
              <a:rPr lang="en-US" smtClean="0"/>
              <a:t>3/27/2024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D30DC4-B0D7-4A40-83F6-FC6FC2FA4C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67D086-5AA2-4A52-B632-C8F824716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45126D-F021-48B0-8ACB-F335842525B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1108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67071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514599"/>
            <a:ext cx="10515600" cy="3662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4FAF0-67D6-8641-82FF-792E6360F5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3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98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Myriad Pro" charset="0"/>
          <a:ea typeface="Myriad Pro" charset="0"/>
          <a:cs typeface="Myriad Pro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Myriad Pro" charset="0"/>
          <a:ea typeface="Myriad Pro" charset="0"/>
          <a:cs typeface="Myriad Pro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6032" y="430156"/>
            <a:ext cx="9371949" cy="847197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 dirty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6035" y="1599159"/>
            <a:ext cx="11483119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157734" marR="0" lvl="0" indent="-157734" algn="l" defTabSz="685800" rtl="0" eaLnBrk="1" fontAlgn="auto" latinLnBrk="0" hangingPunct="1">
              <a:lnSpc>
                <a:spcPct val="90000"/>
              </a:lnSpc>
              <a:spcBef>
                <a:spcPts val="825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»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Franklin Gothic Book" panose="020B0503020102020204"/>
                <a:ea typeface="+mn-ea"/>
                <a:cs typeface="+mn-cs"/>
              </a:rPr>
              <a:t>Click to edit Master text styles</a:t>
            </a:r>
          </a:p>
          <a:p>
            <a:pPr marL="426244" marR="0" lvl="1" indent="-213122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»"/>
              <a:tabLst/>
              <a:defRPr/>
            </a:pPr>
            <a:r>
              <a:rPr kumimoji="0" lang="en-US" sz="21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Second level</a:t>
            </a:r>
          </a:p>
          <a:p>
            <a:pPr marL="556022" marR="0" lvl="2" indent="-164306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Corbel" panose="020B0503020204020204" pitchFamily="34" charset="0"/>
              <a:buChar char="–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Third level</a:t>
            </a:r>
          </a:p>
          <a:p>
            <a:pPr marL="732235" marR="0" lvl="3" indent="-169069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Fourth level</a:t>
            </a:r>
          </a:p>
          <a:p>
            <a:pPr marL="898922" marR="0" lvl="4" indent="-164306" algn="l" defTabSz="685800" rtl="0" eaLnBrk="1" fontAlgn="auto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4D3E2F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-1" y="6629400"/>
            <a:ext cx="1309817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spc="225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PAGE </a:t>
            </a:r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1D2369D-B383-4AE0-9722-8C32C4A005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79"/>
          <a:stretch/>
        </p:blipFill>
        <p:spPr>
          <a:xfrm>
            <a:off x="10678083" y="138084"/>
            <a:ext cx="1417840" cy="50007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10BE358-9395-4A58-A65B-20B26EE1B25D}"/>
              </a:ext>
            </a:extLst>
          </p:cNvPr>
          <p:cNvSpPr/>
          <p:nvPr userDrawn="1"/>
        </p:nvSpPr>
        <p:spPr>
          <a:xfrm rot="5400000" flipV="1">
            <a:off x="114306" y="610999"/>
            <a:ext cx="228601" cy="45720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sz="1350"/>
          </a:p>
        </p:txBody>
      </p:sp>
    </p:spTree>
    <p:extLst>
      <p:ext uri="{BB962C8B-B14F-4D97-AF65-F5344CB8AC3E}">
        <p14:creationId xmlns:p14="http://schemas.microsoft.com/office/powerpoint/2010/main" val="3326098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7734" indent="-157734" algn="l" defTabSz="685800" rtl="0" eaLnBrk="1" latinLnBrk="0" hangingPunct="1">
        <a:lnSpc>
          <a:spcPct val="90000"/>
        </a:lnSpc>
        <a:spcBef>
          <a:spcPts val="825"/>
        </a:spcBef>
        <a:buFont typeface="Wingdings" panose="05000000000000000000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6022" indent="-342900" algn="l" defTabSz="685800" rtl="0" eaLnBrk="1" latinLnBrk="0" hangingPunct="1">
        <a:lnSpc>
          <a:spcPct val="90000"/>
        </a:lnSpc>
        <a:spcBef>
          <a:spcPts val="300"/>
        </a:spcBef>
        <a:buFont typeface="Wingdings" panose="05000000000000000000" pitchFamily="2" charset="2"/>
        <a:buChar char="§"/>
        <a:defRPr lang="en-US" sz="21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64889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82034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991791" indent="-257175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lang="en-US" sz="1800" kern="1200" noProof="0" dirty="0">
          <a:solidFill>
            <a:schemeClr val="tx1"/>
          </a:solidFill>
          <a:latin typeface="+mn-lt"/>
          <a:ea typeface="+mn-ea"/>
          <a:cs typeface="+mn-cs"/>
        </a:defRPr>
      </a:lvl5pPr>
      <a:lvl6pPr marL="102184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9329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36474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" indent="-116586" algn="l" defTabSz="685800" rtl="0" eaLnBrk="1" latinLnBrk="0" hangingPunct="1">
        <a:lnSpc>
          <a:spcPct val="90000"/>
        </a:lnSpc>
        <a:spcBef>
          <a:spcPts val="3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25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tore.assp.org/PersonifyEbusiness/Events/ASSPEducationalEventsCalendar?_ga=2.180160800.566112274.1679841823-1197238833.1612473426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chemexpo.com/register-now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afetyfesttn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, company name&#10;&#10;Description automatically generated">
            <a:extLst>
              <a:ext uri="{FF2B5EF4-FFF2-40B4-BE49-F238E27FC236}">
                <a16:creationId xmlns:a16="http://schemas.microsoft.com/office/drawing/2014/main" id="{5B2D7B26-1263-4FE8-84E3-71499DFA00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482" r="14393" b="15292"/>
          <a:stretch/>
        </p:blipFill>
        <p:spPr>
          <a:xfrm>
            <a:off x="1143013" y="328288"/>
            <a:ext cx="9905974" cy="471154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1332311-5577-43AE-B4DF-5847CBFA0AF7}"/>
              </a:ext>
            </a:extLst>
          </p:cNvPr>
          <p:cNvSpPr txBox="1"/>
          <p:nvPr/>
        </p:nvSpPr>
        <p:spPr>
          <a:xfrm>
            <a:off x="3578942" y="5770935"/>
            <a:ext cx="50341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006435"/>
                </a:solidFill>
              </a:rPr>
              <a:t>Monthly Chapter Meeting</a:t>
            </a:r>
          </a:p>
          <a:p>
            <a:pPr algn="ctr"/>
            <a:r>
              <a:rPr lang="en-US" sz="2400" b="1" dirty="0">
                <a:solidFill>
                  <a:srgbClr val="006435"/>
                </a:solidFill>
              </a:rPr>
              <a:t>Thursday, March 21, 2024</a:t>
            </a:r>
            <a:endParaRPr lang="en-US" sz="2000" b="1" dirty="0">
              <a:solidFill>
                <a:srgbClr val="006435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BC5902-C643-4961-B434-34110E696F0E}"/>
              </a:ext>
            </a:extLst>
          </p:cNvPr>
          <p:cNvSpPr/>
          <p:nvPr/>
        </p:nvSpPr>
        <p:spPr>
          <a:xfrm>
            <a:off x="3937590" y="5048780"/>
            <a:ext cx="4316819" cy="5439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Arial Narrow" panose="020B0606020202030204" pitchFamily="34" charset="0"/>
                <a:cs typeface="Aparajita" panose="020B0502040204020203" pitchFamily="18" charset="0"/>
              </a:rPr>
              <a:t>East Tennessee Chapter</a:t>
            </a:r>
          </a:p>
        </p:txBody>
      </p:sp>
    </p:spTree>
    <p:extLst>
      <p:ext uri="{BB962C8B-B14F-4D97-AF65-F5344CB8AC3E}">
        <p14:creationId xmlns:p14="http://schemas.microsoft.com/office/powerpoint/2010/main" val="4166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23968-B891-32B0-1A57-1F9BEA520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273-3674-EF9A-E9E5-8E85A9ED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Member Survey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067C0E-2677-7BA9-E110-DB129662C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3506D1-EAD5-18E9-6F4B-6E0619D3B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Coming soon…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3200" dirty="0"/>
              <a:t>Please complete a survey to help us serve you better…</a:t>
            </a:r>
            <a:br>
              <a:rPr lang="en-US" sz="3200" dirty="0"/>
            </a:br>
            <a:r>
              <a:rPr lang="en-US" sz="3200" dirty="0"/>
              <a:t>and for </a:t>
            </a:r>
            <a:r>
              <a:rPr lang="en-US" sz="3200" b="1" dirty="0"/>
              <a:t>a chance to win a $50 gift card</a:t>
            </a:r>
          </a:p>
        </p:txBody>
      </p:sp>
    </p:spTree>
    <p:extLst>
      <p:ext uri="{BB962C8B-B14F-4D97-AF65-F5344CB8AC3E}">
        <p14:creationId xmlns:p14="http://schemas.microsoft.com/office/powerpoint/2010/main" val="3001461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23968-B891-32B0-1A57-1F9BEA520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273-3674-EF9A-E9E5-8E85A9ED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Other Old Business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067C0E-2677-7BA9-E110-DB129662C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3506D1-EAD5-18E9-6F4B-6E0619D3B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Society Elections – March 1</a:t>
            </a:r>
          </a:p>
          <a:p>
            <a:pPr marL="457200" indent="-457200" algn="just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March 31, end of fiscal year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Chapter reports coming due May, June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AIHA Conference – Columbus Ohio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Offering CEUs for Meetings</a:t>
            </a:r>
          </a:p>
          <a:p>
            <a:pPr marL="457200" indent="-457200" algn="just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Job Postings on Chapter Website</a:t>
            </a:r>
          </a:p>
        </p:txBody>
      </p:sp>
    </p:spTree>
    <p:extLst>
      <p:ext uri="{BB962C8B-B14F-4D97-AF65-F5344CB8AC3E}">
        <p14:creationId xmlns:p14="http://schemas.microsoft.com/office/powerpoint/2010/main" val="3277153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Chapter Discussion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35210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Chapter Planning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B603C81-721A-C55F-AE5A-1CED202CE698}"/>
              </a:ext>
            </a:extLst>
          </p:cNvPr>
          <p:cNvSpPr txBox="1"/>
          <p:nvPr/>
        </p:nvSpPr>
        <p:spPr>
          <a:xfrm>
            <a:off x="795068" y="1758156"/>
            <a:ext cx="1055873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ASSP Elections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Chapter Elections/election process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dirty="0"/>
              <a:t>Future Plans</a:t>
            </a:r>
          </a:p>
        </p:txBody>
      </p:sp>
    </p:spTree>
    <p:extLst>
      <p:ext uri="{BB962C8B-B14F-4D97-AF65-F5344CB8AC3E}">
        <p14:creationId xmlns:p14="http://schemas.microsoft.com/office/powerpoint/2010/main" val="3200017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New Business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3247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68" y="43259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New Business?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3659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Upcoming Meetings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878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068" y="432593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Upcoming Meetings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EBF2A5-B395-4E5F-978B-549C0C4CF67E}"/>
              </a:ext>
            </a:extLst>
          </p:cNvPr>
          <p:cNvSpPr txBox="1"/>
          <p:nvPr/>
        </p:nvSpPr>
        <p:spPr>
          <a:xfrm>
            <a:off x="795068" y="1758156"/>
            <a:ext cx="10601863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sz="3200" dirty="0"/>
              <a:t>Upcoming Meetings: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April 25, 2024 – 12:00-1:30 PM – Colgate Palmolive</a:t>
            </a:r>
            <a:br>
              <a:rPr lang="en-US" sz="2800" dirty="0"/>
            </a:br>
            <a:r>
              <a:rPr lang="en-US" sz="2800" dirty="0"/>
              <a:t>200 Centennial Ct, Morristown TN 37813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May 16, 2024 – 3:00-4:30 PM – KUB</a:t>
            </a:r>
          </a:p>
          <a:p>
            <a:pPr lvl="2">
              <a:spcAft>
                <a:spcPts val="1200"/>
              </a:spcAft>
            </a:pPr>
            <a:r>
              <a:rPr lang="en-US" sz="2800" dirty="0"/>
              <a:t>4505 Middlebrook Pike</a:t>
            </a:r>
            <a:r>
              <a:rPr lang="en-US" sz="2800"/>
              <a:t>, Knoxville, TN 37921</a:t>
            </a:r>
            <a:endParaRPr lang="en-US" sz="28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i="1" dirty="0"/>
              <a:t>Please see chapter website for any updates</a:t>
            </a:r>
          </a:p>
          <a:p>
            <a:pPr algn="just">
              <a:spcAft>
                <a:spcPts val="1200"/>
              </a:spcAft>
            </a:pPr>
            <a:r>
              <a:rPr lang="en-US" sz="3200" dirty="0"/>
              <a:t>Meeting Adjournment</a:t>
            </a:r>
          </a:p>
        </p:txBody>
      </p:sp>
    </p:spTree>
    <p:extLst>
      <p:ext uri="{BB962C8B-B14F-4D97-AF65-F5344CB8AC3E}">
        <p14:creationId xmlns:p14="http://schemas.microsoft.com/office/powerpoint/2010/main" val="24759456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CB5DB-3E68-1DF4-A934-BD0F52FE9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5000" dirty="0">
                <a:solidFill>
                  <a:schemeClr val="accent6">
                    <a:lumMod val="50000"/>
                  </a:schemeClr>
                </a:solidFill>
                <a:latin typeface="Cochocib Script Latin Pro" panose="02000503000000020003" pitchFamily="2" charset="0"/>
              </a:rPr>
              <a:t>Thank You!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F71380-F8C9-5301-1F93-307E4E54459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n-US" sz="3200" dirty="0">
                <a:solidFill>
                  <a:srgbClr val="FFCB0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joining us today! </a:t>
            </a:r>
            <a:br>
              <a:rPr lang="en-US" dirty="0"/>
            </a:br>
            <a:endParaRPr lang="en-US" dirty="0"/>
          </a:p>
          <a:p>
            <a:pPr algn="ctr"/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Please reach out to any of the board members if you have questions or need additional information.</a:t>
            </a:r>
          </a:p>
        </p:txBody>
      </p:sp>
    </p:spTree>
    <p:extLst>
      <p:ext uri="{BB962C8B-B14F-4D97-AF65-F5344CB8AC3E}">
        <p14:creationId xmlns:p14="http://schemas.microsoft.com/office/powerpoint/2010/main" val="462455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Meeting Agenda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Welcome, Introductions – 2024 Board</a:t>
            </a:r>
          </a:p>
          <a:p>
            <a:r>
              <a:rPr lang="en-US" sz="3200" dirty="0"/>
              <a:t>Announcements – open positions, education calendar</a:t>
            </a:r>
          </a:p>
          <a:p>
            <a:r>
              <a:rPr lang="en-US" sz="3200" dirty="0"/>
              <a:t>Old Business</a:t>
            </a:r>
          </a:p>
          <a:p>
            <a:r>
              <a:rPr lang="en-US" sz="3200" dirty="0"/>
              <a:t>Chapter Discussions – Society elections, election process, future plans </a:t>
            </a:r>
          </a:p>
          <a:p>
            <a:r>
              <a:rPr lang="en-US" sz="3200" dirty="0"/>
              <a:t>New Business</a:t>
            </a:r>
          </a:p>
          <a:p>
            <a:r>
              <a:rPr lang="en-US" sz="3200" dirty="0"/>
              <a:t>Meeting Adjournment </a:t>
            </a:r>
          </a:p>
        </p:txBody>
      </p:sp>
    </p:spTree>
    <p:extLst>
      <p:ext uri="{BB962C8B-B14F-4D97-AF65-F5344CB8AC3E}">
        <p14:creationId xmlns:p14="http://schemas.microsoft.com/office/powerpoint/2010/main" val="7455354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Introductions – Board and Committees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734719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/>
              <a:t>President:  David Hixenbaugh (865)603-4556</a:t>
            </a:r>
          </a:p>
          <a:p>
            <a:r>
              <a:rPr lang="en-US" sz="3200" dirty="0"/>
              <a:t>President-Elect:  Ann Schubert (541)979-2912</a:t>
            </a:r>
          </a:p>
          <a:p>
            <a:r>
              <a:rPr lang="en-US" sz="3200" dirty="0"/>
              <a:t>Secretary:  Mel McKenzie (865)603-4846</a:t>
            </a:r>
          </a:p>
          <a:p>
            <a:r>
              <a:rPr lang="en-US" sz="3200" dirty="0"/>
              <a:t>Treasurer:  Kris Thomasson (865)207-2393</a:t>
            </a:r>
          </a:p>
          <a:p>
            <a:r>
              <a:rPr lang="en-US" sz="3200" dirty="0"/>
              <a:t>Communications Chair:  Rich Heinzenberger (865)693-3623</a:t>
            </a:r>
          </a:p>
          <a:p>
            <a:r>
              <a:rPr lang="en-US" sz="3200" dirty="0"/>
              <a:t>Membership Chair:  Lee McCord (865)368-9282</a:t>
            </a:r>
          </a:p>
          <a:p>
            <a:r>
              <a:rPr lang="en-US" sz="3200" dirty="0"/>
              <a:t>Programs Chair:  Floyd Yount (423)470-6946</a:t>
            </a:r>
          </a:p>
          <a:p>
            <a:r>
              <a:rPr lang="en-US" sz="3200" dirty="0"/>
              <a:t>Nominations and Elections Chair:  Lance Greene (865)809-5003</a:t>
            </a:r>
          </a:p>
          <a:p>
            <a:r>
              <a:rPr lang="en-US" sz="3200" dirty="0"/>
              <a:t>Professional Development Conference Chair:  Jay Hocutt (865)771-9495</a:t>
            </a:r>
          </a:p>
          <a:p>
            <a:r>
              <a:rPr lang="en-US" sz="3200" dirty="0"/>
              <a:t>Advisory Group Member:  Donald Elswick (419)788-6162</a:t>
            </a:r>
          </a:p>
        </p:txBody>
      </p:sp>
    </p:spTree>
    <p:extLst>
      <p:ext uri="{BB962C8B-B14F-4D97-AF65-F5344CB8AC3E}">
        <p14:creationId xmlns:p14="http://schemas.microsoft.com/office/powerpoint/2010/main" val="1857961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Open Positions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600" b="1" dirty="0"/>
              <a:t>Opportunities to get involved</a:t>
            </a:r>
          </a:p>
          <a:p>
            <a:pPr marL="342900" indent="-342900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Open </a:t>
            </a:r>
            <a:r>
              <a:rPr lang="en-US" sz="3200" dirty="0">
                <a:latin typeface="Calibri" panose="020F0502020204030204" pitchFamily="34" charset="0"/>
                <a:ea typeface="Calibri" panose="020F0502020204030204" pitchFamily="34" charset="0"/>
              </a:rPr>
              <a:t>Committee Positions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Awards &amp; Honors Chair – Bethany Knight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Government Affairs Chair</a:t>
            </a:r>
          </a:p>
          <a:p>
            <a:pPr marL="800100" lvl="1" indent="-342900"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Jobs Chair – Jeff Headrick</a:t>
            </a:r>
          </a:p>
          <a:p>
            <a:pPr marL="457200" lvl="1" indent="0">
              <a:spcBef>
                <a:spcPts val="0"/>
              </a:spcBef>
              <a:buNone/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57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Announcements – Education Calendar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9C07E2B-BBDB-4AF5-B799-F666051B3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hlinkClick r:id="rId4"/>
              </a:rPr>
              <a:t>ASSP Educational Events Calendar</a:t>
            </a:r>
            <a:endParaRPr lang="en-US" sz="2000" dirty="0"/>
          </a:p>
          <a:p>
            <a:r>
              <a:rPr lang="en-US" dirty="0"/>
              <a:t>How EHS Mobile Technology Can Elevate Safety &amp; Boost Productivity</a:t>
            </a:r>
          </a:p>
          <a:p>
            <a:pPr lvl="1"/>
            <a:r>
              <a:rPr lang="en-US" dirty="0"/>
              <a:t>3/27/24 - 0.10 CEU</a:t>
            </a:r>
          </a:p>
          <a:p>
            <a:r>
              <a:rPr lang="en-US" dirty="0"/>
              <a:t>ONLINE COURSE: Risk Assessment and Management for Safety Professionals</a:t>
            </a:r>
          </a:p>
          <a:p>
            <a:pPr lvl="1"/>
            <a:r>
              <a:rPr lang="en-US" dirty="0"/>
              <a:t>4/25 - 5/23 – 3.00 CEU</a:t>
            </a:r>
          </a:p>
          <a:p>
            <a:r>
              <a:rPr lang="en-US" dirty="0"/>
              <a:t>Live Virtual Classroom: Associate Safety Professional (ASP) Exam Prep Course</a:t>
            </a:r>
          </a:p>
          <a:p>
            <a:pPr lvl="1"/>
            <a:r>
              <a:rPr lang="en-US" dirty="0"/>
              <a:t>5/20 – 5/22 – 2.10 CEU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656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BDED0-EDF1-42EE-85D0-0573F4DCDF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0815" y="2316078"/>
            <a:ext cx="10024473" cy="2225841"/>
          </a:xfrm>
        </p:spPr>
        <p:txBody>
          <a:bodyPr>
            <a:normAutofit/>
          </a:bodyPr>
          <a:lstStyle/>
          <a:p>
            <a:r>
              <a:rPr lang="en-US" dirty="0"/>
              <a:t>Old Business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36296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82AF0B-7F6A-4421-92D4-6D04F5094F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 Business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FB2B250-3959-4D3B-B08C-5313557898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7EBF2A5-B395-4E5F-978B-549C0C4CF67E}"/>
              </a:ext>
            </a:extLst>
          </p:cNvPr>
          <p:cNvSpPr txBox="1"/>
          <p:nvPr/>
        </p:nvSpPr>
        <p:spPr>
          <a:xfrm>
            <a:off x="795068" y="1758156"/>
            <a:ext cx="10601863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March Secretary’s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February meeting minutes emailed out 03/07/2024.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March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Treasure’s Report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Revenue (from Chapter Dues) = $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307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r>
              <a:rPr lang="en-US" sz="2800" dirty="0">
                <a:solidFill>
                  <a:prstClr val="black"/>
                </a:solidFill>
                <a:latin typeface="Calibri" panose="020F0502020204030204"/>
              </a:rPr>
              <a:t>0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Expenses = $212.40                                                            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Balance = $30,441.48 (as of 3/21 )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3200" dirty="0" err="1">
                <a:solidFill>
                  <a:prstClr val="black"/>
                </a:solidFill>
                <a:latin typeface="Calibri" panose="020F0502020204030204"/>
              </a:rPr>
              <a:t>eChem</a:t>
            </a: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 Expo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Safety Fest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Member Survey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sz="3200" dirty="0">
                <a:solidFill>
                  <a:prstClr val="black"/>
                </a:solidFill>
                <a:latin typeface="Calibri" panose="020F0502020204030204"/>
              </a:rPr>
              <a:t>Other old business?</a:t>
            </a:r>
          </a:p>
        </p:txBody>
      </p:sp>
    </p:spTree>
    <p:extLst>
      <p:ext uri="{BB962C8B-B14F-4D97-AF65-F5344CB8AC3E}">
        <p14:creationId xmlns:p14="http://schemas.microsoft.com/office/powerpoint/2010/main" val="9798188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23968-B891-32B0-1A57-1F9BEA520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273-3674-EF9A-E9E5-8E85A9ED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Upcoming </a:t>
            </a:r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vents -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eChemExpo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067C0E-2677-7BA9-E110-DB129662C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3506D1-EAD5-18E9-6F4B-6E0619D3B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r>
              <a:rPr lang="en-US" sz="3200" dirty="0"/>
              <a:t>April 17-18, 2024</a:t>
            </a:r>
          </a:p>
          <a:p>
            <a:r>
              <a:rPr lang="en-US" sz="3200" dirty="0"/>
              <a:t>All classes are free, registration is free!</a:t>
            </a:r>
          </a:p>
          <a:p>
            <a:r>
              <a:rPr lang="en-US" sz="3200" dirty="0"/>
              <a:t>Registration is open: </a:t>
            </a:r>
            <a:r>
              <a:rPr lang="en-US" sz="3200" dirty="0">
                <a:hlinkClick r:id="rId4"/>
              </a:rPr>
              <a:t>https://echemexpo.com/register-now/</a:t>
            </a:r>
            <a:endParaRPr lang="en-US" sz="3200" dirty="0"/>
          </a:p>
          <a:p>
            <a:r>
              <a:rPr lang="en-US" sz="3200" dirty="0"/>
              <a:t>Location:  Marriott Resort &amp; Convention Center (Meadowview) in Kingsport, TN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3665538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23968-B891-32B0-1A57-1F9BEA520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D63273-3674-EF9A-E9E5-8E85A9ED3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Upcoming </a:t>
            </a:r>
            <a:r>
              <a:rPr lang="en-US" b="1" dirty="0">
                <a:solidFill>
                  <a:srgbClr val="00643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vents – </a:t>
            </a:r>
            <a:r>
              <a:rPr kumimoji="0" lang="en-US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SafetyFest</a:t>
            </a: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6435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TN</a:t>
            </a:r>
            <a:endParaRPr lang="en-US" dirty="0">
              <a:solidFill>
                <a:srgbClr val="006435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067C0E-2677-7BA9-E110-DB129662C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068" y="1471619"/>
            <a:ext cx="10601863" cy="286537"/>
          </a:xfrm>
          <a:prstGeom prst="rect">
            <a:avLst/>
          </a:pr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843506D1-EAD5-18E9-6F4B-6E0619D3B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8156"/>
            <a:ext cx="10515600" cy="4418807"/>
          </a:xfrm>
        </p:spPr>
        <p:txBody>
          <a:bodyPr>
            <a:normAutofit/>
          </a:bodyPr>
          <a:lstStyle/>
          <a:p>
            <a:r>
              <a:rPr lang="en-US" sz="3200" dirty="0"/>
              <a:t>April 29 – May 3, 2024</a:t>
            </a:r>
          </a:p>
          <a:p>
            <a:r>
              <a:rPr lang="en-US" sz="3200" dirty="0"/>
              <a:t>All classes are free, registration is free!</a:t>
            </a:r>
          </a:p>
          <a:p>
            <a:r>
              <a:rPr lang="en-US" sz="3200" dirty="0"/>
              <a:t>Registration will open March 27 </a:t>
            </a:r>
            <a:r>
              <a:rPr lang="en-US" sz="3200" dirty="0">
                <a:hlinkClick r:id="rId4"/>
              </a:rPr>
              <a:t>https://safetyfesttn.org/</a:t>
            </a:r>
            <a:endParaRPr lang="en-US" sz="3200" dirty="0"/>
          </a:p>
          <a:p>
            <a:r>
              <a:rPr lang="en-US" sz="3200" dirty="0"/>
              <a:t>Locations:  Oak Ridge and surrounding area </a:t>
            </a:r>
          </a:p>
          <a:p>
            <a:pPr lvl="1"/>
            <a:r>
              <a:rPr lang="en-US" sz="2800" dirty="0"/>
              <a:t>New Hope Center</a:t>
            </a:r>
          </a:p>
          <a:p>
            <a:pPr lvl="1"/>
            <a:r>
              <a:rPr lang="en-US" sz="2800" dirty="0"/>
              <a:t>ORETTC – Oak Ridge Enhanced Technology and Training Center (Hwy 95)</a:t>
            </a:r>
          </a:p>
          <a:p>
            <a:pPr lvl="1"/>
            <a:r>
              <a:rPr lang="en-US" sz="2800" dirty="0"/>
              <a:t>LTF – Laborer’s Training Facility (Dutchtown)</a:t>
            </a:r>
          </a:p>
          <a:p>
            <a:pPr lvl="1"/>
            <a:r>
              <a:rPr lang="en-US" sz="2800" dirty="0"/>
              <a:t>IBEW Training Center</a:t>
            </a:r>
          </a:p>
        </p:txBody>
      </p:sp>
    </p:spTree>
    <p:extLst>
      <p:ext uri="{BB962C8B-B14F-4D97-AF65-F5344CB8AC3E}">
        <p14:creationId xmlns:p14="http://schemas.microsoft.com/office/powerpoint/2010/main" val="31570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CB05"/>
      </a:accent1>
      <a:accent2>
        <a:srgbClr val="006536"/>
      </a:accent2>
      <a:accent3>
        <a:srgbClr val="40998C"/>
      </a:accent3>
      <a:accent4>
        <a:srgbClr val="0071B9"/>
      </a:accent4>
      <a:accent5>
        <a:srgbClr val="694573"/>
      </a:accent5>
      <a:accent6>
        <a:srgbClr val="7E7F83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Ecology 16x9">
  <a:themeElements>
    <a:clrScheme name="Custom 28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14F5C"/>
      </a:accent1>
      <a:accent2>
        <a:srgbClr val="61B635"/>
      </a:accent2>
      <a:accent3>
        <a:srgbClr val="BBC723"/>
      </a:accent3>
      <a:accent4>
        <a:srgbClr val="21A8B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fc87d89a-5805-495c-8437-9f1bb62c2c4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D407CD71939B43B3177EB7A23B8206" ma:contentTypeVersion="16" ma:contentTypeDescription="Create a new document." ma:contentTypeScope="" ma:versionID="1e2f242b6fe9f270aff2bae21df092fa">
  <xsd:schema xmlns:xsd="http://www.w3.org/2001/XMLSchema" xmlns:xs="http://www.w3.org/2001/XMLSchema" xmlns:p="http://schemas.microsoft.com/office/2006/metadata/properties" xmlns:ns3="fc87d89a-5805-495c-8437-9f1bb62c2c45" xmlns:ns4="7bc942c0-7f13-47b5-a7dd-a8cbe16f18c3" targetNamespace="http://schemas.microsoft.com/office/2006/metadata/properties" ma:root="true" ma:fieldsID="3754e01b8d591c8df07c176274b47132" ns3:_="" ns4:_="">
    <xsd:import namespace="fc87d89a-5805-495c-8437-9f1bb62c2c45"/>
    <xsd:import namespace="7bc942c0-7f13-47b5-a7dd-a8cbe16f18c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87d89a-5805-495c-8437-9f1bb62c2c4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c942c0-7f13-47b5-a7dd-a8cbe16f18c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6E551D-E072-4824-A612-02128CB5A17D}">
  <ds:schemaRefs>
    <ds:schemaRef ds:uri="http://schemas.microsoft.com/office/2006/metadata/properties"/>
    <ds:schemaRef ds:uri="http://schemas.microsoft.com/office/infopath/2007/PartnerControls"/>
    <ds:schemaRef ds:uri="http://purl.org/dc/dcmitype/"/>
    <ds:schemaRef ds:uri="http://purl.org/dc/terms/"/>
    <ds:schemaRef ds:uri="7bc942c0-7f13-47b5-a7dd-a8cbe16f18c3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fc87d89a-5805-495c-8437-9f1bb62c2c45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3A3C745-7F24-4918-AEB6-B70A140707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87d89a-5805-495c-8437-9f1bb62c2c45"/>
    <ds:schemaRef ds:uri="7bc942c0-7f13-47b5-a7dd-a8cbe16f18c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94573B4-D2A0-4357-AD6E-5405794BA4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2376</TotalTime>
  <Words>598</Words>
  <Application>Microsoft Office PowerPoint</Application>
  <PresentationFormat>Widescreen</PresentationFormat>
  <Paragraphs>110</Paragraphs>
  <Slides>18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32" baseType="lpstr">
      <vt:lpstr>-apple-system</vt:lpstr>
      <vt:lpstr>Arial</vt:lpstr>
      <vt:lpstr>Arial Narrow</vt:lpstr>
      <vt:lpstr>Calibri</vt:lpstr>
      <vt:lpstr>Calibri Light</vt:lpstr>
      <vt:lpstr>Cochocib Script Latin Pro</vt:lpstr>
      <vt:lpstr>Corbel</vt:lpstr>
      <vt:lpstr>Franklin Gothic Book</vt:lpstr>
      <vt:lpstr>Franklin Gothic Medium</vt:lpstr>
      <vt:lpstr>Myriad Pro</vt:lpstr>
      <vt:lpstr>Wingdings</vt:lpstr>
      <vt:lpstr>Office Theme</vt:lpstr>
      <vt:lpstr>Custom Design</vt:lpstr>
      <vt:lpstr>Ecology 16x9</vt:lpstr>
      <vt:lpstr>PowerPoint Presentation</vt:lpstr>
      <vt:lpstr>Meeting Agenda</vt:lpstr>
      <vt:lpstr>Introductions – Board and Committees</vt:lpstr>
      <vt:lpstr>Announcements – Open Positions</vt:lpstr>
      <vt:lpstr>Announcements – Education Calendar</vt:lpstr>
      <vt:lpstr>Old Business </vt:lpstr>
      <vt:lpstr>Old Business</vt:lpstr>
      <vt:lpstr>Upcoming Events - eChemExpo</vt:lpstr>
      <vt:lpstr>Upcoming Events – SafetyFest TN</vt:lpstr>
      <vt:lpstr>Member Survey</vt:lpstr>
      <vt:lpstr>Other Old Business</vt:lpstr>
      <vt:lpstr>Chapter Discussion </vt:lpstr>
      <vt:lpstr>Chapter Planning</vt:lpstr>
      <vt:lpstr>New Business </vt:lpstr>
      <vt:lpstr>Any New Business?</vt:lpstr>
      <vt:lpstr>Upcoming Meetings </vt:lpstr>
      <vt:lpstr>Upcoming Meetings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SCHMIDT, SELENA</dc:creator>
  <cp:lastModifiedBy>Mckenzie, Melissa D (M3M)</cp:lastModifiedBy>
  <cp:revision>29</cp:revision>
  <cp:lastPrinted>2023-03-26T04:48:03Z</cp:lastPrinted>
  <dcterms:created xsi:type="dcterms:W3CDTF">2022-09-20T02:08:30Z</dcterms:created>
  <dcterms:modified xsi:type="dcterms:W3CDTF">2024-03-27T11:43:24Z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0x01010013D407CD71939B43B3177EB7A23B8206</vt:lpwstr>
  </property>
</Properties>
</file>