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3" r:id="rId6"/>
  </p:sldMasterIdLst>
  <p:notesMasterIdLst>
    <p:notesMasterId r:id="rId25"/>
  </p:notesMasterIdLst>
  <p:sldIdLst>
    <p:sldId id="257" r:id="rId7"/>
    <p:sldId id="283" r:id="rId8"/>
    <p:sldId id="288" r:id="rId9"/>
    <p:sldId id="595" r:id="rId10"/>
    <p:sldId id="287" r:id="rId11"/>
    <p:sldId id="583" r:id="rId12"/>
    <p:sldId id="584" r:id="rId13"/>
    <p:sldId id="608" r:id="rId14"/>
    <p:sldId id="613" r:id="rId15"/>
    <p:sldId id="614" r:id="rId16"/>
    <p:sldId id="615" r:id="rId17"/>
    <p:sldId id="290" r:id="rId18"/>
    <p:sldId id="610" r:id="rId19"/>
    <p:sldId id="609" r:id="rId20"/>
    <p:sldId id="593" r:id="rId21"/>
    <p:sldId id="590" r:id="rId22"/>
    <p:sldId id="591" r:id="rId23"/>
    <p:sldId id="592" r:id="rId24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35"/>
    <a:srgbClr val="FFC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368" autoAdjust="0"/>
  </p:normalViewPr>
  <p:slideViewPr>
    <p:cSldViewPr snapToGrid="0" showGuides="1">
      <p:cViewPr varScale="1">
        <p:scale>
          <a:sx n="90" d="100"/>
          <a:sy n="90" d="100"/>
        </p:scale>
        <p:origin x="1308" y="90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9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B2AACE72-28F3-4994-AB2C-9E35D7FFAF35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28C0BB7E-DD00-4500-A190-46B24A9BA5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7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e.assp.org/PersonifyEbusiness/Events/ASSPEducationalEventsCalendar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84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0B44-5603-0B21-6659-46C44736D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F0C59-5237-F0D1-58F5-95DF06310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5E5D7-596B-48E3-CF22-691B4FA27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BB412-FF1E-8B7A-F772-8070B5940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83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0B44-5603-0B21-6659-46C44736D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F0C59-5237-F0D1-58F5-95DF06310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5E5D7-596B-48E3-CF22-691B4FA27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BB412-FF1E-8B7A-F772-8070B5940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02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476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106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546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455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061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598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28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495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59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Education Calendar</a:t>
            </a:r>
          </a:p>
          <a:p>
            <a:r>
              <a:rPr lang="en-US" dirty="0">
                <a:hlinkClick r:id="rId3"/>
              </a:rPr>
              <a:t>ASSP Educational Events Calendar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79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4DEE30-9F32-CF4E-8610-51EDD936FF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476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272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0B44-5603-0B21-6659-46C44736D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F0C59-5237-F0D1-58F5-95DF06310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5E5D7-596B-48E3-CF22-691B4FA27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BB412-FF1E-8B7A-F772-8070B5940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698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0B44-5603-0B21-6659-46C44736D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F0C59-5237-F0D1-58F5-95DF06310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5E5D7-596B-48E3-CF22-691B4FA27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4155"/>
                </a:solidFill>
                <a:effectLst/>
                <a:latin typeface="-apple-system"/>
              </a:rPr>
              <a:t>The Safety Fest TN 2024 Safety Expo will be held on April 30th &amp; May 1st at the New Hope Center in Oak Ridge, TN! More information will be available soon!</a:t>
            </a:r>
          </a:p>
          <a:p>
            <a:r>
              <a:rPr lang="en-US" b="0" i="0" dirty="0" err="1">
                <a:solidFill>
                  <a:srgbClr val="334155"/>
                </a:solidFill>
                <a:effectLst/>
                <a:latin typeface="-apple-system"/>
              </a:rPr>
              <a:t>eChemExpo</a:t>
            </a:r>
            <a:r>
              <a:rPr lang="en-US" b="0" i="0" dirty="0">
                <a:solidFill>
                  <a:srgbClr val="334155"/>
                </a:solidFill>
                <a:effectLst/>
                <a:latin typeface="-apple-system"/>
              </a:rPr>
              <a:t> will be held April 17-18, 2024 in Johnson City</a:t>
            </a:r>
            <a:endParaRPr lang="en-US" b="0" dirty="0"/>
          </a:p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BB412-FF1E-8B7A-F772-8070B5940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948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37A0A-C687-4EA6-958C-11E0E5434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D4D4D-2F0C-44CC-B7DC-5A60AC317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98325-8A67-4AC2-A7C2-9D66E2EB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29D1F-0DA4-44D9-AAA1-BB6F6014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41ABA-CA13-43EF-B5CA-2DDCE2C5D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040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44F3-3EDE-4BF0-BF0C-8071CF1D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5225CB-19D8-4A16-B32C-088F7914F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E9091-A046-467A-BF24-DD7570A6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AC425-4E7E-4015-9066-EEF35F04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BEDB6-C125-46EA-A36C-8DD866B0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5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56AB72-3D6B-4644-9E30-EF6DD3015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1D8476-3FD1-4AA3-8422-F42BF3A8B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DF8C5-4B55-45CF-88CF-A3841FAA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E421A-93BB-4962-8ADF-2CD2260DC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8E531-71A0-4803-8782-A4036853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381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1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17812"/>
            <a:ext cx="12192000" cy="4222378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0816" y="2316078"/>
            <a:ext cx="9497682" cy="2225841"/>
          </a:xfrm>
        </p:spPr>
        <p:txBody>
          <a:bodyPr>
            <a:normAutofit/>
          </a:bodyPr>
          <a:lstStyle>
            <a:lvl1pPr>
              <a:defRPr sz="5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918" y="1317811"/>
            <a:ext cx="198065" cy="4222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7745FF-0BD5-BA47-9C79-5D4F673494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13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867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98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6705" y="2239242"/>
            <a:ext cx="1928139" cy="201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706" y="2657345"/>
            <a:ext cx="4555337" cy="1192065"/>
          </a:xfrm>
        </p:spPr>
        <p:txBody>
          <a:bodyPr anchor="t" anchorCtr="0">
            <a:normAutofit/>
          </a:bodyPr>
          <a:lstStyle>
            <a:lvl1pPr algn="l">
              <a:lnSpc>
                <a:spcPct val="90000"/>
              </a:lnSpc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704" y="3870558"/>
            <a:ext cx="4846320" cy="448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2667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Small flat le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08"/>
          <a:stretch/>
        </p:blipFill>
        <p:spPr>
          <a:xfrm>
            <a:off x="4807519" y="2057400"/>
            <a:ext cx="2536556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02"/>
          <a:stretch/>
        </p:blipFill>
        <p:spPr>
          <a:xfrm>
            <a:off x="8971731" y="2057400"/>
            <a:ext cx="3220271" cy="3886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974CFC-5155-4841-8657-6E6E770DA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9194780" y="459786"/>
            <a:ext cx="2577873" cy="90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7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597" y="404782"/>
            <a:ext cx="8660731" cy="847197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89" y="1410527"/>
            <a:ext cx="11427371" cy="4620682"/>
          </a:xfrm>
          <a:prstGeom prst="rect">
            <a:avLst/>
          </a:prstGeom>
        </p:spPr>
        <p:txBody>
          <a:bodyPr/>
          <a:lstStyle>
            <a:lvl1pPr marL="259556" indent="-259556">
              <a:buFont typeface="Wingdings" panose="05000000000000000000" pitchFamily="2" charset="2"/>
              <a:buChar char="§"/>
              <a:defRPr/>
            </a:lvl1pPr>
            <a:lvl2pPr marL="426244" indent="-213122">
              <a:buFont typeface="Corbel" panose="020B0503020204020204" pitchFamily="34" charset="0"/>
              <a:buChar char="–"/>
              <a:defRPr/>
            </a:lvl2pPr>
            <a:lvl3pPr marL="556022" indent="-164306">
              <a:buSzPct val="90000"/>
              <a:buFont typeface="Corbel" panose="020B0503020204020204" pitchFamily="34" charset="0"/>
              <a:buChar char="»"/>
              <a:defRPr/>
            </a:lvl3pPr>
            <a:lvl4pPr marL="732235" indent="-169069">
              <a:defRPr/>
            </a:lvl4pPr>
            <a:lvl5pPr marL="898922" indent="-164306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9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7"/>
            <a:ext cx="6949440" cy="3143393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7"/>
            <a:ext cx="6949440" cy="44952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1" y="1556281"/>
            <a:ext cx="4610099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3" y="1556281"/>
            <a:ext cx="4609775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0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7BEA-087A-4274-BFA5-68715824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CE53C-014A-4F57-8293-398511CDC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349A3-60F3-4591-BA2F-0F06FDCDB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40830-0DDE-4023-AB93-01BD5D6C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3C7C3-6284-4391-83E4-9AFD8B1D4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53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51"/>
            <a:ext cx="4608576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554480"/>
            <a:ext cx="4610100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434151"/>
            <a:ext cx="4610100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9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0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2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1" y="915923"/>
            <a:ext cx="5216979" cy="5065776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3" cy="24795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53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7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  <a:prstGeom prst="rect">
            <a:avLst/>
          </a:prstGeo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165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7" y="3502156"/>
            <a:ext cx="4155623" cy="24795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3315" y="1599159"/>
            <a:ext cx="11483119" cy="462068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62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4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90504"/>
            <a:ext cx="7734300" cy="59864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9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34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79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63500-36A7-494E-A37E-2A2D2C6E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113B4-3363-4329-9991-85D47C2F8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5CCA5-B886-4BB3-83C7-A5E817B97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C98941-A8B6-455F-9676-99BE68A8E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EC72F5-4E1A-4713-8669-5E504F26B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1E210-F16A-4EB9-8884-211260BB4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9BB1E-BD3B-4E0A-926D-B37E5D22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059A3D-1051-46B9-A8B0-7B712138B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4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538A8-65CB-4226-A6CD-C0953F0A8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7B5F92-3779-40F2-8943-F7FC2AA8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94EB7-832D-4519-BC5E-9E04CA6D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94024-DA8C-4564-843D-FCD9CA6D4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2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0EE0A0-FD44-43B3-BA31-1058724D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E3509-5647-4B8B-A85D-66BD8B79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FFB12-99D0-4DE5-87AC-6FF386D1B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7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5A087-A901-4365-B409-0E23574E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C469E-2E47-41EE-A510-2B6972F8C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B814CF-CB03-4EB2-975A-5AFD9F8DD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5B5BD-A532-40A4-987E-DEEDF9C6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74535-0DD0-418F-B944-21345413A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3E5DF-7484-49B2-8A65-18A31401A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06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68B54-BF2F-44D6-97A5-1DFF796B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78E4DD-50FF-4744-960F-2A74BEB0F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B025A-0452-482A-9765-659B40C92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38C2A-CA51-4001-AD04-C2B783E19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CD966-D697-4F56-A696-36934E34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E5A16-87A0-4250-A791-89DC3F3A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5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09F1FD-478E-4A88-9A39-5FCAFF2F3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A5138-C231-4F13-BF31-3F1342270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1E845-320D-4D52-B2EC-6F9BD2951F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2F022-E50A-43AD-A52B-CB735CCA3C3D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30DC4-B0D7-4A40-83F6-FC6FC2FA4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7D086-5AA2-4A52-B632-C8F824716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10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707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14599"/>
            <a:ext cx="10515600" cy="366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FAF0-67D6-8641-82FF-792E6360F5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3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9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Myriad Pro" charset="0"/>
          <a:ea typeface="Myriad Pro" charset="0"/>
          <a:cs typeface="Myriad Pr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6032" y="430156"/>
            <a:ext cx="9371949" cy="84719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6035" y="1599159"/>
            <a:ext cx="11483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57734" marR="0" lvl="0" indent="-157734" algn="l" defTabSz="685800" rtl="0" eaLnBrk="1" fontAlgn="auto" latinLnBrk="0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Click to edit Master text styles</a:t>
            </a:r>
          </a:p>
          <a:p>
            <a:pPr marL="426244" marR="0" lvl="1" indent="-213122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Second level</a:t>
            </a:r>
          </a:p>
          <a:p>
            <a:pPr marL="556022" marR="0" lvl="2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Third level</a:t>
            </a:r>
          </a:p>
          <a:p>
            <a:pPr marL="732235" marR="0" lvl="3" indent="-169069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Fourth level</a:t>
            </a:r>
          </a:p>
          <a:p>
            <a:pPr marL="898922" marR="0" lvl="4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" y="6629400"/>
            <a:ext cx="130981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pc="225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2369D-B383-4AE0-9722-8C32C4A00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10678083" y="138084"/>
            <a:ext cx="1417840" cy="5000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BE358-9395-4A58-A65B-20B26EE1B25D}"/>
              </a:ext>
            </a:extLst>
          </p:cNvPr>
          <p:cNvSpPr/>
          <p:nvPr userDrawn="1"/>
        </p:nvSpPr>
        <p:spPr>
          <a:xfrm rot="5400000" flipV="1">
            <a:off x="114306" y="610999"/>
            <a:ext cx="228601" cy="45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32609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7734" indent="-157734" algn="l" defTabSz="685800" rtl="0" eaLnBrk="1" latinLnBrk="0" hangingPunct="1">
        <a:lnSpc>
          <a:spcPct val="90000"/>
        </a:lnSpc>
        <a:spcBef>
          <a:spcPts val="825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022" indent="-342900" algn="l" defTabSz="685800" rtl="0" eaLnBrk="1" latinLnBrk="0" hangingPunct="1">
        <a:lnSpc>
          <a:spcPct val="90000"/>
        </a:lnSpc>
        <a:spcBef>
          <a:spcPts val="300"/>
        </a:spcBef>
        <a:buFont typeface="Wingdings" panose="05000000000000000000" pitchFamily="2" charset="2"/>
        <a:buChar char="§"/>
        <a:defRPr lang="en-US" sz="21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488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2034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9917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10218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932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3647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ore.assp.org/PersonifyEbusiness/Events/ASSPEducationalEventsCalendar?_ga=2.180160800.566112274.1679841823-1197238833.1612473426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hemexpo.com/register-now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afetyfesttn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B2D7B26-1263-4FE8-84E3-71499DFA00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2" r="14393" b="15292"/>
          <a:stretch/>
        </p:blipFill>
        <p:spPr>
          <a:xfrm>
            <a:off x="1143013" y="328288"/>
            <a:ext cx="9905974" cy="4711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332311-5577-43AE-B4DF-5847CBFA0AF7}"/>
              </a:ext>
            </a:extLst>
          </p:cNvPr>
          <p:cNvSpPr txBox="1"/>
          <p:nvPr/>
        </p:nvSpPr>
        <p:spPr>
          <a:xfrm>
            <a:off x="3578942" y="5770935"/>
            <a:ext cx="5034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435"/>
                </a:solidFill>
              </a:rPr>
              <a:t>Monthly Chapter Meeting</a:t>
            </a:r>
          </a:p>
          <a:p>
            <a:pPr algn="ctr"/>
            <a:r>
              <a:rPr lang="en-US" sz="2400" b="1" dirty="0">
                <a:solidFill>
                  <a:srgbClr val="006435"/>
                </a:solidFill>
              </a:rPr>
              <a:t>Thursday, March 21, 2024</a:t>
            </a:r>
            <a:endParaRPr lang="en-US" sz="2000" b="1" dirty="0">
              <a:solidFill>
                <a:srgbClr val="006435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BC5902-C643-4961-B434-34110E696F0E}"/>
              </a:ext>
            </a:extLst>
          </p:cNvPr>
          <p:cNvSpPr/>
          <p:nvPr/>
        </p:nvSpPr>
        <p:spPr>
          <a:xfrm>
            <a:off x="3937590" y="5048780"/>
            <a:ext cx="4316819" cy="543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 Narrow" panose="020B0606020202030204" pitchFamily="34" charset="0"/>
                <a:cs typeface="Aparajita" panose="020B0502040204020203" pitchFamily="18" charset="0"/>
              </a:rPr>
              <a:t>East Tennessee Chapter</a:t>
            </a:r>
          </a:p>
        </p:txBody>
      </p:sp>
    </p:spTree>
    <p:extLst>
      <p:ext uri="{BB962C8B-B14F-4D97-AF65-F5344CB8AC3E}">
        <p14:creationId xmlns:p14="http://schemas.microsoft.com/office/powerpoint/2010/main" val="41666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3968-B891-32B0-1A57-1F9BEA520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3273-3674-EF9A-E9E5-8E85A9ED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Member Survey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67C0E-2677-7BA9-E110-DB129662C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43506D1-EAD5-18E9-6F4B-6E0619D3B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4188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Coming soon…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Please complete a survey to help us serve you better…</a:t>
            </a:r>
            <a:br>
              <a:rPr lang="en-US" sz="3200" dirty="0"/>
            </a:br>
            <a:r>
              <a:rPr lang="en-US" sz="3200" dirty="0"/>
              <a:t>and for </a:t>
            </a:r>
            <a:r>
              <a:rPr lang="en-US" sz="3200" b="1" dirty="0"/>
              <a:t>a chance to win a $50 gift card</a:t>
            </a:r>
          </a:p>
        </p:txBody>
      </p:sp>
    </p:spTree>
    <p:extLst>
      <p:ext uri="{BB962C8B-B14F-4D97-AF65-F5344CB8AC3E}">
        <p14:creationId xmlns:p14="http://schemas.microsoft.com/office/powerpoint/2010/main" val="300146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3968-B891-32B0-1A57-1F9BEA520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3273-3674-EF9A-E9E5-8E85A9ED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Other Old Business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67C0E-2677-7BA9-E110-DB129662C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43506D1-EAD5-18E9-6F4B-6E0619D3B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418807"/>
          </a:xfrm>
        </p:spPr>
        <p:txBody>
          <a:bodyPr>
            <a:normAutofit/>
          </a:bodyPr>
          <a:lstStyle/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Society Elections – March 1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March 31, end of fiscal year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Chapter reports coming due May, June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AIHA Conference – Columbus Ohio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Offering CEUs for Meetings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Job Postings on Chapter Website</a:t>
            </a:r>
          </a:p>
        </p:txBody>
      </p:sp>
    </p:spTree>
    <p:extLst>
      <p:ext uri="{BB962C8B-B14F-4D97-AF65-F5344CB8AC3E}">
        <p14:creationId xmlns:p14="http://schemas.microsoft.com/office/powerpoint/2010/main" val="3277153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Chapter Discussion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21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Planning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603C81-721A-C55F-AE5A-1CED202CE698}"/>
              </a:ext>
            </a:extLst>
          </p:cNvPr>
          <p:cNvSpPr txBox="1"/>
          <p:nvPr/>
        </p:nvSpPr>
        <p:spPr>
          <a:xfrm>
            <a:off x="795068" y="1758156"/>
            <a:ext cx="1055873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ASSP Elections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Chapter Elections/election process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Future Plans</a:t>
            </a:r>
          </a:p>
        </p:txBody>
      </p:sp>
    </p:spTree>
    <p:extLst>
      <p:ext uri="{BB962C8B-B14F-4D97-AF65-F5344CB8AC3E}">
        <p14:creationId xmlns:p14="http://schemas.microsoft.com/office/powerpoint/2010/main" val="320001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New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324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New Business?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5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Upcoming Meetings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78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Upcoming Meetings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795068" y="1758156"/>
            <a:ext cx="10601863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dirty="0"/>
              <a:t>Upcoming Meetings: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April 25, 2024 – 12:00-1:30 PM – Colgate Palmolive</a:t>
            </a:r>
            <a:br>
              <a:rPr lang="en-US" sz="2800" dirty="0"/>
            </a:br>
            <a:r>
              <a:rPr lang="en-US" sz="2800" dirty="0"/>
              <a:t>200 Centennial Ct, Morristown TN 37813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May 16, 2024 – 3:00-4:30 PM – KUB</a:t>
            </a:r>
          </a:p>
          <a:p>
            <a:pPr lvl="2">
              <a:spcAft>
                <a:spcPts val="1200"/>
              </a:spcAft>
            </a:pPr>
            <a:r>
              <a:rPr lang="en-US" sz="2800" dirty="0"/>
              <a:t>4505 Middlebrook Pike</a:t>
            </a:r>
            <a:r>
              <a:rPr lang="en-US" sz="2800"/>
              <a:t>, Knoxville, TN 37921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Please see chapter website for any updates</a:t>
            </a:r>
          </a:p>
          <a:p>
            <a:pPr algn="just">
              <a:spcAft>
                <a:spcPts val="1200"/>
              </a:spcAft>
            </a:pPr>
            <a:r>
              <a:rPr lang="en-US" sz="3200" dirty="0"/>
              <a:t>Meeting Adjournment</a:t>
            </a:r>
          </a:p>
        </p:txBody>
      </p:sp>
    </p:spTree>
    <p:extLst>
      <p:ext uri="{BB962C8B-B14F-4D97-AF65-F5344CB8AC3E}">
        <p14:creationId xmlns:p14="http://schemas.microsoft.com/office/powerpoint/2010/main" val="2475945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CB5DB-3E68-1DF4-A934-BD0F52FE9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5000" dirty="0">
                <a:solidFill>
                  <a:schemeClr val="accent6">
                    <a:lumMod val="50000"/>
                  </a:schemeClr>
                </a:solidFill>
                <a:latin typeface="Cochocib Script Latin Pro" panose="02000503000000020003" pitchFamily="2" charset="0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71380-F8C9-5301-1F93-307E4E544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200" dirty="0">
                <a:solidFill>
                  <a:srgbClr val="FFCB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joining us today! 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Please reach out to any of the board members if you have questions or need additional information.</a:t>
            </a:r>
          </a:p>
        </p:txBody>
      </p:sp>
    </p:spTree>
    <p:extLst>
      <p:ext uri="{BB962C8B-B14F-4D97-AF65-F5344CB8AC3E}">
        <p14:creationId xmlns:p14="http://schemas.microsoft.com/office/powerpoint/2010/main" val="462455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Meeting Agenda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Welcome, Introductions – 2024 Board</a:t>
            </a:r>
          </a:p>
          <a:p>
            <a:r>
              <a:rPr lang="en-US" sz="3200" dirty="0"/>
              <a:t>Announcements – open positions, education calendar</a:t>
            </a:r>
          </a:p>
          <a:p>
            <a:r>
              <a:rPr lang="en-US" sz="3200" dirty="0"/>
              <a:t>Old Business</a:t>
            </a:r>
          </a:p>
          <a:p>
            <a:r>
              <a:rPr lang="en-US" sz="3200" dirty="0"/>
              <a:t>Chapter Discussions – Society elections, election process, future plans </a:t>
            </a:r>
          </a:p>
          <a:p>
            <a:r>
              <a:rPr lang="en-US" sz="3200" dirty="0"/>
              <a:t>New Business</a:t>
            </a:r>
          </a:p>
          <a:p>
            <a:r>
              <a:rPr lang="en-US" sz="3200" dirty="0"/>
              <a:t>Meeting Adjournment </a:t>
            </a:r>
          </a:p>
        </p:txBody>
      </p:sp>
    </p:spTree>
    <p:extLst>
      <p:ext uri="{BB962C8B-B14F-4D97-AF65-F5344CB8AC3E}">
        <p14:creationId xmlns:p14="http://schemas.microsoft.com/office/powerpoint/2010/main" val="745535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Introductions – Board and Committees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734719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/>
              <a:t>President:  David Hixenbaugh (865)603-4556</a:t>
            </a:r>
          </a:p>
          <a:p>
            <a:r>
              <a:rPr lang="en-US" sz="3200" dirty="0"/>
              <a:t>President-Elect:  Ann Schubert (541)979-2912</a:t>
            </a:r>
          </a:p>
          <a:p>
            <a:r>
              <a:rPr lang="en-US" sz="3200" dirty="0"/>
              <a:t>Secretary:  Mel McKenzie (865)603-4846</a:t>
            </a:r>
          </a:p>
          <a:p>
            <a:r>
              <a:rPr lang="en-US" sz="3200" dirty="0"/>
              <a:t>Treasurer:  Kris Thomasson (865)207-2393</a:t>
            </a:r>
          </a:p>
          <a:p>
            <a:r>
              <a:rPr lang="en-US" sz="3200" dirty="0"/>
              <a:t>Communications Chair:  Rich Heinzenberger (865)693-3623</a:t>
            </a:r>
          </a:p>
          <a:p>
            <a:r>
              <a:rPr lang="en-US" sz="3200" dirty="0"/>
              <a:t>Membership Chair:  Lee McCord (865)368-9282</a:t>
            </a:r>
          </a:p>
          <a:p>
            <a:r>
              <a:rPr lang="en-US" sz="3200" dirty="0"/>
              <a:t>Programs Chair:  Floyd Yount (423)470-6946</a:t>
            </a:r>
          </a:p>
          <a:p>
            <a:r>
              <a:rPr lang="en-US" sz="3200" dirty="0"/>
              <a:t>Nominations and Elections Chair:  Lance Greene (865)809-5003</a:t>
            </a:r>
          </a:p>
          <a:p>
            <a:r>
              <a:rPr lang="en-US" sz="3200" dirty="0"/>
              <a:t>Professional Development Conference Chair:  Jay Hocutt (865)771-9495</a:t>
            </a:r>
          </a:p>
          <a:p>
            <a:r>
              <a:rPr lang="en-US" sz="3200" dirty="0"/>
              <a:t>Advisory Group Member:  Donald Elswick (419)788-6162</a:t>
            </a:r>
          </a:p>
        </p:txBody>
      </p:sp>
    </p:spTree>
    <p:extLst>
      <p:ext uri="{BB962C8B-B14F-4D97-AF65-F5344CB8AC3E}">
        <p14:creationId xmlns:p14="http://schemas.microsoft.com/office/powerpoint/2010/main" val="185796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Announcements – Open Positions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41880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600" b="1" dirty="0"/>
              <a:t>Opportunities to get involved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Open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</a:rPr>
              <a:t>Committee Positions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Awards &amp; Honors Chair – Bethany Knight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Government Affairs Chair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Jobs Chair – Jeff Headrick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57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Announcements – Education Calendar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hlinkClick r:id="rId4"/>
              </a:rPr>
              <a:t>ASSP Educational Events Calendar</a:t>
            </a:r>
            <a:endParaRPr lang="en-US" sz="2000" dirty="0"/>
          </a:p>
          <a:p>
            <a:r>
              <a:rPr lang="en-US" dirty="0"/>
              <a:t>How EHS Mobile Technology Can Elevate Safety &amp; Boost Productivity</a:t>
            </a:r>
          </a:p>
          <a:p>
            <a:pPr lvl="1"/>
            <a:r>
              <a:rPr lang="en-US" dirty="0"/>
              <a:t>3/27/24 - 0.10 CEU</a:t>
            </a:r>
          </a:p>
          <a:p>
            <a:r>
              <a:rPr lang="en-US" dirty="0"/>
              <a:t>ONLINE COURSE: Risk Assessment and Management for Safety Professionals</a:t>
            </a:r>
          </a:p>
          <a:p>
            <a:pPr lvl="1"/>
            <a:r>
              <a:rPr lang="en-US" dirty="0"/>
              <a:t>4/25 - 5/23 – 3.00 CEU</a:t>
            </a:r>
          </a:p>
          <a:p>
            <a:r>
              <a:rPr lang="en-US" dirty="0"/>
              <a:t>Live Virtual Classroom: Associate Safety Professional (ASP) Exam Prep Course</a:t>
            </a:r>
          </a:p>
          <a:p>
            <a:pPr lvl="1"/>
            <a:r>
              <a:rPr lang="en-US" dirty="0"/>
              <a:t>5/20 – 5/22 – 2.10 CEU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656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Old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29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Business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795068" y="1758156"/>
            <a:ext cx="1060186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March Secretary’s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February meeting minutes emailed out 03/07/2024.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March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Treasure’s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Revenue (from Chapter Dues) = $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307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0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Expenses = $212.40                                                            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 Balance = $30,441.48 (as of 3/21 )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prstClr val="black"/>
                </a:solidFill>
                <a:latin typeface="Calibri" panose="020F0502020204030204"/>
              </a:rPr>
              <a:t>eChem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 Expo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Safety Fest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Member Survey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Other old business?</a:t>
            </a:r>
          </a:p>
        </p:txBody>
      </p:sp>
    </p:spTree>
    <p:extLst>
      <p:ext uri="{BB962C8B-B14F-4D97-AF65-F5344CB8AC3E}">
        <p14:creationId xmlns:p14="http://schemas.microsoft.com/office/powerpoint/2010/main" val="979818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3968-B891-32B0-1A57-1F9BEA520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3273-3674-EF9A-E9E5-8E85A9ED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Upcoming </a:t>
            </a:r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vents -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eChemExpo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67C0E-2677-7BA9-E110-DB129662C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43506D1-EAD5-18E9-6F4B-6E0619D3B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418807"/>
          </a:xfrm>
        </p:spPr>
        <p:txBody>
          <a:bodyPr>
            <a:normAutofit/>
          </a:bodyPr>
          <a:lstStyle/>
          <a:p>
            <a:r>
              <a:rPr lang="en-US" sz="3200" dirty="0"/>
              <a:t>April 17-18, 2024</a:t>
            </a:r>
          </a:p>
          <a:p>
            <a:r>
              <a:rPr lang="en-US" sz="3200" dirty="0"/>
              <a:t>All classes are free, registration is free!</a:t>
            </a:r>
          </a:p>
          <a:p>
            <a:r>
              <a:rPr lang="en-US" sz="3200" dirty="0"/>
              <a:t>Registration is open: </a:t>
            </a:r>
            <a:r>
              <a:rPr lang="en-US" sz="3200" dirty="0">
                <a:hlinkClick r:id="rId4"/>
              </a:rPr>
              <a:t>https://echemexpo.com/register-now/</a:t>
            </a:r>
            <a:endParaRPr lang="en-US" sz="3200" dirty="0"/>
          </a:p>
          <a:p>
            <a:r>
              <a:rPr lang="en-US" sz="3200" dirty="0"/>
              <a:t>Location:  Marriott Resort &amp; Convention Center (Meadowview) in Kingsport, TN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66553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3968-B891-32B0-1A57-1F9BEA520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3273-3674-EF9A-E9E5-8E85A9ED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Upcoming </a:t>
            </a:r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vents –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SafetyFest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TN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67C0E-2677-7BA9-E110-DB129662C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43506D1-EAD5-18E9-6F4B-6E0619D3B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418807"/>
          </a:xfrm>
        </p:spPr>
        <p:txBody>
          <a:bodyPr>
            <a:normAutofit/>
          </a:bodyPr>
          <a:lstStyle/>
          <a:p>
            <a:r>
              <a:rPr lang="en-US" sz="3200" dirty="0"/>
              <a:t>April 29 – May 3, 2024</a:t>
            </a:r>
          </a:p>
          <a:p>
            <a:r>
              <a:rPr lang="en-US" sz="3200" dirty="0"/>
              <a:t>All classes are free, registration is free!</a:t>
            </a:r>
          </a:p>
          <a:p>
            <a:r>
              <a:rPr lang="en-US" sz="3200" dirty="0"/>
              <a:t>Registration will open March 27 </a:t>
            </a:r>
            <a:r>
              <a:rPr lang="en-US" sz="3200" dirty="0">
                <a:hlinkClick r:id="rId4"/>
              </a:rPr>
              <a:t>https://safetyfesttn.org/</a:t>
            </a:r>
            <a:endParaRPr lang="en-US" sz="3200" dirty="0"/>
          </a:p>
          <a:p>
            <a:r>
              <a:rPr lang="en-US" sz="3200" dirty="0"/>
              <a:t>Locations:  Oak Ridge and surrounding area </a:t>
            </a:r>
          </a:p>
          <a:p>
            <a:pPr lvl="1"/>
            <a:r>
              <a:rPr lang="en-US" sz="2800" dirty="0"/>
              <a:t>New Hope Center</a:t>
            </a:r>
          </a:p>
          <a:p>
            <a:pPr lvl="1"/>
            <a:r>
              <a:rPr lang="en-US" sz="2800" dirty="0"/>
              <a:t>ORETTC – Oak Ridge Enhanced Technology and Training Center (Hwy 95)</a:t>
            </a:r>
          </a:p>
          <a:p>
            <a:pPr lvl="1"/>
            <a:r>
              <a:rPr lang="en-US" sz="2800" dirty="0"/>
              <a:t>LTF – Laborer’s Training Facility (Dutchtown)</a:t>
            </a:r>
          </a:p>
          <a:p>
            <a:pPr lvl="1"/>
            <a:r>
              <a:rPr lang="en-US" sz="2800" dirty="0"/>
              <a:t>IBEW Training Center</a:t>
            </a:r>
          </a:p>
        </p:txBody>
      </p:sp>
    </p:spTree>
    <p:extLst>
      <p:ext uri="{BB962C8B-B14F-4D97-AF65-F5344CB8AC3E}">
        <p14:creationId xmlns:p14="http://schemas.microsoft.com/office/powerpoint/2010/main" val="31570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006536"/>
      </a:accent2>
      <a:accent3>
        <a:srgbClr val="40998C"/>
      </a:accent3>
      <a:accent4>
        <a:srgbClr val="0071B9"/>
      </a:accent4>
      <a:accent5>
        <a:srgbClr val="694573"/>
      </a:accent5>
      <a:accent6>
        <a:srgbClr val="7E7F83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cology 16x9">
  <a:themeElements>
    <a:clrScheme name="Custom 28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014F5C"/>
      </a:accent1>
      <a:accent2>
        <a:srgbClr val="61B635"/>
      </a:accent2>
      <a:accent3>
        <a:srgbClr val="BBC723"/>
      </a:accent3>
      <a:accent4>
        <a:srgbClr val="21A8B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c87d89a-5805-495c-8437-9f1bb62c2c4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D407CD71939B43B3177EB7A23B8206" ma:contentTypeVersion="16" ma:contentTypeDescription="Create a new document." ma:contentTypeScope="" ma:versionID="1e2f242b6fe9f270aff2bae21df092fa">
  <xsd:schema xmlns:xsd="http://www.w3.org/2001/XMLSchema" xmlns:xs="http://www.w3.org/2001/XMLSchema" xmlns:p="http://schemas.microsoft.com/office/2006/metadata/properties" xmlns:ns3="fc87d89a-5805-495c-8437-9f1bb62c2c45" xmlns:ns4="7bc942c0-7f13-47b5-a7dd-a8cbe16f18c3" targetNamespace="http://schemas.microsoft.com/office/2006/metadata/properties" ma:root="true" ma:fieldsID="3754e01b8d591c8df07c176274b47132" ns3:_="" ns4:_="">
    <xsd:import namespace="fc87d89a-5805-495c-8437-9f1bb62c2c45"/>
    <xsd:import namespace="7bc942c0-7f13-47b5-a7dd-a8cbe16f18c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87d89a-5805-495c-8437-9f1bb62c2c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c942c0-7f13-47b5-a7dd-a8cbe16f18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6E551D-E072-4824-A612-02128CB5A17D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7bc942c0-7f13-47b5-a7dd-a8cbe16f18c3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fc87d89a-5805-495c-8437-9f1bb62c2c45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3A3C745-7F24-4918-AEB6-B70A140707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87d89a-5805-495c-8437-9f1bb62c2c45"/>
    <ds:schemaRef ds:uri="7bc942c0-7f13-47b5-a7dd-a8cbe16f18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4573B4-D2A0-4357-AD6E-5405794BA4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2376</TotalTime>
  <Words>598</Words>
  <Application>Microsoft Office PowerPoint</Application>
  <PresentationFormat>Widescreen</PresentationFormat>
  <Paragraphs>110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-apple-system</vt:lpstr>
      <vt:lpstr>Arial</vt:lpstr>
      <vt:lpstr>Arial Narrow</vt:lpstr>
      <vt:lpstr>Calibri</vt:lpstr>
      <vt:lpstr>Calibri Light</vt:lpstr>
      <vt:lpstr>Cochocib Script Latin Pro</vt:lpstr>
      <vt:lpstr>Corbel</vt:lpstr>
      <vt:lpstr>Franklin Gothic Book</vt:lpstr>
      <vt:lpstr>Franklin Gothic Medium</vt:lpstr>
      <vt:lpstr>Myriad Pro</vt:lpstr>
      <vt:lpstr>Wingdings</vt:lpstr>
      <vt:lpstr>Office Theme</vt:lpstr>
      <vt:lpstr>Custom Design</vt:lpstr>
      <vt:lpstr>Ecology 16x9</vt:lpstr>
      <vt:lpstr>PowerPoint Presentation</vt:lpstr>
      <vt:lpstr>Meeting Agenda</vt:lpstr>
      <vt:lpstr>Introductions – Board and Committees</vt:lpstr>
      <vt:lpstr>Announcements – Open Positions</vt:lpstr>
      <vt:lpstr>Announcements – Education Calendar</vt:lpstr>
      <vt:lpstr>Old Business </vt:lpstr>
      <vt:lpstr>Old Business</vt:lpstr>
      <vt:lpstr>Upcoming Events - eChemExpo</vt:lpstr>
      <vt:lpstr>Upcoming Events – SafetyFest TN</vt:lpstr>
      <vt:lpstr>Member Survey</vt:lpstr>
      <vt:lpstr>Other Old Business</vt:lpstr>
      <vt:lpstr>Chapter Discussion </vt:lpstr>
      <vt:lpstr>Chapter Planning</vt:lpstr>
      <vt:lpstr>New Business </vt:lpstr>
      <vt:lpstr>Any New Business?</vt:lpstr>
      <vt:lpstr>Upcoming Meetings </vt:lpstr>
      <vt:lpstr>Upcoming Meetings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SCHMIDT, SELENA</dc:creator>
  <cp:lastModifiedBy>Mckenzie, Melissa D (M3M)</cp:lastModifiedBy>
  <cp:revision>29</cp:revision>
  <cp:lastPrinted>2023-03-26T04:48:03Z</cp:lastPrinted>
  <dcterms:created xsi:type="dcterms:W3CDTF">2022-09-20T02:08:30Z</dcterms:created>
  <dcterms:modified xsi:type="dcterms:W3CDTF">2024-03-27T11:43:24Z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0x01010013D407CD71939B43B3177EB7A23B8206</vt:lpwstr>
  </property>
</Properties>
</file>