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30"/>
  </p:notesMasterIdLst>
  <p:sldIdLst>
    <p:sldId id="257" r:id="rId4"/>
    <p:sldId id="283" r:id="rId5"/>
    <p:sldId id="288" r:id="rId6"/>
    <p:sldId id="595" r:id="rId7"/>
    <p:sldId id="608" r:id="rId8"/>
    <p:sldId id="287" r:id="rId9"/>
    <p:sldId id="583" r:id="rId10"/>
    <p:sldId id="584" r:id="rId11"/>
    <p:sldId id="285" r:id="rId12"/>
    <p:sldId id="596" r:id="rId13"/>
    <p:sldId id="597" r:id="rId14"/>
    <p:sldId id="598" r:id="rId15"/>
    <p:sldId id="599" r:id="rId16"/>
    <p:sldId id="600" r:id="rId17"/>
    <p:sldId id="601" r:id="rId18"/>
    <p:sldId id="602" r:id="rId19"/>
    <p:sldId id="603" r:id="rId20"/>
    <p:sldId id="604" r:id="rId21"/>
    <p:sldId id="605" r:id="rId22"/>
    <p:sldId id="606" r:id="rId23"/>
    <p:sldId id="607" r:id="rId24"/>
    <p:sldId id="290" r:id="rId25"/>
    <p:sldId id="593" r:id="rId26"/>
    <p:sldId id="590" r:id="rId27"/>
    <p:sldId id="591" r:id="rId28"/>
    <p:sldId id="592" r:id="rId29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35"/>
    <a:srgbClr val="FFC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368" autoAdjust="0"/>
  </p:normalViewPr>
  <p:slideViewPr>
    <p:cSldViewPr snapToGrid="0" showGuides="1">
      <p:cViewPr varScale="1">
        <p:scale>
          <a:sx n="90" d="100"/>
          <a:sy n="90" d="100"/>
        </p:scale>
        <p:origin x="1308" y="90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B2AACE72-28F3-4994-AB2C-9E35D7FFAF35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28C0BB7E-DD00-4500-A190-46B24A9BA5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47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e.assp.org/PersonifyEbusiness/Events/ASSPEducationalEventsCalendar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846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2D579-F180-68BC-F0AD-79C55D6EC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E65B5C-6A59-9626-134A-03DD1BDFA3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ABF578-0727-518B-FCEF-C9A2F5F3D2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this correct?</a:t>
            </a:r>
          </a:p>
          <a:p>
            <a:r>
              <a:rPr lang="en-US" dirty="0"/>
              <a:t>Logical fallacy: When it rains the sidewalk is wet. If the sidewalk is wet it must be raining.</a:t>
            </a:r>
          </a:p>
          <a:p>
            <a:r>
              <a:rPr lang="en-US" dirty="0"/>
              <a:t>How do we learn from tasks where there is no incident?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F10FF1-B1ED-38EA-3D98-76C1FAAAD5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29051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3A242-065A-5112-F70F-558DC943A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875FDD-7D8B-7BA9-CB25-30818A952B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605075-0A0A-3E0E-3CCC-EAF873A51B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of things that are not hazards yet impact how the task is performed.</a:t>
            </a:r>
          </a:p>
          <a:p>
            <a:r>
              <a:rPr lang="en-US" dirty="0"/>
              <a:t>Possible solutions: Skip steps, take a different path, use different sling from what was proscribed in lift plan.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7B6652-00C5-FE45-EBDF-6100CD201E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9513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4EB5F-5120-A6AE-24AE-DC8C65BC8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714E60-64D3-1ED7-D6FF-99786F84CC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4D6B8C-002B-8284-158B-4285D2EA88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Hazards cause harm. Constraints increase risk.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917FD-3397-3C69-68EA-57B5F81FCF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539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4C5A2-8FBA-1872-5368-3BC53863A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0F5EBF-5978-7E21-235E-4CA640C996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E7ED97-D113-E8F0-F057-B9EBACE5E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punish worker for a behavior, we will shut them down.</a:t>
            </a:r>
          </a:p>
          <a:p>
            <a:r>
              <a:rPr lang="en-US" dirty="0"/>
              <a:t>If view the behavior as an adaption, this leads to a conversation on how we can help and what needs to be fixed.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A9F23-9410-3A13-0491-37B3390586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79254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14FF0-1B0D-5EFD-30AC-C74522AB9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06CF88-16B9-543B-CD91-DBEF47C892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777C3C-10D9-51EF-46D6-505EB0AFBD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on rotating valve on lathe – worker standing on lathe instead of floor.</a:t>
            </a:r>
          </a:p>
          <a:p>
            <a:r>
              <a:rPr lang="en-US" dirty="0"/>
              <a:t>The abrasion needs to be precisely controlled. If not will lead to defects, damage, management and customer upset.</a:t>
            </a:r>
          </a:p>
          <a:p>
            <a:r>
              <a:rPr lang="en-US" dirty="0"/>
              <a:t>Needed a change to the design.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D2B77B-CD03-C045-23B6-E20D8345A6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23459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D9111-E16B-153B-8546-F8662B72C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627944-72AB-DE08-1498-493B410C6C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BAB27A-80B5-BB3C-8A63-4FC2768E00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Safety Conversation – focus on listening to needs/challenges instead of identifying consequences and compliance.</a:t>
            </a:r>
          </a:p>
          <a:p>
            <a:r>
              <a:rPr lang="en-US" dirty="0"/>
              <a:t>WTTT – For each step ID consequences, constraints and improvements.</a:t>
            </a:r>
          </a:p>
          <a:p>
            <a:r>
              <a:rPr lang="en-US" dirty="0"/>
              <a:t>Learning Team – Informal chat or a meeting with crew to discuss challenges and concerns.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B2CBA-5089-C2F7-EC82-156EEB8154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872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6D63-910D-FCEA-EE59-7E053D6CA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4C1A9F-528A-2B4B-C70A-E14DCF6646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07E63E-0A04-DB33-4F97-061020FA7E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JSA – add a constraint column (WTTT)</a:t>
            </a:r>
          </a:p>
          <a:p>
            <a:r>
              <a:rPr lang="en-US" dirty="0"/>
              <a:t>Behavior </a:t>
            </a:r>
            <a:r>
              <a:rPr lang="en-US" dirty="0" err="1"/>
              <a:t>Obs</a:t>
            </a:r>
            <a:r>
              <a:rPr lang="en-US" dirty="0"/>
              <a:t> – ID constraints by teaching observers to ask questions that lead to and understanding of constraints</a:t>
            </a:r>
          </a:p>
          <a:p>
            <a:r>
              <a:rPr lang="en-US" dirty="0"/>
              <a:t>Leadership Conversations – Ask questions that encourage learning from normal work</a:t>
            </a:r>
          </a:p>
          <a:p>
            <a:r>
              <a:rPr lang="en-US" dirty="0"/>
              <a:t>Incident Investigations – Look for factors that make the task difficult.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B750FC-8BBB-A0DD-2F5B-2CB37E41D6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3108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E0952-04B3-0EDC-D719-0F3C23FB8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30A4C0-B864-AEE5-E196-C3DD22090F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6BD72B-E595-3EC5-B75B-CD187BB2CC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potential high severity outcomes.</a:t>
            </a:r>
          </a:p>
          <a:p>
            <a:r>
              <a:rPr lang="en-US" dirty="0"/>
              <a:t>Look at trends – is there an activity that is generating incidents? What makes this activity difficult?</a:t>
            </a:r>
          </a:p>
          <a:p>
            <a:r>
              <a:rPr lang="en-US" dirty="0"/>
              <a:t>Talk with operators – What do they worry about most with regards to safety?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AB17F7-7010-A1E9-B9E6-DBFC627EFA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196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DB34E-6DCD-8C34-7475-0D1E02353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B2CA35-1DAC-FB5D-B979-28CA2F730E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9E5E17-ADBA-C910-A5B6-DC628B149E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Leadership buy in</a:t>
            </a:r>
          </a:p>
          <a:p>
            <a:r>
              <a:rPr lang="en-US" dirty="0"/>
              <a:t>Test on one task to demo benefit</a:t>
            </a:r>
          </a:p>
          <a:p>
            <a:r>
              <a:rPr lang="en-US" dirty="0"/>
              <a:t>Once understood then train facilitators</a:t>
            </a:r>
          </a:p>
          <a:p>
            <a:r>
              <a:rPr lang="en-US" dirty="0"/>
              <a:t>Start your program, put skills to test.</a:t>
            </a:r>
          </a:p>
          <a:p>
            <a:r>
              <a:rPr lang="en-US" dirty="0"/>
              <a:t>Find champions – provide additional support/training to them</a:t>
            </a:r>
          </a:p>
          <a:p>
            <a:r>
              <a:rPr lang="en-US" dirty="0"/>
              <a:t>Communicate efforts and successes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E0FFD7-7A96-A7D4-0E85-524C3374F8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0011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7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8286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4558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0061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598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495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759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20B44-5603-0B21-6659-46C44736D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DF0C59-5237-F0D1-58F5-95DF063107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05E5D7-596B-48E3-CF22-691B4FA27F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34155"/>
                </a:solidFill>
                <a:effectLst/>
                <a:latin typeface="-apple-system"/>
              </a:rPr>
              <a:t>The Safety Fest TN 2024 Safety Expo will be held on April 30th &amp; May 1st at the New Hope Center in Oak Ridge, TN! More information will be available soon!</a:t>
            </a:r>
          </a:p>
          <a:p>
            <a:r>
              <a:rPr lang="en-US" b="0" i="0" dirty="0" err="1">
                <a:solidFill>
                  <a:srgbClr val="334155"/>
                </a:solidFill>
                <a:effectLst/>
                <a:latin typeface="-apple-system"/>
              </a:rPr>
              <a:t>eChemExpo</a:t>
            </a:r>
            <a:r>
              <a:rPr lang="en-US" b="0" i="0" dirty="0">
                <a:solidFill>
                  <a:srgbClr val="334155"/>
                </a:solidFill>
                <a:effectLst/>
                <a:latin typeface="-apple-system"/>
              </a:rPr>
              <a:t> will be held April 17-18, 2024 in Johnson City</a:t>
            </a:r>
            <a:endParaRPr lang="en-US" b="0" dirty="0"/>
          </a:p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BB412-FF1E-8B7A-F772-8070B5940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98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Education Calendar</a:t>
            </a:r>
          </a:p>
          <a:p>
            <a:r>
              <a:rPr lang="en-US" dirty="0">
                <a:hlinkClick r:id="rId3"/>
              </a:rPr>
              <a:t>ASSP Educational Events Calendar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279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4DEE30-9F32-CF4E-8610-51EDD936F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476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5272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0B836-649F-67BC-A63C-F28495D32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6C5D91-C2BF-0E94-3890-53D6DBFEEE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DBE684-CB2D-E112-C202-0B78612454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don’t want to just fight fires, we what to prevent the incident from happening. </a:t>
            </a:r>
          </a:p>
          <a:p>
            <a:r>
              <a:rPr lang="en-US" dirty="0"/>
              <a:t>Current focus is often on behavior and unsafe condition. What went wrong?</a:t>
            </a:r>
          </a:p>
          <a:p>
            <a:r>
              <a:rPr lang="en-US" dirty="0"/>
              <a:t>New approach: look at how normal work occurs and how people get the job done.</a:t>
            </a:r>
          </a:p>
          <a:p>
            <a:r>
              <a:rPr lang="en-US" dirty="0"/>
              <a:t>Why do they do things the way they do.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21846D-45EC-8283-EAE2-83C9FE5033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995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37A0A-C687-4EA6-958C-11E0E54346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4D4D4D-2F0C-44CC-B7DC-5A60AC317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98325-8A67-4AC2-A7C2-9D66E2EB6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29D1F-0DA4-44D9-AAA1-BB6F6014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41ABA-CA13-43EF-B5CA-2DDCE2C5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040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844F3-3EDE-4BF0-BF0C-8071CF1D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225CB-19D8-4A16-B32C-088F7914F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E9091-A046-467A-BF24-DD7570A6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AC425-4E7E-4015-9066-EEF35F04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BEDB6-C125-46EA-A36C-8DD866B0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5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56AB72-3D6B-4644-9E30-EF6DD3015D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D8476-3FD1-4AA3-8422-F42BF3A8B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DF8C5-4B55-45CF-88CF-A3841FAA9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E421A-93BB-4962-8ADF-2CD2260DC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8E531-71A0-4803-8782-A4036853D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381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25C126-A13C-6A49-91A1-C344BA35EA6A}"/>
              </a:ext>
            </a:extLst>
          </p:cNvPr>
          <p:cNvSpPr/>
          <p:nvPr userDrawn="1"/>
        </p:nvSpPr>
        <p:spPr>
          <a:xfrm>
            <a:off x="0" y="1317812"/>
            <a:ext cx="12192000" cy="4222378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880D6BB-671F-7D49-A64C-B93399729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0816" y="2316078"/>
            <a:ext cx="9497682" cy="2225841"/>
          </a:xfrm>
        </p:spPr>
        <p:txBody>
          <a:bodyPr>
            <a:normAutofit/>
          </a:bodyPr>
          <a:lstStyle>
            <a:lvl1pPr>
              <a:defRPr sz="5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Transition Slide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042751B-4A8D-804D-85DE-0A753A9914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918" y="1317811"/>
            <a:ext cx="198065" cy="42223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77745FF-0BD5-BA47-9C79-5D4F673494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784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E2CBAC-18C6-A74A-A794-D9D088FBE6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270" y="-238285"/>
            <a:ext cx="4572000" cy="18288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25C126-A13C-6A49-91A1-C344BA35EA6A}"/>
              </a:ext>
            </a:extLst>
          </p:cNvPr>
          <p:cNvSpPr/>
          <p:nvPr userDrawn="1"/>
        </p:nvSpPr>
        <p:spPr>
          <a:xfrm>
            <a:off x="0" y="1331495"/>
            <a:ext cx="12192000" cy="5526505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880D6BB-671F-7D49-A64C-B93399729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6400" y="1868453"/>
            <a:ext cx="9497682" cy="1828799"/>
          </a:xfrm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Topic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E1BE53B-828D-F541-992E-C9017DCB9A5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76399" y="4094747"/>
            <a:ext cx="9497681" cy="2159602"/>
          </a:xfrm>
        </p:spPr>
        <p:txBody>
          <a:bodyPr/>
          <a:lstStyle>
            <a:lvl1pPr marL="0" indent="0">
              <a:buNone/>
              <a:defRPr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800" b="0" dirty="0"/>
              <a:t>Speaker/Presenters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042751B-4A8D-804D-85DE-0A753A9914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918" y="1331495"/>
            <a:ext cx="198065" cy="552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765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E2CBAC-18C6-A74A-A794-D9D088FBE6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270" y="-238285"/>
            <a:ext cx="4572000" cy="18288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25C126-A13C-6A49-91A1-C344BA35EA6A}"/>
              </a:ext>
            </a:extLst>
          </p:cNvPr>
          <p:cNvSpPr/>
          <p:nvPr userDrawn="1"/>
        </p:nvSpPr>
        <p:spPr>
          <a:xfrm>
            <a:off x="0" y="1331495"/>
            <a:ext cx="12192000" cy="5526505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880D6BB-671F-7D49-A64C-B93399729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6400" y="1868453"/>
            <a:ext cx="9497682" cy="1828799"/>
          </a:xfrm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Topic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E1BE53B-828D-F541-992E-C9017DCB9A5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76399" y="4094747"/>
            <a:ext cx="9497681" cy="2159602"/>
          </a:xfrm>
        </p:spPr>
        <p:txBody>
          <a:bodyPr/>
          <a:lstStyle>
            <a:lvl1pPr marL="0" indent="0">
              <a:buNone/>
              <a:defRPr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800" b="0" dirty="0"/>
              <a:t>Speaker/Presenters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042751B-4A8D-804D-85DE-0A753A9914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918" y="1331495"/>
            <a:ext cx="198065" cy="552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971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25C126-A13C-6A49-91A1-C344BA35EA6A}"/>
              </a:ext>
            </a:extLst>
          </p:cNvPr>
          <p:cNvSpPr/>
          <p:nvPr userDrawn="1"/>
        </p:nvSpPr>
        <p:spPr>
          <a:xfrm>
            <a:off x="0" y="1317812"/>
            <a:ext cx="12192000" cy="4222378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880D6BB-671F-7D49-A64C-B93399729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0816" y="2316078"/>
            <a:ext cx="9497682" cy="2225841"/>
          </a:xfrm>
        </p:spPr>
        <p:txBody>
          <a:bodyPr>
            <a:normAutofit/>
          </a:bodyPr>
          <a:lstStyle>
            <a:lvl1pPr>
              <a:defRPr sz="5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Transition Slide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042751B-4A8D-804D-85DE-0A753A9914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918" y="1317811"/>
            <a:ext cx="198065" cy="42223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77745FF-0BD5-BA47-9C79-5D4F673494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313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1A6B3-0D92-4D13-B3FB-33759B1F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2FFB2-0B3B-490C-999C-7D883BFD9F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ECB24-76DF-4ADF-9BCF-23B4A0093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52DF5-8E73-4B1D-93F1-AABD20026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B3251-916E-4948-9806-A3D152C59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BA3AF-2FFB-4DFC-A026-9D90FBB5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678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2DFB0-89B0-4672-B892-48F41832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821F6-FDFD-4B8E-96FC-B8EF821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1B857-7113-475B-92E2-D1056C91C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7A3EC-CC3F-47DC-B94F-9A4475269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5168C-C919-45CC-B62F-67044F97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989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46705" y="2239242"/>
            <a:ext cx="1928139" cy="201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706" y="2657345"/>
            <a:ext cx="4555337" cy="1192065"/>
          </a:xfrm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6704" y="3870558"/>
            <a:ext cx="4846320" cy="4480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350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12667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Small flat le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308"/>
          <a:stretch/>
        </p:blipFill>
        <p:spPr>
          <a:xfrm>
            <a:off x="4807519" y="2057400"/>
            <a:ext cx="2536556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902"/>
          <a:stretch/>
        </p:blipFill>
        <p:spPr>
          <a:xfrm>
            <a:off x="8971731" y="2057400"/>
            <a:ext cx="3220271" cy="3886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9974CFC-5155-4841-8657-6E6E770DAD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79"/>
          <a:stretch/>
        </p:blipFill>
        <p:spPr>
          <a:xfrm>
            <a:off x="9194780" y="459786"/>
            <a:ext cx="2577873" cy="90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7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597" y="404782"/>
            <a:ext cx="8660731" cy="847197"/>
          </a:xfrm>
        </p:spPr>
        <p:txBody>
          <a:bodyPr anchor="ctr" anchorCtr="0"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89" y="1410527"/>
            <a:ext cx="11427371" cy="4620682"/>
          </a:xfrm>
          <a:prstGeom prst="rect">
            <a:avLst/>
          </a:prstGeom>
        </p:spPr>
        <p:txBody>
          <a:bodyPr/>
          <a:lstStyle>
            <a:lvl1pPr marL="259556" indent="-259556">
              <a:buFont typeface="Wingdings" panose="05000000000000000000" pitchFamily="2" charset="2"/>
              <a:buChar char="§"/>
              <a:defRPr/>
            </a:lvl1pPr>
            <a:lvl2pPr marL="426244" indent="-213122">
              <a:buFont typeface="Corbel" panose="020B0503020204020204" pitchFamily="34" charset="0"/>
              <a:buChar char="–"/>
              <a:defRPr/>
            </a:lvl2pPr>
            <a:lvl3pPr marL="556022" indent="-164306">
              <a:buSzPct val="90000"/>
              <a:buFont typeface="Corbel" panose="020B0503020204020204" pitchFamily="34" charset="0"/>
              <a:buChar char="»"/>
              <a:defRPr/>
            </a:lvl3pPr>
            <a:lvl4pPr marL="732235" indent="-169069">
              <a:defRPr/>
            </a:lvl4pPr>
            <a:lvl5pPr marL="898922" indent="-164306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37BEA-087A-4274-BFA5-68715824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CE53C-014A-4F57-8293-398511CDC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349A3-60F3-4591-BA2F-0F06FDCDB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40830-0DDE-4023-AB93-01BD5D6CC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3C7C3-6284-4391-83E4-9AFD8B1D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53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7"/>
            <a:ext cx="6949440" cy="3143393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7"/>
            <a:ext cx="6949440" cy="44952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1" y="1556281"/>
            <a:ext cx="4610099" cy="4620682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3" y="1556281"/>
            <a:ext cx="4609775" cy="4620682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0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51"/>
            <a:ext cx="4608576" cy="3811271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554480"/>
            <a:ext cx="4610100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434151"/>
            <a:ext cx="4610100" cy="3811271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94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00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02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3" cy="253288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1" y="915923"/>
            <a:ext cx="5216979" cy="5065776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3" cy="24795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536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7" y="919616"/>
            <a:ext cx="4155623" cy="253288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  <a:prstGeom prst="rect">
            <a:avLst/>
          </a:prstGeo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165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7" y="3502156"/>
            <a:ext cx="4155623" cy="24795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3405" y="6629400"/>
            <a:ext cx="1000663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37717" y="6629400"/>
            <a:ext cx="9144259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44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3315" y="1599159"/>
            <a:ext cx="11483119" cy="462068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3405" y="6629400"/>
            <a:ext cx="1000663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717" y="6629400"/>
            <a:ext cx="9144259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62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4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190504"/>
            <a:ext cx="7734300" cy="59864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49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2DFB0-89B0-4672-B892-48F41832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821F6-FDFD-4B8E-96FC-B8EF821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1B857-7113-475B-92E2-D1056C91C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7A3EC-CC3F-47DC-B94F-9A4475269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5168C-C919-45CC-B62F-67044F97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34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1A6B3-0D92-4D13-B3FB-33759B1F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2FFB2-0B3B-490C-999C-7D883BFD9F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ECB24-76DF-4ADF-9BCF-23B4A0093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52DF5-8E73-4B1D-93F1-AABD20026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B3251-916E-4948-9806-A3D152C59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BA3AF-2FFB-4DFC-A026-9D90FBB5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9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63500-36A7-494E-A37E-2A2D2C6E3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113B4-3363-4329-9991-85D47C2F8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25CCA5-B886-4BB3-83C7-A5E817B97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98941-A8B6-455F-9676-99BE68A8E5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C72F5-4E1A-4713-8669-5E504F26B3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F1E210-F16A-4EB9-8884-211260BB4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9BB1E-BD3B-4E0A-926D-B37E5D22D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059A3D-1051-46B9-A8B0-7B712138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44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538A8-65CB-4226-A6CD-C0953F0A8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7B5F92-3779-40F2-8943-F7FC2AA89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E94EB7-832D-4519-BC5E-9E04CA6D9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94024-DA8C-4564-843D-FCD9CA6D4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2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EE0A0-FD44-43B3-BA31-1058724D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2E3509-5647-4B8B-A85D-66BD8B79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FFB12-99D0-4DE5-87AC-6FF386D1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7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5A087-A901-4365-B409-0E23574E8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C469E-2E47-41EE-A510-2B6972F8C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814CF-CB03-4EB2-975A-5AFD9F8DD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F5B5BD-A532-40A4-987E-DEEDF9C6A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74535-0DD0-418F-B944-21345413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23E5DF-7484-49B2-8A65-18A31401A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6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68B54-BF2F-44D6-97A5-1DFF796B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78E4DD-50FF-4744-960F-2A74BEB0F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1B025A-0452-482A-9765-659B40C92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38C2A-CA51-4001-AD04-C2B783E19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CD966-D697-4F56-A696-36934E34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E5A16-87A0-4250-A791-89DC3F3A4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5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09F1FD-478E-4A88-9A39-5FCAFF2F3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A5138-C231-4F13-BF31-3F1342270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1E845-320D-4D52-B2EC-6F9BD2951F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2F022-E50A-43AD-A52B-CB735CCA3C3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0DC4-B0D7-4A40-83F6-FC6FC2FA4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7D086-5AA2-4A52-B632-C8F824716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0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  <p:sldLayoutId id="214748369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707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514599"/>
            <a:ext cx="10515600" cy="3662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FAF0-67D6-8641-82FF-792E6360F5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3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  <p:sldLayoutId id="2147483698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Myriad Pro" charset="0"/>
          <a:ea typeface="Myriad Pro" charset="0"/>
          <a:cs typeface="Myriad Pro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032" y="430156"/>
            <a:ext cx="9371949" cy="84719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035" y="1599159"/>
            <a:ext cx="11483119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57734" marR="0" lvl="0" indent="-157734" algn="l" defTabSz="685800" rtl="0" eaLnBrk="1" fontAlgn="auto" latinLnBrk="0" hangingPunct="1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Tx/>
              <a:buSzTx/>
              <a:buFont typeface="Corbel" panose="020B0503020204020204" pitchFamily="34" charset="0"/>
              <a:buChar char="»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Click to edit Master text styles</a:t>
            </a:r>
          </a:p>
          <a:p>
            <a:pPr marL="426244" marR="0" lvl="1" indent="-213122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orbel" panose="020B0503020204020204" pitchFamily="34" charset="0"/>
              <a:buChar char="»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Second level</a:t>
            </a:r>
          </a:p>
          <a:p>
            <a:pPr marL="556022" marR="0" lvl="2" indent="-164306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orbel" panose="020B0503020204020204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Third level</a:t>
            </a:r>
          </a:p>
          <a:p>
            <a:pPr marL="732235" marR="0" lvl="3" indent="-169069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Fourth level</a:t>
            </a:r>
          </a:p>
          <a:p>
            <a:pPr marL="898922" marR="0" lvl="4" indent="-164306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1" y="6629400"/>
            <a:ext cx="1309817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spc="225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D2369D-B383-4AE0-9722-8C32C4A005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79"/>
          <a:stretch/>
        </p:blipFill>
        <p:spPr>
          <a:xfrm>
            <a:off x="10678083" y="138084"/>
            <a:ext cx="1417840" cy="50007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10BE358-9395-4A58-A65B-20B26EE1B25D}"/>
              </a:ext>
            </a:extLst>
          </p:cNvPr>
          <p:cNvSpPr/>
          <p:nvPr userDrawn="1"/>
        </p:nvSpPr>
        <p:spPr>
          <a:xfrm rot="5400000" flipV="1">
            <a:off x="114306" y="610999"/>
            <a:ext cx="228601" cy="4572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  <p:extLst>
      <p:ext uri="{BB962C8B-B14F-4D97-AF65-F5344CB8AC3E}">
        <p14:creationId xmlns:p14="http://schemas.microsoft.com/office/powerpoint/2010/main" val="332609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6858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7734" indent="-157734" algn="l" defTabSz="685800" rtl="0" eaLnBrk="1" latinLnBrk="0" hangingPunct="1">
        <a:lnSpc>
          <a:spcPct val="90000"/>
        </a:lnSpc>
        <a:spcBef>
          <a:spcPts val="825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6022" indent="-342900" algn="l" defTabSz="685800" rtl="0" eaLnBrk="1" latinLnBrk="0" hangingPunct="1">
        <a:lnSpc>
          <a:spcPct val="90000"/>
        </a:lnSpc>
        <a:spcBef>
          <a:spcPts val="300"/>
        </a:spcBef>
        <a:buFont typeface="Wingdings" panose="05000000000000000000" pitchFamily="2" charset="2"/>
        <a:buChar char="§"/>
        <a:defRPr lang="en-US" sz="21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648891" indent="-257175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lang="en-US" sz="18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0341" indent="-257175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lang="en-US" sz="18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91791" indent="-257175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lang="en-US" sz="1800" kern="1200" noProof="0" dirty="0">
          <a:solidFill>
            <a:schemeClr val="tx1"/>
          </a:solidFill>
          <a:latin typeface="+mn-lt"/>
          <a:ea typeface="+mn-ea"/>
          <a:cs typeface="+mn-cs"/>
        </a:defRPr>
      </a:lvl5pPr>
      <a:lvl6pPr marL="10218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932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647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5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ore.assp.org/PersonifyEbusiness/Events/ASSPEducationalEventsCalendar?_ga=2.180160800.566112274.1679841823-1197238833.1612473426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s.microsoft.com/l/meetup-join/19%3ameeting_ZTU4NjQ3M2QtMzM2NC00ZGM0LWI0ODAtNTVjMjAyOTRjY2Iw%40thread.v2/0?context=%7b%22Tid%22%3a%22608ac2ea-8edf-4f00-b054-370d08dfa72d%22%2c%22Oid%22%3a%221598cee9-2ecd-4c28-8080-33909eb67f75%22%7d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5B2D7B26-1263-4FE8-84E3-71499DFA00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2" r="14393" b="15292"/>
          <a:stretch/>
        </p:blipFill>
        <p:spPr>
          <a:xfrm>
            <a:off x="1143013" y="328288"/>
            <a:ext cx="9905974" cy="47115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332311-5577-43AE-B4DF-5847CBFA0AF7}"/>
              </a:ext>
            </a:extLst>
          </p:cNvPr>
          <p:cNvSpPr txBox="1"/>
          <p:nvPr/>
        </p:nvSpPr>
        <p:spPr>
          <a:xfrm>
            <a:off x="3578942" y="5770935"/>
            <a:ext cx="50341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6435"/>
                </a:solidFill>
              </a:rPr>
              <a:t>Monthly Chapter Meeting</a:t>
            </a:r>
          </a:p>
          <a:p>
            <a:pPr algn="ctr"/>
            <a:r>
              <a:rPr lang="en-US" sz="2400" b="1" dirty="0">
                <a:solidFill>
                  <a:srgbClr val="006435"/>
                </a:solidFill>
              </a:rPr>
              <a:t>Friday, February 15, 2024</a:t>
            </a:r>
            <a:endParaRPr lang="en-US" sz="2000" b="1" dirty="0">
              <a:solidFill>
                <a:srgbClr val="006435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BC5902-C643-4961-B434-34110E696F0E}"/>
              </a:ext>
            </a:extLst>
          </p:cNvPr>
          <p:cNvSpPr/>
          <p:nvPr/>
        </p:nvSpPr>
        <p:spPr>
          <a:xfrm>
            <a:off x="3937590" y="5048780"/>
            <a:ext cx="4316819" cy="5439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rial Narrow" panose="020B0606020202030204" pitchFamily="34" charset="0"/>
                <a:cs typeface="Aparajita" panose="020B0502040204020203" pitchFamily="18" charset="0"/>
              </a:rPr>
              <a:t>East Tennessee Chapter</a:t>
            </a:r>
          </a:p>
        </p:txBody>
      </p:sp>
    </p:spTree>
    <p:extLst>
      <p:ext uri="{BB962C8B-B14F-4D97-AF65-F5344CB8AC3E}">
        <p14:creationId xmlns:p14="http://schemas.microsoft.com/office/powerpoint/2010/main" val="4166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25B54-2865-D32A-D1E2-332F50D4D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8BC96-7302-9366-2289-C02098726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Safety’s Purpose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F064A6-43F0-17B6-605C-F067B7F061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691CDE-F40D-BDD0-AFA3-BA489B6091AC}"/>
              </a:ext>
            </a:extLst>
          </p:cNvPr>
          <p:cNvSpPr txBox="1"/>
          <p:nvPr/>
        </p:nvSpPr>
        <p:spPr>
          <a:xfrm>
            <a:off x="838200" y="2052857"/>
            <a:ext cx="1060186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Prevention of incidents, here are some common tools: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Lessons Learned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Behavioral Safety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Identify unsafe conditions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2463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9D2E8-3584-94E7-BCEA-4B03D788B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74B91-97B7-8D5E-7B1A-D1A4981E9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Incidents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372799-64D7-A47C-67ED-A17997881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1EAAFEB-118A-5615-CAEE-3634140E155F}"/>
              </a:ext>
            </a:extLst>
          </p:cNvPr>
          <p:cNvSpPr txBox="1"/>
          <p:nvPr/>
        </p:nvSpPr>
        <p:spPr>
          <a:xfrm>
            <a:off x="1197015" y="2864650"/>
            <a:ext cx="106018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Incident = Something went wrong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No Incident = Everything went right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422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374D-10F4-06FF-DA52-CD7DBD854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84AA9-13BD-F1EE-CF79-DDCBFC95E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Adaptions without Incident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A335D3-0015-BE85-5586-9D307A6D6B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71041D0-5921-5027-4C7F-226181F648DB}"/>
              </a:ext>
            </a:extLst>
          </p:cNvPr>
          <p:cNvSpPr txBox="1"/>
          <p:nvPr/>
        </p:nvSpPr>
        <p:spPr>
          <a:xfrm>
            <a:off x="1208590" y="2401663"/>
            <a:ext cx="106018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Why was the task changed?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Example: Lifting a load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Less available time than planned?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Additional people in area?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Missing slings?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1850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74E68-5A0E-498D-72ED-65B839BB4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89F46-3D7D-BBBA-47BE-4D7F92920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Hazards vs Constraints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616B7C-E003-D0D8-CCB8-2AE970C212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0436308-449C-3CF8-C583-C9E20F7EDB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324142"/>
              </p:ext>
            </p:extLst>
          </p:nvPr>
        </p:nvGraphicFramePr>
        <p:xfrm>
          <a:off x="1041721" y="2455645"/>
          <a:ext cx="1035521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0507">
                  <a:extLst>
                    <a:ext uri="{9D8B030D-6E8A-4147-A177-3AD203B41FA5}">
                      <a16:colId xmlns:a16="http://schemas.microsoft.com/office/drawing/2014/main" val="1607460536"/>
                    </a:ext>
                  </a:extLst>
                </a:gridCol>
                <a:gridCol w="6014703">
                  <a:extLst>
                    <a:ext uri="{9D8B030D-6E8A-4147-A177-3AD203B41FA5}">
                      <a16:colId xmlns:a16="http://schemas.microsoft.com/office/drawing/2014/main" val="1172581153"/>
                    </a:ext>
                  </a:extLst>
                </a:gridCol>
              </a:tblGrid>
              <a:tr h="378372">
                <a:tc>
                  <a:txBody>
                    <a:bodyPr/>
                    <a:lstStyle/>
                    <a:p>
                      <a:r>
                        <a:rPr lang="en-US" sz="3200" dirty="0"/>
                        <a:t>Examples of Hazards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Examples of Constraints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886288"/>
                  </a:ext>
                </a:extLst>
              </a:tr>
              <a:tr h="472966">
                <a:tc>
                  <a:txBody>
                    <a:bodyPr/>
                    <a:lstStyle/>
                    <a:p>
                      <a:r>
                        <a:rPr lang="en-US" sz="3200" dirty="0"/>
                        <a:t>Electricity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Procedure not matching the reality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595625"/>
                  </a:ext>
                </a:extLst>
              </a:tr>
              <a:tr h="472966">
                <a:tc>
                  <a:txBody>
                    <a:bodyPr/>
                    <a:lstStyle/>
                    <a:p>
                      <a:r>
                        <a:rPr lang="en-US" sz="3200" dirty="0"/>
                        <a:t>Heat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Correct tool not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703829"/>
                  </a:ext>
                </a:extLst>
              </a:tr>
              <a:tr h="472966">
                <a:tc>
                  <a:txBody>
                    <a:bodyPr/>
                    <a:lstStyle/>
                    <a:p>
                      <a:r>
                        <a:rPr lang="en-US" sz="3200" dirty="0"/>
                        <a:t>Chemicals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Confusing design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28937"/>
                  </a:ext>
                </a:extLst>
              </a:tr>
              <a:tr h="472966">
                <a:tc>
                  <a:txBody>
                    <a:bodyPr/>
                    <a:lstStyle/>
                    <a:p>
                      <a:r>
                        <a:rPr lang="en-US" sz="3200" dirty="0"/>
                        <a:t>Noise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Unfamiliar situation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665972"/>
                  </a:ext>
                </a:extLst>
              </a:tr>
              <a:tr h="472966">
                <a:tc>
                  <a:txBody>
                    <a:bodyPr/>
                    <a:lstStyle/>
                    <a:p>
                      <a:r>
                        <a:rPr lang="en-US" sz="3200" dirty="0"/>
                        <a:t>Pressure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Insufficient spacing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376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905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C395B-AB61-F2C3-9120-64AC8C76C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49612-FB36-16DC-AC63-A33EF3DAD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Violation vs Adaption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C12FA3-6C4F-8047-C9AB-B961756565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0BFE7FD-7FA2-8DAB-CFEF-A19DBC0EB8A4}"/>
              </a:ext>
            </a:extLst>
          </p:cNvPr>
          <p:cNvSpPr txBox="1"/>
          <p:nvPr/>
        </p:nvSpPr>
        <p:spPr>
          <a:xfrm>
            <a:off x="1185440" y="2528984"/>
            <a:ext cx="106018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How we interpret behavior is key to our response: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Violation = Punishment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Adaption =  Curiosity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8393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6D2A3-D3A9-89EB-1BCA-B05219FA2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ABF46-D3FA-99A8-D66C-D8940A75D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Violation vs Adaption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DF85B0-A31A-5508-F0C7-8E0D24E5F1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EB87B82-6744-DE6F-7A2F-27270348213F}"/>
              </a:ext>
            </a:extLst>
          </p:cNvPr>
          <p:cNvSpPr txBox="1"/>
          <p:nvPr/>
        </p:nvSpPr>
        <p:spPr>
          <a:xfrm>
            <a:off x="1197014" y="2237829"/>
            <a:ext cx="106018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Change in the type of question asked: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BC94BDF-42F8-F4B2-EA08-DE978BF1C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012905"/>
              </p:ext>
            </p:extLst>
          </p:nvPr>
        </p:nvGraphicFramePr>
        <p:xfrm>
          <a:off x="1197014" y="3429000"/>
          <a:ext cx="10053578" cy="2651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6789">
                  <a:extLst>
                    <a:ext uri="{9D8B030D-6E8A-4147-A177-3AD203B41FA5}">
                      <a16:colId xmlns:a16="http://schemas.microsoft.com/office/drawing/2014/main" val="1393098425"/>
                    </a:ext>
                  </a:extLst>
                </a:gridCol>
                <a:gridCol w="5026789">
                  <a:extLst>
                    <a:ext uri="{9D8B030D-6E8A-4147-A177-3AD203B41FA5}">
                      <a16:colId xmlns:a16="http://schemas.microsoft.com/office/drawing/2014/main" val="3005894729"/>
                    </a:ext>
                  </a:extLst>
                </a:gridCol>
              </a:tblGrid>
              <a:tr h="561095">
                <a:tc>
                  <a:txBody>
                    <a:bodyPr/>
                    <a:lstStyle/>
                    <a:p>
                      <a:r>
                        <a:rPr lang="en-US" sz="2400" dirty="0"/>
                        <a:t>Violation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Adaptions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267787"/>
                  </a:ext>
                </a:extLst>
              </a:tr>
              <a:tr h="561095">
                <a:tc>
                  <a:txBody>
                    <a:bodyPr/>
                    <a:lstStyle/>
                    <a:p>
                      <a:r>
                        <a:rPr lang="en-US" sz="2400" dirty="0"/>
                        <a:t>Do you know how you can get injured?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Why do you need to do it this way?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58029"/>
                  </a:ext>
                </a:extLst>
              </a:tr>
              <a:tr h="561095">
                <a:tc>
                  <a:txBody>
                    <a:bodyPr/>
                    <a:lstStyle/>
                    <a:p>
                      <a:r>
                        <a:rPr lang="en-US" sz="2400" dirty="0"/>
                        <a:t>Do you understand the hazards?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What do you need to see?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158042"/>
                  </a:ext>
                </a:extLst>
              </a:tr>
              <a:tr h="968474">
                <a:tc>
                  <a:txBody>
                    <a:bodyPr/>
                    <a:lstStyle/>
                    <a:p>
                      <a:r>
                        <a:rPr lang="en-US" sz="2400" dirty="0"/>
                        <a:t>Do you know the rules?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What would happen if you were not able to see?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108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2002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47D62-DACA-D6C8-65B2-192EA96F6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89A12-2BE2-87FE-6D35-FD1C2544D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Tools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E5028E-286A-1DE2-ABED-BF28B5FC77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A53F770-8EE9-A975-0783-B91096A5406E}"/>
              </a:ext>
            </a:extLst>
          </p:cNvPr>
          <p:cNvSpPr txBox="1"/>
          <p:nvPr/>
        </p:nvSpPr>
        <p:spPr>
          <a:xfrm>
            <a:off x="1185440" y="2528984"/>
            <a:ext cx="1060186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How can we implement learning from normal work?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Safety Conversation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Walk Thru Talk Thru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Learning Team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7678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4C867-D0BE-8964-CCD6-EAEA5748C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E5EB-B67E-2CF4-29F7-EFA61190C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Existing Tools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C3401F-126D-88E6-CD36-93D7E6289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7D6A1A-EB8F-A85A-C6C1-6B88ED883AA5}"/>
              </a:ext>
            </a:extLst>
          </p:cNvPr>
          <p:cNvSpPr txBox="1"/>
          <p:nvPr/>
        </p:nvSpPr>
        <p:spPr>
          <a:xfrm>
            <a:off x="1185440" y="2274341"/>
            <a:ext cx="106018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Integrating normal work approach into existing tools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Job Safety Analysis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Behavior Observations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Leadership Conversations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Incident Investigations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0830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4765F-3781-85A7-8761-7903A77BF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556C0-AB61-CB38-867D-D20956284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the Program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57604C-75A5-3277-1DFA-777F9C11A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3FB16DE-3B46-0DAA-C542-87319DAF9F09}"/>
              </a:ext>
            </a:extLst>
          </p:cNvPr>
          <p:cNvSpPr txBox="1"/>
          <p:nvPr/>
        </p:nvSpPr>
        <p:spPr>
          <a:xfrm>
            <a:off x="1185440" y="2274341"/>
            <a:ext cx="106018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Setting Priorities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High hazard jobs and Trends from injuries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Focus on difficulties associated with these tasks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8698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A30F2-3C8E-1DB9-7CB2-41508125B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44ABA-D797-6F09-738E-A17AFFFCB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the Program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70E888-62FD-F6E7-2AC8-F0332F6EA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DB99D8-4AA9-7274-4889-D2F0781E253C}"/>
              </a:ext>
            </a:extLst>
          </p:cNvPr>
          <p:cNvSpPr txBox="1"/>
          <p:nvPr/>
        </p:nvSpPr>
        <p:spPr>
          <a:xfrm>
            <a:off x="1139141" y="1964353"/>
            <a:ext cx="1060186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Steps to start learning from normal work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dirty="0">
              <a:solidFill>
                <a:prstClr val="black"/>
              </a:solidFill>
              <a:latin typeface="Calibri" panose="020F0502020204030204"/>
            </a:endParaRP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Educate Senior Leaders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Small Scale Pilot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Train Facilitators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Start Program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Develop Internal Champions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Calibri" panose="020F0502020204030204"/>
              </a:rPr>
              <a:t>Communication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4397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Meeting Agenda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Welcome</a:t>
            </a:r>
          </a:p>
          <a:p>
            <a:r>
              <a:rPr lang="en-US" sz="3000" dirty="0"/>
              <a:t>Introductions/2024 Board</a:t>
            </a:r>
          </a:p>
          <a:p>
            <a:r>
              <a:rPr lang="en-US" sz="3000" dirty="0"/>
              <a:t>Announcements</a:t>
            </a:r>
          </a:p>
          <a:p>
            <a:r>
              <a:rPr lang="en-US" sz="3000" dirty="0"/>
              <a:t>Presentation: </a:t>
            </a:r>
          </a:p>
          <a:p>
            <a:pPr marL="457200" lvl="1" indent="0">
              <a:buNone/>
            </a:pPr>
            <a:r>
              <a:rPr lang="en-US" b="1" dirty="0"/>
              <a:t>“Leaning from Normal Work – How to Proactively Reduce Risk When Nothing Goes Wrong”</a:t>
            </a:r>
            <a:endParaRPr lang="en-US" dirty="0"/>
          </a:p>
          <a:p>
            <a:r>
              <a:rPr lang="en-US" dirty="0"/>
              <a:t>New Business</a:t>
            </a:r>
          </a:p>
          <a:p>
            <a:r>
              <a:rPr lang="en-US" dirty="0"/>
              <a:t>Meeting Adjournment </a:t>
            </a:r>
          </a:p>
        </p:txBody>
      </p:sp>
    </p:spTree>
    <p:extLst>
      <p:ext uri="{BB962C8B-B14F-4D97-AF65-F5344CB8AC3E}">
        <p14:creationId xmlns:p14="http://schemas.microsoft.com/office/powerpoint/2010/main" val="7455354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E685F-B05D-8CD4-A3FD-86207FBE3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47C83-BB1C-17A6-C7FE-A2766D672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8" y="2054523"/>
            <a:ext cx="9497682" cy="3258257"/>
          </a:xfrm>
        </p:spPr>
        <p:txBody>
          <a:bodyPr>
            <a:noAutofit/>
          </a:bodyPr>
          <a:lstStyle/>
          <a:p>
            <a:r>
              <a:rPr lang="en-US" sz="4000" i="1" dirty="0"/>
              <a:t>Learning from Normal Work How to Proactively Reduce Risk When Nothing Goes Wrong </a:t>
            </a:r>
            <a:r>
              <a:rPr lang="en-US" sz="4000" dirty="0"/>
              <a:t>by Marcin </a:t>
            </a:r>
            <a:r>
              <a:rPr lang="en-US" sz="4000" dirty="0" err="1"/>
              <a:t>Nazaruk</a:t>
            </a:r>
            <a:r>
              <a:rPr lang="en-US" sz="4000" dirty="0"/>
              <a:t>, Professional Safety PSJ, November 2023, p 14 – 21.</a:t>
            </a:r>
          </a:p>
        </p:txBody>
      </p:sp>
    </p:spTree>
    <p:extLst>
      <p:ext uri="{BB962C8B-B14F-4D97-AF65-F5344CB8AC3E}">
        <p14:creationId xmlns:p14="http://schemas.microsoft.com/office/powerpoint/2010/main" val="37057076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97580-8642-18BA-7EB3-548CF703A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6363595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New Business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21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068" y="43259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New Business?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FEB525E-F8F9-5982-420C-D183C969DB35}"/>
              </a:ext>
            </a:extLst>
          </p:cNvPr>
          <p:cNvSpPr txBox="1"/>
          <p:nvPr/>
        </p:nvSpPr>
        <p:spPr>
          <a:xfrm>
            <a:off x="795068" y="1758156"/>
            <a:ext cx="1060186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Society Elections – March 1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March 31, end of fiscal year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Chapter reports coming due May, June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AIHA Conference – Columbus Ohio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Offering CEUs for Meetings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Job Postings on </a:t>
            </a:r>
            <a:r>
              <a:rPr lang="en-US" sz="3200"/>
              <a:t>Chapter Website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3659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Upcoming Meetings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8781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068" y="43259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Upcoming Meetings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EBF2A5-B395-4E5F-978B-549C0C4CF67E}"/>
              </a:ext>
            </a:extLst>
          </p:cNvPr>
          <p:cNvSpPr txBox="1"/>
          <p:nvPr/>
        </p:nvSpPr>
        <p:spPr>
          <a:xfrm>
            <a:off x="795068" y="1758156"/>
            <a:ext cx="1060186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200" dirty="0"/>
              <a:t>Upcoming Meetings: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March 21, 2024 – 3:00 PM – UCOR</a:t>
            </a:r>
            <a:br>
              <a:rPr lang="en-US" sz="2800" dirty="0"/>
            </a:br>
            <a:r>
              <a:rPr lang="en-US" sz="2800" dirty="0"/>
              <a:t>701 Scarboro Road, Oak Ridge TN 37830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April 25, 2024 – 12:00-1:30 PM – Colgate Palmolive</a:t>
            </a:r>
            <a:br>
              <a:rPr lang="en-US" sz="2800" dirty="0"/>
            </a:br>
            <a:r>
              <a:rPr lang="en-US" sz="2800" dirty="0"/>
              <a:t>200 Centennial Ct, Morristown TN 37813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i="1" dirty="0"/>
              <a:t>Please see chapter website for any updates</a:t>
            </a:r>
          </a:p>
          <a:p>
            <a:pPr algn="just">
              <a:spcAft>
                <a:spcPts val="1200"/>
              </a:spcAft>
            </a:pPr>
            <a:r>
              <a:rPr lang="en-US" sz="3200" dirty="0"/>
              <a:t>Meeting Adjournment</a:t>
            </a:r>
          </a:p>
        </p:txBody>
      </p:sp>
    </p:spTree>
    <p:extLst>
      <p:ext uri="{BB962C8B-B14F-4D97-AF65-F5344CB8AC3E}">
        <p14:creationId xmlns:p14="http://schemas.microsoft.com/office/powerpoint/2010/main" val="2475945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CB5DB-3E68-1DF4-A934-BD0F52FE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5000" dirty="0">
                <a:solidFill>
                  <a:schemeClr val="accent6">
                    <a:lumMod val="50000"/>
                  </a:schemeClr>
                </a:solidFill>
                <a:latin typeface="Cochocib Script Latin Pro" panose="02000503000000020003" pitchFamily="2" charset="0"/>
              </a:rPr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71380-F8C9-5301-1F93-307E4E5445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200" dirty="0">
                <a:solidFill>
                  <a:srgbClr val="FFCB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joining us today! </a:t>
            </a:r>
            <a:br>
              <a:rPr lang="en-US" dirty="0"/>
            </a:br>
            <a:endParaRPr lang="en-US" dirty="0"/>
          </a:p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Please reach out to any of the board members if you have questions or need additional information.</a:t>
            </a:r>
          </a:p>
        </p:txBody>
      </p:sp>
    </p:spTree>
    <p:extLst>
      <p:ext uri="{BB962C8B-B14F-4D97-AF65-F5344CB8AC3E}">
        <p14:creationId xmlns:p14="http://schemas.microsoft.com/office/powerpoint/2010/main" val="462455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Introductions – Board and Committees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734719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President:  David Hixenbaugh (865)603-4556</a:t>
            </a:r>
          </a:p>
          <a:p>
            <a:r>
              <a:rPr lang="en-US" sz="3200" dirty="0"/>
              <a:t>President-Elect:  Ann Schubert (541)979-2912</a:t>
            </a:r>
          </a:p>
          <a:p>
            <a:r>
              <a:rPr lang="en-US" sz="3200" dirty="0"/>
              <a:t>Secretary:  Mel McKenzie (865)603-4846</a:t>
            </a:r>
          </a:p>
          <a:p>
            <a:r>
              <a:rPr lang="en-US" sz="3200" dirty="0"/>
              <a:t>Treasurer:  Kris Thomasson (865)207-2393</a:t>
            </a:r>
          </a:p>
          <a:p>
            <a:r>
              <a:rPr lang="en-US" sz="3200" dirty="0"/>
              <a:t>Communications Chair:  Rich Heinzenberger (865)693-3623</a:t>
            </a:r>
          </a:p>
          <a:p>
            <a:r>
              <a:rPr lang="en-US" sz="3200" dirty="0"/>
              <a:t>Membership Chair:  Lee McCord (865)368-9282</a:t>
            </a:r>
          </a:p>
          <a:p>
            <a:r>
              <a:rPr lang="en-US" sz="3200" dirty="0"/>
              <a:t>Programs Chair:  Floyd Yount (423)470-6946</a:t>
            </a:r>
          </a:p>
          <a:p>
            <a:r>
              <a:rPr lang="en-US" sz="3200" dirty="0"/>
              <a:t>Nominations and Elections Chair:  Lance Greene (865)809-5003</a:t>
            </a:r>
          </a:p>
          <a:p>
            <a:r>
              <a:rPr lang="en-US" sz="3200" dirty="0"/>
              <a:t>Professional Development Conference Chair:  Jay Hocutt (865)771-9495</a:t>
            </a:r>
          </a:p>
          <a:p>
            <a:r>
              <a:rPr lang="en-US" sz="3200" dirty="0"/>
              <a:t>Advisory Group Member:  Donald Elswick (419)788-6162</a:t>
            </a:r>
          </a:p>
        </p:txBody>
      </p:sp>
    </p:spTree>
    <p:extLst>
      <p:ext uri="{BB962C8B-B14F-4D97-AF65-F5344CB8AC3E}">
        <p14:creationId xmlns:p14="http://schemas.microsoft.com/office/powerpoint/2010/main" val="185796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Announcements – Open Positions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418807"/>
          </a:xfrm>
        </p:spPr>
        <p:txBody>
          <a:bodyPr>
            <a:normAutofit/>
          </a:bodyPr>
          <a:lstStyle/>
          <a:p>
            <a:r>
              <a:rPr lang="en-US" sz="3200" b="1" dirty="0"/>
              <a:t>Opportunities to get involved</a:t>
            </a:r>
          </a:p>
          <a:p>
            <a:pPr marL="342900" indent="-342900">
              <a:spcBef>
                <a:spcPts val="0"/>
              </a:spcBef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Open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Committee Positions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spcBef>
                <a:spcPts val="0"/>
              </a:spcBef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Awards &amp; Honors Chair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Government Affairs Chair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Jobs Chair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257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23968-B891-32B0-1A57-1F9BEA520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63273-3674-EF9A-E9E5-8E85A9ED3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Announcements – upcoming events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067C0E-2677-7BA9-E110-DB129662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43506D1-EAD5-18E9-6F4B-6E0619D3B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418807"/>
          </a:xfrm>
        </p:spPr>
        <p:txBody>
          <a:bodyPr>
            <a:normAutofit/>
          </a:bodyPr>
          <a:lstStyle/>
          <a:p>
            <a:r>
              <a:rPr lang="en-US" sz="2800" dirty="0" err="1"/>
              <a:t>eChemExpo</a:t>
            </a:r>
            <a:r>
              <a:rPr lang="en-US" sz="2800" dirty="0"/>
              <a:t> (April 17-18, 2024)</a:t>
            </a:r>
          </a:p>
          <a:p>
            <a:r>
              <a:rPr lang="en-US" sz="2800" dirty="0" err="1"/>
              <a:t>SafetyFest</a:t>
            </a:r>
            <a:r>
              <a:rPr lang="en-US" sz="2800" dirty="0"/>
              <a:t> (April 29 – May 3, 2024)</a:t>
            </a:r>
          </a:p>
        </p:txBody>
      </p:sp>
    </p:spTree>
    <p:extLst>
      <p:ext uri="{BB962C8B-B14F-4D97-AF65-F5344CB8AC3E}">
        <p14:creationId xmlns:p14="http://schemas.microsoft.com/office/powerpoint/2010/main" val="2366553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Announcements – Education Calendar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hlinkClick r:id="rId4"/>
              </a:rPr>
              <a:t>ASSP Educational Events Calendar</a:t>
            </a:r>
            <a:endParaRPr lang="en-US" sz="2000" dirty="0"/>
          </a:p>
          <a:p>
            <a:r>
              <a:rPr lang="en-US" dirty="0"/>
              <a:t>Live Virtual Classroom: The Safety Superpower: Influence!</a:t>
            </a:r>
          </a:p>
          <a:p>
            <a:pPr lvl="1"/>
            <a:r>
              <a:rPr lang="en-US" dirty="0"/>
              <a:t>2/21/24 - .70 CEU</a:t>
            </a:r>
          </a:p>
          <a:p>
            <a:r>
              <a:rPr lang="en-US" dirty="0"/>
              <a:t>ONLINE COURSE: Risk Assessment and Management for Safety Professionals</a:t>
            </a:r>
          </a:p>
          <a:p>
            <a:pPr lvl="1"/>
            <a:r>
              <a:rPr lang="en-US" dirty="0"/>
              <a:t>2/29-3/28 – 3.00 CEU</a:t>
            </a:r>
          </a:p>
          <a:p>
            <a:r>
              <a:rPr lang="en-US" dirty="0"/>
              <a:t>On-Demand Webinar:  A Behavioral Systems Approach to Human Performance Improvement</a:t>
            </a:r>
          </a:p>
          <a:p>
            <a:pPr lvl="1"/>
            <a:r>
              <a:rPr lang="en-US" dirty="0"/>
              <a:t>.1 CEU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65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Old Business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29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Business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EBF2A5-B395-4E5F-978B-549C0C4CF67E}"/>
              </a:ext>
            </a:extLst>
          </p:cNvPr>
          <p:cNvSpPr txBox="1"/>
          <p:nvPr/>
        </p:nvSpPr>
        <p:spPr>
          <a:xfrm>
            <a:off x="838200" y="2052857"/>
            <a:ext cx="1060186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February Secretary’s Report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January meeting minutes emailed out 02/05/2024.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February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Treasure’s Report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Revenue (from Chapter Dues) = $542.50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Expenses = $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57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.49                                                            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Current Balance = $30,346.88 (as of 2/15 )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solidFill>
                  <a:prstClr val="black"/>
                </a:solidFill>
                <a:latin typeface="Calibri" panose="020F0502020204030204"/>
              </a:rPr>
              <a:t>eChem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 Expo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Safety Fest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SPY nominations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Member Survey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Other old business?</a:t>
            </a:r>
          </a:p>
        </p:txBody>
      </p:sp>
    </p:spTree>
    <p:extLst>
      <p:ext uri="{BB962C8B-B14F-4D97-AF65-F5344CB8AC3E}">
        <p14:creationId xmlns:p14="http://schemas.microsoft.com/office/powerpoint/2010/main" val="97981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9CA8F-20DB-449F-BDAC-1EA981108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377" y="1493218"/>
            <a:ext cx="10958623" cy="1374477"/>
          </a:xfrm>
        </p:spPr>
        <p:txBody>
          <a:bodyPr>
            <a:noAutofit/>
          </a:bodyPr>
          <a:lstStyle/>
          <a:p>
            <a:r>
              <a:rPr lang="en-US" sz="3600"/>
              <a:t>Learning </a:t>
            </a:r>
            <a:r>
              <a:rPr lang="en-US" sz="3600" dirty="0"/>
              <a:t>from Normal Work – How to Proactively Reduce Risk When Nothing Goes Wrong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31CAC-E550-47AA-A69B-FC92599B0A4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33377" y="2867695"/>
            <a:ext cx="10760149" cy="355625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sz="2000" dirty="0"/>
              <a:t>Guest Speaker:  	Ann Schubert, Safety Professional, UCOR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Meeting Day: 		Friday, February 16, 2024</a:t>
            </a:r>
            <a:br>
              <a:rPr lang="en-US" sz="2000" dirty="0"/>
            </a:br>
            <a:r>
              <a:rPr lang="en-US" sz="2000" dirty="0"/>
              <a:t>Location: 		</a:t>
            </a:r>
            <a:r>
              <a:rPr lang="en-US" sz="2000" dirty="0" err="1"/>
              <a:t>EnSafe</a:t>
            </a:r>
            <a:r>
              <a:rPr lang="en-US" sz="2000" dirty="0"/>
              <a:t> Inc.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			308 N. Peters Road Suite 200, Knoxville, TN 37922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Virtual Option:		</a:t>
            </a:r>
            <a:r>
              <a:rPr lang="en-US" sz="2000" b="1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Join on your computer, mobile app or room device</a:t>
            </a:r>
            <a:br>
              <a:rPr lang="en-US" sz="2000" b="1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</a:br>
            <a:r>
              <a:rPr lang="en-US" sz="2000" b="1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			</a:t>
            </a:r>
            <a:r>
              <a:rPr lang="en-US" sz="2000" u="sng" dirty="0">
                <a:solidFill>
                  <a:srgbClr val="6264A7"/>
                </a:solidFill>
                <a:effectLst/>
                <a:latin typeface="Segoe UI Semibold" panose="020B0702040204020203" pitchFamily="34" charset="0"/>
                <a:ea typeface="Calibri" panose="020F0502020204030204" pitchFamily="34" charset="0"/>
                <a:hlinkClick r:id="rId2"/>
              </a:rPr>
              <a:t>Click here to join the meeting</a:t>
            </a:r>
            <a:r>
              <a:rPr lang="en-US" sz="2000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br>
              <a:rPr lang="en-US" sz="2000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</a:br>
            <a:r>
              <a:rPr lang="en-US" sz="2000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			Meeting ID: 212 139 034 577 </a:t>
            </a:r>
            <a:br>
              <a:rPr lang="en-US" sz="2000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</a:br>
            <a:r>
              <a:rPr lang="en-US" sz="2000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			Passcode: </a:t>
            </a:r>
            <a:r>
              <a:rPr lang="en-US" sz="2000" dirty="0" err="1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AdZKBp</a:t>
            </a:r>
            <a:r>
              <a:rPr lang="en-US" sz="2000" dirty="0">
                <a:solidFill>
                  <a:srgbClr val="252424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n-US" sz="2000" dirty="0"/>
            </a:br>
            <a:r>
              <a:rPr lang="en-US" sz="2000" dirty="0"/>
              <a:t>Time:  			9</a:t>
            </a:r>
            <a:r>
              <a:rPr lang="en-US" sz="2000" dirty="0">
                <a:sym typeface="Wingdings" panose="05000000000000000000" pitchFamily="2" charset="2"/>
              </a:rPr>
              <a:t>:00 AM to 10:00 AM EST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0859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CB05"/>
      </a:accent1>
      <a:accent2>
        <a:srgbClr val="006536"/>
      </a:accent2>
      <a:accent3>
        <a:srgbClr val="40998C"/>
      </a:accent3>
      <a:accent4>
        <a:srgbClr val="0071B9"/>
      </a:accent4>
      <a:accent5>
        <a:srgbClr val="694573"/>
      </a:accent5>
      <a:accent6>
        <a:srgbClr val="7E7F83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Ecology 16x9">
  <a:themeElements>
    <a:clrScheme name="Custom 28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014F5C"/>
      </a:accent1>
      <a:accent2>
        <a:srgbClr val="61B635"/>
      </a:accent2>
      <a:accent3>
        <a:srgbClr val="BBC723"/>
      </a:accent3>
      <a:accent4>
        <a:srgbClr val="21A8B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2295</TotalTime>
  <Words>1249</Words>
  <Application>Microsoft Office PowerPoint</Application>
  <PresentationFormat>Widescreen</PresentationFormat>
  <Paragraphs>207</Paragraphs>
  <Slides>26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42" baseType="lpstr">
      <vt:lpstr>-apple-system</vt:lpstr>
      <vt:lpstr>Arial</vt:lpstr>
      <vt:lpstr>Arial Narrow</vt:lpstr>
      <vt:lpstr>Calibri</vt:lpstr>
      <vt:lpstr>Calibri Light</vt:lpstr>
      <vt:lpstr>Cochocib Script Latin Pro</vt:lpstr>
      <vt:lpstr>Corbel</vt:lpstr>
      <vt:lpstr>Franklin Gothic Book</vt:lpstr>
      <vt:lpstr>Franklin Gothic Medium</vt:lpstr>
      <vt:lpstr>Myriad Pro</vt:lpstr>
      <vt:lpstr>Segoe UI</vt:lpstr>
      <vt:lpstr>Segoe UI Semibold</vt:lpstr>
      <vt:lpstr>Wingdings</vt:lpstr>
      <vt:lpstr>Office Theme</vt:lpstr>
      <vt:lpstr>Custom Design</vt:lpstr>
      <vt:lpstr>Ecology 16x9</vt:lpstr>
      <vt:lpstr>PowerPoint Presentation</vt:lpstr>
      <vt:lpstr>Meeting Agenda</vt:lpstr>
      <vt:lpstr>Introductions – Board and Committees</vt:lpstr>
      <vt:lpstr>Announcements – Open Positions</vt:lpstr>
      <vt:lpstr>Announcements – upcoming events</vt:lpstr>
      <vt:lpstr>Announcements – Education Calendar</vt:lpstr>
      <vt:lpstr>Old Business </vt:lpstr>
      <vt:lpstr>Old Business</vt:lpstr>
      <vt:lpstr>Learning from Normal Work – How to Proactively Reduce Risk When Nothing Goes Wrong </vt:lpstr>
      <vt:lpstr>Safety’s Purpose</vt:lpstr>
      <vt:lpstr>Incidents</vt:lpstr>
      <vt:lpstr>Adaptions without Incident</vt:lpstr>
      <vt:lpstr>Hazards vs Constraints</vt:lpstr>
      <vt:lpstr>Violation vs Adaption</vt:lpstr>
      <vt:lpstr>Violation vs Adaption</vt:lpstr>
      <vt:lpstr>Tools</vt:lpstr>
      <vt:lpstr>Improve Existing Tools</vt:lpstr>
      <vt:lpstr>Implement the Program</vt:lpstr>
      <vt:lpstr>Implement the Program</vt:lpstr>
      <vt:lpstr>Learning from Normal Work How to Proactively Reduce Risk When Nothing Goes Wrong by Marcin Nazaruk, Professional Safety PSJ, November 2023, p 14 – 21.</vt:lpstr>
      <vt:lpstr>Questions?</vt:lpstr>
      <vt:lpstr>New Business </vt:lpstr>
      <vt:lpstr>Any New Business?</vt:lpstr>
      <vt:lpstr>Upcoming Meetings </vt:lpstr>
      <vt:lpstr>Upcoming Meetings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SCHMIDT, SELENA</dc:creator>
  <cp:lastModifiedBy>Mckenzie, Melissa D (M3M)</cp:lastModifiedBy>
  <cp:revision>26</cp:revision>
  <cp:lastPrinted>2023-03-26T04:48:03Z</cp:lastPrinted>
  <dcterms:created xsi:type="dcterms:W3CDTF">2022-09-20T02:08:30Z</dcterms:created>
  <dcterms:modified xsi:type="dcterms:W3CDTF">2024-02-26T12:33:55Z</dcterms:modified>
</cp:coreProperties>
</file>