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Lst>
  <p:notesMasterIdLst>
    <p:notesMasterId r:id="rId37"/>
  </p:notesMasterIdLst>
  <p:sldIdLst>
    <p:sldId id="257" r:id="rId5"/>
    <p:sldId id="283" r:id="rId6"/>
    <p:sldId id="596" r:id="rId7"/>
    <p:sldId id="597" r:id="rId8"/>
    <p:sldId id="595" r:id="rId9"/>
    <p:sldId id="288" r:id="rId10"/>
    <p:sldId id="287" r:id="rId11"/>
    <p:sldId id="583" r:id="rId12"/>
    <p:sldId id="584" r:id="rId13"/>
    <p:sldId id="285" r:id="rId14"/>
    <p:sldId id="2145705867" r:id="rId15"/>
    <p:sldId id="2145705941" r:id="rId16"/>
    <p:sldId id="2145705919" r:id="rId17"/>
    <p:sldId id="2145705894" r:id="rId18"/>
    <p:sldId id="2145705940" r:id="rId19"/>
    <p:sldId id="2145705926" r:id="rId20"/>
    <p:sldId id="2145705930" r:id="rId21"/>
    <p:sldId id="2145705934" r:id="rId22"/>
    <p:sldId id="2145705931" r:id="rId23"/>
    <p:sldId id="2145705905" r:id="rId24"/>
    <p:sldId id="2145705932" r:id="rId25"/>
    <p:sldId id="2145705898" r:id="rId26"/>
    <p:sldId id="2145705936" r:id="rId27"/>
    <p:sldId id="2145705928" r:id="rId28"/>
    <p:sldId id="2145705927" r:id="rId29"/>
    <p:sldId id="2145705943" r:id="rId30"/>
    <p:sldId id="2145705939" r:id="rId31"/>
    <p:sldId id="290" r:id="rId32"/>
    <p:sldId id="593" r:id="rId33"/>
    <p:sldId id="590" r:id="rId34"/>
    <p:sldId id="591" r:id="rId35"/>
    <p:sldId id="592" r:id="rId36"/>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385207-2CC0-6896-2E7E-96F7AAF11E48}" name="Mellon, Luke" initials="LM" userId="S::LUKE_MELLON@HOMEDEPOT.COM::0cd61275-5fa6-4434-88bc-28c0a15ac1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35"/>
    <a:srgbClr val="FFCB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8F7E48-8981-436A-8A8D-F30E6EE93990}" v="3" dt="2024-01-25T12:58:50.0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showGuides="1">
      <p:cViewPr varScale="1">
        <p:scale>
          <a:sx n="106" d="100"/>
          <a:sy n="106" d="100"/>
        </p:scale>
        <p:origin x="708" y="108"/>
      </p:cViewPr>
      <p:guideLst>
        <p:guide orient="horz" pos="2136"/>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8DEE2-A29D-4D2D-95F5-526BE0E9696B}" type="doc">
      <dgm:prSet loTypeId="urn:microsoft.com/office/officeart/2005/8/layout/process1" loCatId="process" qsTypeId="urn:microsoft.com/office/officeart/2005/8/quickstyle/simple1" qsCatId="simple" csTypeId="urn:microsoft.com/office/officeart/2005/8/colors/accent1_2" csCatId="accent1" phldr="1"/>
      <dgm:spPr/>
    </dgm:pt>
    <dgm:pt modelId="{FDC85E2B-7C6E-4B17-BA74-F1CB88470AAA}">
      <dgm:prSet phldrT="[Text]"/>
      <dgm:spPr>
        <a:xfrm>
          <a:off x="2898" y="0"/>
          <a:ext cx="866318"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FFFFFF"/>
              </a:solidFill>
              <a:latin typeface="Arial"/>
              <a:ea typeface="+mn-ea"/>
              <a:cs typeface="+mn-cs"/>
            </a:rPr>
            <a:t>2016</a:t>
          </a:r>
        </a:p>
      </dgm:t>
    </dgm:pt>
    <dgm:pt modelId="{C6FCCED0-7501-4354-8844-B01DF1D19FC2}" type="parTrans" cxnId="{DA845EC2-C172-4F03-9000-A17D4603CC00}">
      <dgm:prSet/>
      <dgm:spPr/>
      <dgm:t>
        <a:bodyPr/>
        <a:lstStyle/>
        <a:p>
          <a:endParaRPr lang="en-US">
            <a:solidFill>
              <a:schemeClr val="tx2"/>
            </a:solidFill>
          </a:endParaRPr>
        </a:p>
      </dgm:t>
    </dgm:pt>
    <dgm:pt modelId="{DFAFB34D-BED2-4F56-817D-B52A5F3B7109}" type="sibTrans" cxnId="{DA845EC2-C172-4F03-9000-A17D4603CC00}">
      <dgm:prSet/>
      <dgm:spPr>
        <a:xfrm>
          <a:off x="955848" y="34409"/>
          <a:ext cx="183659" cy="214846"/>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8A5562C1-ABA5-42AE-9799-05FDEC78CAA3}">
      <dgm:prSet phldrT="[Text]"/>
      <dgm:spPr>
        <a:xfrm>
          <a:off x="1215744" y="0"/>
          <a:ext cx="866318"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tx1"/>
              </a:solidFill>
              <a:latin typeface="Arial"/>
              <a:ea typeface="+mn-ea"/>
              <a:cs typeface="+mn-cs"/>
            </a:rPr>
            <a:t>2017</a:t>
          </a:r>
        </a:p>
      </dgm:t>
    </dgm:pt>
    <dgm:pt modelId="{5BB7A638-5FE5-4361-9F47-FA0E90612DE1}" type="parTrans" cxnId="{5D30CD44-AB5A-49AF-BADE-9EDE7C06868A}">
      <dgm:prSet/>
      <dgm:spPr/>
      <dgm:t>
        <a:bodyPr/>
        <a:lstStyle/>
        <a:p>
          <a:endParaRPr lang="en-US">
            <a:solidFill>
              <a:schemeClr val="tx2"/>
            </a:solidFill>
          </a:endParaRPr>
        </a:p>
      </dgm:t>
    </dgm:pt>
    <dgm:pt modelId="{C8238921-DE75-40D0-AB85-26A788CC03F9}" type="sibTrans" cxnId="{5D30CD44-AB5A-49AF-BADE-9EDE7C06868A}">
      <dgm:prSet/>
      <dgm:spPr>
        <a:xfrm>
          <a:off x="2168694" y="34409"/>
          <a:ext cx="183659" cy="214846"/>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0EE361C1-FA20-4B3A-8747-A29BF21761C3}" type="pres">
      <dgm:prSet presAssocID="{AAA8DEE2-A29D-4D2D-95F5-526BE0E9696B}" presName="Name0" presStyleCnt="0">
        <dgm:presLayoutVars>
          <dgm:dir/>
          <dgm:resizeHandles val="exact"/>
        </dgm:presLayoutVars>
      </dgm:prSet>
      <dgm:spPr/>
    </dgm:pt>
    <dgm:pt modelId="{E3B19FCA-5077-4FEB-8EC5-0D392C8584F8}" type="pres">
      <dgm:prSet presAssocID="{FDC85E2B-7C6E-4B17-BA74-F1CB88470AAA}" presName="node" presStyleLbl="node1" presStyleIdx="0" presStyleCnt="2">
        <dgm:presLayoutVars>
          <dgm:bulletEnabled val="1"/>
        </dgm:presLayoutVars>
      </dgm:prSet>
      <dgm:spPr/>
    </dgm:pt>
    <dgm:pt modelId="{0596785B-96C3-40A7-ACA2-A64C3E1BB0B6}" type="pres">
      <dgm:prSet presAssocID="{DFAFB34D-BED2-4F56-817D-B52A5F3B7109}" presName="sibTrans" presStyleLbl="sibTrans2D1" presStyleIdx="0" presStyleCnt="1"/>
      <dgm:spPr/>
    </dgm:pt>
    <dgm:pt modelId="{37C0CE20-50A4-4296-88E4-D54DEE125CBB}" type="pres">
      <dgm:prSet presAssocID="{DFAFB34D-BED2-4F56-817D-B52A5F3B7109}" presName="connectorText" presStyleLbl="sibTrans2D1" presStyleIdx="0" presStyleCnt="1"/>
      <dgm:spPr/>
    </dgm:pt>
    <dgm:pt modelId="{EC33FF01-810B-4C79-84DE-7FD5E7A1D066}" type="pres">
      <dgm:prSet presAssocID="{8A5562C1-ABA5-42AE-9799-05FDEC78CAA3}" presName="node" presStyleLbl="node1" presStyleIdx="1" presStyleCnt="2">
        <dgm:presLayoutVars>
          <dgm:bulletEnabled val="1"/>
        </dgm:presLayoutVars>
      </dgm:prSet>
      <dgm:spPr/>
    </dgm:pt>
  </dgm:ptLst>
  <dgm:cxnLst>
    <dgm:cxn modelId="{8DE54A0E-D025-4D45-810E-FE166CB5DC1F}" type="presOf" srcId="{FDC85E2B-7C6E-4B17-BA74-F1CB88470AAA}" destId="{E3B19FCA-5077-4FEB-8EC5-0D392C8584F8}" srcOrd="0" destOrd="0" presId="urn:microsoft.com/office/officeart/2005/8/layout/process1"/>
    <dgm:cxn modelId="{5D30CD44-AB5A-49AF-BADE-9EDE7C06868A}" srcId="{AAA8DEE2-A29D-4D2D-95F5-526BE0E9696B}" destId="{8A5562C1-ABA5-42AE-9799-05FDEC78CAA3}" srcOrd="1" destOrd="0" parTransId="{5BB7A638-5FE5-4361-9F47-FA0E90612DE1}" sibTransId="{C8238921-DE75-40D0-AB85-26A788CC03F9}"/>
    <dgm:cxn modelId="{A7AF8975-4FB2-4DB8-8D31-9F5D6DAED1E9}" type="presOf" srcId="{AAA8DEE2-A29D-4D2D-95F5-526BE0E9696B}" destId="{0EE361C1-FA20-4B3A-8747-A29BF21761C3}" srcOrd="0" destOrd="0" presId="urn:microsoft.com/office/officeart/2005/8/layout/process1"/>
    <dgm:cxn modelId="{DA845EC2-C172-4F03-9000-A17D4603CC00}" srcId="{AAA8DEE2-A29D-4D2D-95F5-526BE0E9696B}" destId="{FDC85E2B-7C6E-4B17-BA74-F1CB88470AAA}" srcOrd="0" destOrd="0" parTransId="{C6FCCED0-7501-4354-8844-B01DF1D19FC2}" sibTransId="{DFAFB34D-BED2-4F56-817D-B52A5F3B7109}"/>
    <dgm:cxn modelId="{015851F3-9AD3-4AD1-AB70-93556E4444F4}" type="presOf" srcId="{DFAFB34D-BED2-4F56-817D-B52A5F3B7109}" destId="{0596785B-96C3-40A7-ACA2-A64C3E1BB0B6}" srcOrd="0" destOrd="0" presId="urn:microsoft.com/office/officeart/2005/8/layout/process1"/>
    <dgm:cxn modelId="{DBC73CF6-359E-49C1-8FDD-64A561B9BC9E}" type="presOf" srcId="{DFAFB34D-BED2-4F56-817D-B52A5F3B7109}" destId="{37C0CE20-50A4-4296-88E4-D54DEE125CBB}" srcOrd="1" destOrd="0" presId="urn:microsoft.com/office/officeart/2005/8/layout/process1"/>
    <dgm:cxn modelId="{E7245FF6-0546-4630-88CE-413D37C6E8C2}" type="presOf" srcId="{8A5562C1-ABA5-42AE-9799-05FDEC78CAA3}" destId="{EC33FF01-810B-4C79-84DE-7FD5E7A1D066}" srcOrd="0" destOrd="0" presId="urn:microsoft.com/office/officeart/2005/8/layout/process1"/>
    <dgm:cxn modelId="{A25933EC-3A81-44C6-8B86-0AF19C83F2DF}" type="presParOf" srcId="{0EE361C1-FA20-4B3A-8747-A29BF21761C3}" destId="{E3B19FCA-5077-4FEB-8EC5-0D392C8584F8}" srcOrd="0" destOrd="0" presId="urn:microsoft.com/office/officeart/2005/8/layout/process1"/>
    <dgm:cxn modelId="{304D1047-1D54-427E-930D-192C87D4BC96}" type="presParOf" srcId="{0EE361C1-FA20-4B3A-8747-A29BF21761C3}" destId="{0596785B-96C3-40A7-ACA2-A64C3E1BB0B6}" srcOrd="1" destOrd="0" presId="urn:microsoft.com/office/officeart/2005/8/layout/process1"/>
    <dgm:cxn modelId="{73703BC8-592D-44D1-9093-3B3DFBECDDD9}" type="presParOf" srcId="{0596785B-96C3-40A7-ACA2-A64C3E1BB0B6}" destId="{37C0CE20-50A4-4296-88E4-D54DEE125CBB}" srcOrd="0" destOrd="0" presId="urn:microsoft.com/office/officeart/2005/8/layout/process1"/>
    <dgm:cxn modelId="{BB51EF34-433D-416D-A99D-0F588DFEF996}" type="presParOf" srcId="{0EE361C1-FA20-4B3A-8747-A29BF21761C3}" destId="{EC33FF01-810B-4C79-84DE-7FD5E7A1D066}"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A8DEE2-A29D-4D2D-95F5-526BE0E9696B}" type="doc">
      <dgm:prSet loTypeId="urn:microsoft.com/office/officeart/2005/8/layout/process1" loCatId="process" qsTypeId="urn:microsoft.com/office/officeart/2005/8/quickstyle/simple1" qsCatId="simple" csTypeId="urn:microsoft.com/office/officeart/2005/8/colors/accent1_2" csCatId="accent1" phldr="1"/>
      <dgm:spPr/>
    </dgm:pt>
    <dgm:pt modelId="{FDC85E2B-7C6E-4B17-BA74-F1CB88470AAA}">
      <dgm:prSet phldrT="[Text]"/>
      <dgm:spPr>
        <a:xfrm>
          <a:off x="2898" y="0"/>
          <a:ext cx="866318"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FFFFFF"/>
              </a:solidFill>
              <a:latin typeface="Arial"/>
              <a:ea typeface="+mn-ea"/>
              <a:cs typeface="+mn-cs"/>
            </a:rPr>
            <a:t>2016</a:t>
          </a:r>
        </a:p>
      </dgm:t>
    </dgm:pt>
    <dgm:pt modelId="{C6FCCED0-7501-4354-8844-B01DF1D19FC2}" type="parTrans" cxnId="{DA845EC2-C172-4F03-9000-A17D4603CC00}">
      <dgm:prSet/>
      <dgm:spPr/>
      <dgm:t>
        <a:bodyPr/>
        <a:lstStyle/>
        <a:p>
          <a:endParaRPr lang="en-US">
            <a:solidFill>
              <a:schemeClr val="tx2"/>
            </a:solidFill>
          </a:endParaRPr>
        </a:p>
      </dgm:t>
    </dgm:pt>
    <dgm:pt modelId="{DFAFB34D-BED2-4F56-817D-B52A5F3B7109}" type="sibTrans" cxnId="{DA845EC2-C172-4F03-9000-A17D4603CC00}">
      <dgm:prSet/>
      <dgm:spPr>
        <a:xfrm>
          <a:off x="955848" y="34409"/>
          <a:ext cx="183659" cy="214846"/>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8A5562C1-ABA5-42AE-9799-05FDEC78CAA3}">
      <dgm:prSet phldrT="[Text]"/>
      <dgm:spPr>
        <a:xfrm>
          <a:off x="1215744" y="0"/>
          <a:ext cx="866318"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tx1"/>
              </a:solidFill>
              <a:latin typeface="Arial"/>
              <a:ea typeface="+mn-ea"/>
              <a:cs typeface="+mn-cs"/>
            </a:rPr>
            <a:t>2017</a:t>
          </a:r>
        </a:p>
      </dgm:t>
    </dgm:pt>
    <dgm:pt modelId="{5BB7A638-5FE5-4361-9F47-FA0E90612DE1}" type="parTrans" cxnId="{5D30CD44-AB5A-49AF-BADE-9EDE7C06868A}">
      <dgm:prSet/>
      <dgm:spPr/>
      <dgm:t>
        <a:bodyPr/>
        <a:lstStyle/>
        <a:p>
          <a:endParaRPr lang="en-US">
            <a:solidFill>
              <a:schemeClr val="tx2"/>
            </a:solidFill>
          </a:endParaRPr>
        </a:p>
      </dgm:t>
    </dgm:pt>
    <dgm:pt modelId="{C8238921-DE75-40D0-AB85-26A788CC03F9}" type="sibTrans" cxnId="{5D30CD44-AB5A-49AF-BADE-9EDE7C06868A}">
      <dgm:prSet/>
      <dgm:spPr>
        <a:xfrm>
          <a:off x="2168694" y="34409"/>
          <a:ext cx="183659" cy="214846"/>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E0A4E691-1E24-4AFC-B35C-38F34CD5EF43}">
      <dgm:prSet phldrT="[Text]"/>
      <dgm:spPr>
        <a:xfrm>
          <a:off x="2428590" y="0"/>
          <a:ext cx="866318"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1A1446"/>
              </a:solidFill>
              <a:latin typeface="Arial"/>
              <a:ea typeface="+mn-ea"/>
              <a:cs typeface="+mn-cs"/>
            </a:rPr>
            <a:t>2018</a:t>
          </a:r>
        </a:p>
      </dgm:t>
    </dgm:pt>
    <dgm:pt modelId="{8B13E7DD-49DE-4DEA-B742-16D3EA9F3C1A}" type="parTrans" cxnId="{E2EF34FC-4396-4D8E-B4C9-D86C6544F15C}">
      <dgm:prSet/>
      <dgm:spPr/>
      <dgm:t>
        <a:bodyPr/>
        <a:lstStyle/>
        <a:p>
          <a:endParaRPr lang="en-US">
            <a:solidFill>
              <a:schemeClr val="tx2"/>
            </a:solidFill>
          </a:endParaRPr>
        </a:p>
      </dgm:t>
    </dgm:pt>
    <dgm:pt modelId="{69B33F73-8AA7-49FB-926C-0EAB0FABEA1C}" type="sibTrans" cxnId="{E2EF34FC-4396-4D8E-B4C9-D86C6544F15C}">
      <dgm:prSet/>
      <dgm:spPr>
        <a:xfrm>
          <a:off x="5164430"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0EE361C1-FA20-4B3A-8747-A29BF21761C3}" type="pres">
      <dgm:prSet presAssocID="{AAA8DEE2-A29D-4D2D-95F5-526BE0E9696B}" presName="Name0" presStyleCnt="0">
        <dgm:presLayoutVars>
          <dgm:dir/>
          <dgm:resizeHandles val="exact"/>
        </dgm:presLayoutVars>
      </dgm:prSet>
      <dgm:spPr/>
    </dgm:pt>
    <dgm:pt modelId="{E3B19FCA-5077-4FEB-8EC5-0D392C8584F8}" type="pres">
      <dgm:prSet presAssocID="{FDC85E2B-7C6E-4B17-BA74-F1CB88470AAA}" presName="node" presStyleLbl="node1" presStyleIdx="0" presStyleCnt="3">
        <dgm:presLayoutVars>
          <dgm:bulletEnabled val="1"/>
        </dgm:presLayoutVars>
      </dgm:prSet>
      <dgm:spPr/>
    </dgm:pt>
    <dgm:pt modelId="{0596785B-96C3-40A7-ACA2-A64C3E1BB0B6}" type="pres">
      <dgm:prSet presAssocID="{DFAFB34D-BED2-4F56-817D-B52A5F3B7109}" presName="sibTrans" presStyleLbl="sibTrans2D1" presStyleIdx="0" presStyleCnt="2"/>
      <dgm:spPr/>
    </dgm:pt>
    <dgm:pt modelId="{37C0CE20-50A4-4296-88E4-D54DEE125CBB}" type="pres">
      <dgm:prSet presAssocID="{DFAFB34D-BED2-4F56-817D-B52A5F3B7109}" presName="connectorText" presStyleLbl="sibTrans2D1" presStyleIdx="0" presStyleCnt="2"/>
      <dgm:spPr/>
    </dgm:pt>
    <dgm:pt modelId="{EC33FF01-810B-4C79-84DE-7FD5E7A1D066}" type="pres">
      <dgm:prSet presAssocID="{8A5562C1-ABA5-42AE-9799-05FDEC78CAA3}" presName="node" presStyleLbl="node1" presStyleIdx="1" presStyleCnt="3">
        <dgm:presLayoutVars>
          <dgm:bulletEnabled val="1"/>
        </dgm:presLayoutVars>
      </dgm:prSet>
      <dgm:spPr/>
    </dgm:pt>
    <dgm:pt modelId="{B7D638AC-AA59-4777-9243-34F7076540CE}" type="pres">
      <dgm:prSet presAssocID="{C8238921-DE75-40D0-AB85-26A788CC03F9}" presName="sibTrans" presStyleLbl="sibTrans2D1" presStyleIdx="1" presStyleCnt="2"/>
      <dgm:spPr/>
    </dgm:pt>
    <dgm:pt modelId="{C0753E3B-BDB0-4366-A653-EE47D3D02438}" type="pres">
      <dgm:prSet presAssocID="{C8238921-DE75-40D0-AB85-26A788CC03F9}" presName="connectorText" presStyleLbl="sibTrans2D1" presStyleIdx="1" presStyleCnt="2"/>
      <dgm:spPr/>
    </dgm:pt>
    <dgm:pt modelId="{C0B704DD-1F11-4097-9011-498B89D7858B}" type="pres">
      <dgm:prSet presAssocID="{E0A4E691-1E24-4AFC-B35C-38F34CD5EF43}" presName="node" presStyleLbl="node1" presStyleIdx="2" presStyleCnt="3">
        <dgm:presLayoutVars>
          <dgm:bulletEnabled val="1"/>
        </dgm:presLayoutVars>
      </dgm:prSet>
      <dgm:spPr/>
    </dgm:pt>
  </dgm:ptLst>
  <dgm:cxnLst>
    <dgm:cxn modelId="{C9AC4A0D-4E91-4DB7-9094-898032DF541C}" type="presOf" srcId="{C8238921-DE75-40D0-AB85-26A788CC03F9}" destId="{C0753E3B-BDB0-4366-A653-EE47D3D02438}" srcOrd="1" destOrd="0" presId="urn:microsoft.com/office/officeart/2005/8/layout/process1"/>
    <dgm:cxn modelId="{8DE54A0E-D025-4D45-810E-FE166CB5DC1F}" type="presOf" srcId="{FDC85E2B-7C6E-4B17-BA74-F1CB88470AAA}" destId="{E3B19FCA-5077-4FEB-8EC5-0D392C8584F8}" srcOrd="0" destOrd="0" presId="urn:microsoft.com/office/officeart/2005/8/layout/process1"/>
    <dgm:cxn modelId="{92276216-B851-4E39-AA9A-04813CA90BEF}" type="presOf" srcId="{E0A4E691-1E24-4AFC-B35C-38F34CD5EF43}" destId="{C0B704DD-1F11-4097-9011-498B89D7858B}" srcOrd="0" destOrd="0" presId="urn:microsoft.com/office/officeart/2005/8/layout/process1"/>
    <dgm:cxn modelId="{5D30CD44-AB5A-49AF-BADE-9EDE7C06868A}" srcId="{AAA8DEE2-A29D-4D2D-95F5-526BE0E9696B}" destId="{8A5562C1-ABA5-42AE-9799-05FDEC78CAA3}" srcOrd="1" destOrd="0" parTransId="{5BB7A638-5FE5-4361-9F47-FA0E90612DE1}" sibTransId="{C8238921-DE75-40D0-AB85-26A788CC03F9}"/>
    <dgm:cxn modelId="{A7AF8975-4FB2-4DB8-8D31-9F5D6DAED1E9}" type="presOf" srcId="{AAA8DEE2-A29D-4D2D-95F5-526BE0E9696B}" destId="{0EE361C1-FA20-4B3A-8747-A29BF21761C3}" srcOrd="0" destOrd="0" presId="urn:microsoft.com/office/officeart/2005/8/layout/process1"/>
    <dgm:cxn modelId="{B8BA13A5-C68A-4187-A5BB-0D910DC50054}" type="presOf" srcId="{C8238921-DE75-40D0-AB85-26A788CC03F9}" destId="{B7D638AC-AA59-4777-9243-34F7076540CE}" srcOrd="0" destOrd="0" presId="urn:microsoft.com/office/officeart/2005/8/layout/process1"/>
    <dgm:cxn modelId="{DA845EC2-C172-4F03-9000-A17D4603CC00}" srcId="{AAA8DEE2-A29D-4D2D-95F5-526BE0E9696B}" destId="{FDC85E2B-7C6E-4B17-BA74-F1CB88470AAA}" srcOrd="0" destOrd="0" parTransId="{C6FCCED0-7501-4354-8844-B01DF1D19FC2}" sibTransId="{DFAFB34D-BED2-4F56-817D-B52A5F3B7109}"/>
    <dgm:cxn modelId="{015851F3-9AD3-4AD1-AB70-93556E4444F4}" type="presOf" srcId="{DFAFB34D-BED2-4F56-817D-B52A5F3B7109}" destId="{0596785B-96C3-40A7-ACA2-A64C3E1BB0B6}" srcOrd="0" destOrd="0" presId="urn:microsoft.com/office/officeart/2005/8/layout/process1"/>
    <dgm:cxn modelId="{DBC73CF6-359E-49C1-8FDD-64A561B9BC9E}" type="presOf" srcId="{DFAFB34D-BED2-4F56-817D-B52A5F3B7109}" destId="{37C0CE20-50A4-4296-88E4-D54DEE125CBB}" srcOrd="1" destOrd="0" presId="urn:microsoft.com/office/officeart/2005/8/layout/process1"/>
    <dgm:cxn modelId="{E7245FF6-0546-4630-88CE-413D37C6E8C2}" type="presOf" srcId="{8A5562C1-ABA5-42AE-9799-05FDEC78CAA3}" destId="{EC33FF01-810B-4C79-84DE-7FD5E7A1D066}" srcOrd="0" destOrd="0" presId="urn:microsoft.com/office/officeart/2005/8/layout/process1"/>
    <dgm:cxn modelId="{E2EF34FC-4396-4D8E-B4C9-D86C6544F15C}" srcId="{AAA8DEE2-A29D-4D2D-95F5-526BE0E9696B}" destId="{E0A4E691-1E24-4AFC-B35C-38F34CD5EF43}" srcOrd="2" destOrd="0" parTransId="{8B13E7DD-49DE-4DEA-B742-16D3EA9F3C1A}" sibTransId="{69B33F73-8AA7-49FB-926C-0EAB0FABEA1C}"/>
    <dgm:cxn modelId="{A25933EC-3A81-44C6-8B86-0AF19C83F2DF}" type="presParOf" srcId="{0EE361C1-FA20-4B3A-8747-A29BF21761C3}" destId="{E3B19FCA-5077-4FEB-8EC5-0D392C8584F8}" srcOrd="0" destOrd="0" presId="urn:microsoft.com/office/officeart/2005/8/layout/process1"/>
    <dgm:cxn modelId="{304D1047-1D54-427E-930D-192C87D4BC96}" type="presParOf" srcId="{0EE361C1-FA20-4B3A-8747-A29BF21761C3}" destId="{0596785B-96C3-40A7-ACA2-A64C3E1BB0B6}" srcOrd="1" destOrd="0" presId="urn:microsoft.com/office/officeart/2005/8/layout/process1"/>
    <dgm:cxn modelId="{73703BC8-592D-44D1-9093-3B3DFBECDDD9}" type="presParOf" srcId="{0596785B-96C3-40A7-ACA2-A64C3E1BB0B6}" destId="{37C0CE20-50A4-4296-88E4-D54DEE125CBB}" srcOrd="0" destOrd="0" presId="urn:microsoft.com/office/officeart/2005/8/layout/process1"/>
    <dgm:cxn modelId="{BB51EF34-433D-416D-A99D-0F588DFEF996}" type="presParOf" srcId="{0EE361C1-FA20-4B3A-8747-A29BF21761C3}" destId="{EC33FF01-810B-4C79-84DE-7FD5E7A1D066}" srcOrd="2" destOrd="0" presId="urn:microsoft.com/office/officeart/2005/8/layout/process1"/>
    <dgm:cxn modelId="{081F19CF-63DA-41D9-9407-C5D61078B80E}" type="presParOf" srcId="{0EE361C1-FA20-4B3A-8747-A29BF21761C3}" destId="{B7D638AC-AA59-4777-9243-34F7076540CE}" srcOrd="3" destOrd="0" presId="urn:microsoft.com/office/officeart/2005/8/layout/process1"/>
    <dgm:cxn modelId="{C4CDCCC4-F50F-4D5D-80FC-9F0615426EB6}" type="presParOf" srcId="{B7D638AC-AA59-4777-9243-34F7076540CE}" destId="{C0753E3B-BDB0-4366-A653-EE47D3D02438}" srcOrd="0" destOrd="0" presId="urn:microsoft.com/office/officeart/2005/8/layout/process1"/>
    <dgm:cxn modelId="{CBAB2ABF-0C11-4CFF-A25C-B750C4B82ED4}" type="presParOf" srcId="{0EE361C1-FA20-4B3A-8747-A29BF21761C3}" destId="{C0B704DD-1F11-4097-9011-498B89D7858B}"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A8DEE2-A29D-4D2D-95F5-526BE0E9696B}" type="doc">
      <dgm:prSet loTypeId="urn:microsoft.com/office/officeart/2005/8/layout/process1" loCatId="process" qsTypeId="urn:microsoft.com/office/officeart/2005/8/quickstyle/simple1" qsCatId="simple" csTypeId="urn:microsoft.com/office/officeart/2005/8/colors/accent1_2" csCatId="accent1" phldr="1"/>
      <dgm:spPr/>
    </dgm:pt>
    <dgm:pt modelId="{FDC85E2B-7C6E-4B17-BA74-F1CB88470AAA}">
      <dgm:prSet phldrT="[Text]"/>
      <dgm:spPr>
        <a:xfrm>
          <a:off x="3044704"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FFFFFF"/>
              </a:solidFill>
              <a:latin typeface="Arial"/>
              <a:ea typeface="+mn-ea"/>
              <a:cs typeface="+mn-cs"/>
            </a:rPr>
            <a:t>2016</a:t>
          </a:r>
        </a:p>
      </dgm:t>
    </dgm:pt>
    <dgm:pt modelId="{C6FCCED0-7501-4354-8844-B01DF1D19FC2}" type="parTrans" cxnId="{DA845EC2-C172-4F03-9000-A17D4603CC00}">
      <dgm:prSet/>
      <dgm:spPr/>
      <dgm:t>
        <a:bodyPr/>
        <a:lstStyle/>
        <a:p>
          <a:endParaRPr lang="en-US">
            <a:solidFill>
              <a:schemeClr val="tx2"/>
            </a:solidFill>
          </a:endParaRPr>
        </a:p>
      </dgm:t>
    </dgm:pt>
    <dgm:pt modelId="{DFAFB34D-BED2-4F56-817D-B52A5F3B7109}" type="sibTrans" cxnId="{DA845EC2-C172-4F03-9000-A17D4603CC00}">
      <dgm:prSet/>
      <dgm:spPr>
        <a:xfrm>
          <a:off x="3642575"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8A5562C1-ABA5-42AE-9799-05FDEC78CAA3}">
      <dgm:prSet phldrT="[Text]"/>
      <dgm:spPr>
        <a:xfrm>
          <a:off x="3805631"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FFFFFF"/>
              </a:solidFill>
              <a:latin typeface="Arial"/>
              <a:ea typeface="+mn-ea"/>
              <a:cs typeface="+mn-cs"/>
            </a:rPr>
            <a:t>2017</a:t>
          </a:r>
        </a:p>
      </dgm:t>
    </dgm:pt>
    <dgm:pt modelId="{5BB7A638-5FE5-4361-9F47-FA0E90612DE1}" type="parTrans" cxnId="{5D30CD44-AB5A-49AF-BADE-9EDE7C06868A}">
      <dgm:prSet/>
      <dgm:spPr/>
      <dgm:t>
        <a:bodyPr/>
        <a:lstStyle/>
        <a:p>
          <a:endParaRPr lang="en-US">
            <a:solidFill>
              <a:schemeClr val="tx2"/>
            </a:solidFill>
          </a:endParaRPr>
        </a:p>
      </dgm:t>
    </dgm:pt>
    <dgm:pt modelId="{C8238921-DE75-40D0-AB85-26A788CC03F9}" type="sibTrans" cxnId="{5D30CD44-AB5A-49AF-BADE-9EDE7C06868A}">
      <dgm:prSet/>
      <dgm:spPr>
        <a:xfrm>
          <a:off x="4403503"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E0A4E691-1E24-4AFC-B35C-38F34CD5EF43}">
      <dgm:prSet phldrT="[Text]"/>
      <dgm:spPr>
        <a:xfrm>
          <a:off x="4566559"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a:solidFill>
                <a:srgbClr val="FFFFFF"/>
              </a:solidFill>
              <a:latin typeface="Arial"/>
              <a:ea typeface="+mn-ea"/>
              <a:cs typeface="+mn-cs"/>
            </a:rPr>
            <a:t>2018</a:t>
          </a:r>
        </a:p>
      </dgm:t>
    </dgm:pt>
    <dgm:pt modelId="{8B13E7DD-49DE-4DEA-B742-16D3EA9F3C1A}" type="parTrans" cxnId="{E2EF34FC-4396-4D8E-B4C9-D86C6544F15C}">
      <dgm:prSet/>
      <dgm:spPr/>
      <dgm:t>
        <a:bodyPr/>
        <a:lstStyle/>
        <a:p>
          <a:endParaRPr lang="en-US">
            <a:solidFill>
              <a:schemeClr val="tx2"/>
            </a:solidFill>
          </a:endParaRPr>
        </a:p>
      </dgm:t>
    </dgm:pt>
    <dgm:pt modelId="{69B33F73-8AA7-49FB-926C-0EAB0FABEA1C}" type="sibTrans" cxnId="{E2EF34FC-4396-4D8E-B4C9-D86C6544F15C}">
      <dgm:prSet/>
      <dgm:spPr>
        <a:xfrm>
          <a:off x="5164430"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F1693BE9-C52E-4D04-B201-26F6E1733B65}">
      <dgm:prSet phldrT="[Text]"/>
      <dgm:spPr>
        <a:xfrm>
          <a:off x="5327486"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tx1"/>
              </a:solidFill>
              <a:latin typeface="Arial"/>
              <a:ea typeface="+mn-ea"/>
              <a:cs typeface="+mn-cs"/>
            </a:rPr>
            <a:t>2019</a:t>
          </a:r>
        </a:p>
      </dgm:t>
    </dgm:pt>
    <dgm:pt modelId="{50A40CAD-8046-4C8C-B2E1-1CADC5424634}" type="parTrans" cxnId="{92F5692F-2151-4A5E-8EFF-D9B1602712A0}">
      <dgm:prSet/>
      <dgm:spPr/>
      <dgm:t>
        <a:bodyPr/>
        <a:lstStyle/>
        <a:p>
          <a:endParaRPr lang="en-US">
            <a:solidFill>
              <a:schemeClr val="tx2"/>
            </a:solidFill>
          </a:endParaRPr>
        </a:p>
      </dgm:t>
    </dgm:pt>
    <dgm:pt modelId="{3B8644BB-9933-404E-B7B7-D050A2FA9C6B}" type="sibTrans" cxnId="{92F5692F-2151-4A5E-8EFF-D9B1602712A0}">
      <dgm:prSet/>
      <dgm:spPr>
        <a:xfrm>
          <a:off x="5925357"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0EE361C1-FA20-4B3A-8747-A29BF21761C3}" type="pres">
      <dgm:prSet presAssocID="{AAA8DEE2-A29D-4D2D-95F5-526BE0E9696B}" presName="Name0" presStyleCnt="0">
        <dgm:presLayoutVars>
          <dgm:dir/>
          <dgm:resizeHandles val="exact"/>
        </dgm:presLayoutVars>
      </dgm:prSet>
      <dgm:spPr/>
    </dgm:pt>
    <dgm:pt modelId="{E3B19FCA-5077-4FEB-8EC5-0D392C8584F8}" type="pres">
      <dgm:prSet presAssocID="{FDC85E2B-7C6E-4B17-BA74-F1CB88470AAA}" presName="node" presStyleLbl="node1" presStyleIdx="0" presStyleCnt="4">
        <dgm:presLayoutVars>
          <dgm:bulletEnabled val="1"/>
        </dgm:presLayoutVars>
      </dgm:prSet>
      <dgm:spPr/>
    </dgm:pt>
    <dgm:pt modelId="{0596785B-96C3-40A7-ACA2-A64C3E1BB0B6}" type="pres">
      <dgm:prSet presAssocID="{DFAFB34D-BED2-4F56-817D-B52A5F3B7109}" presName="sibTrans" presStyleLbl="sibTrans2D1" presStyleIdx="0" presStyleCnt="3"/>
      <dgm:spPr/>
    </dgm:pt>
    <dgm:pt modelId="{37C0CE20-50A4-4296-88E4-D54DEE125CBB}" type="pres">
      <dgm:prSet presAssocID="{DFAFB34D-BED2-4F56-817D-B52A5F3B7109}" presName="connectorText" presStyleLbl="sibTrans2D1" presStyleIdx="0" presStyleCnt="3"/>
      <dgm:spPr/>
    </dgm:pt>
    <dgm:pt modelId="{EC33FF01-810B-4C79-84DE-7FD5E7A1D066}" type="pres">
      <dgm:prSet presAssocID="{8A5562C1-ABA5-42AE-9799-05FDEC78CAA3}" presName="node" presStyleLbl="node1" presStyleIdx="1" presStyleCnt="4">
        <dgm:presLayoutVars>
          <dgm:bulletEnabled val="1"/>
        </dgm:presLayoutVars>
      </dgm:prSet>
      <dgm:spPr/>
    </dgm:pt>
    <dgm:pt modelId="{B7D638AC-AA59-4777-9243-34F7076540CE}" type="pres">
      <dgm:prSet presAssocID="{C8238921-DE75-40D0-AB85-26A788CC03F9}" presName="sibTrans" presStyleLbl="sibTrans2D1" presStyleIdx="1" presStyleCnt="3"/>
      <dgm:spPr/>
    </dgm:pt>
    <dgm:pt modelId="{C0753E3B-BDB0-4366-A653-EE47D3D02438}" type="pres">
      <dgm:prSet presAssocID="{C8238921-DE75-40D0-AB85-26A788CC03F9}" presName="connectorText" presStyleLbl="sibTrans2D1" presStyleIdx="1" presStyleCnt="3"/>
      <dgm:spPr/>
    </dgm:pt>
    <dgm:pt modelId="{C0B704DD-1F11-4097-9011-498B89D7858B}" type="pres">
      <dgm:prSet presAssocID="{E0A4E691-1E24-4AFC-B35C-38F34CD5EF43}" presName="node" presStyleLbl="node1" presStyleIdx="2" presStyleCnt="4">
        <dgm:presLayoutVars>
          <dgm:bulletEnabled val="1"/>
        </dgm:presLayoutVars>
      </dgm:prSet>
      <dgm:spPr/>
    </dgm:pt>
    <dgm:pt modelId="{73EBC4C0-D8D2-4CB9-994C-DFE34BC0CA0C}" type="pres">
      <dgm:prSet presAssocID="{69B33F73-8AA7-49FB-926C-0EAB0FABEA1C}" presName="sibTrans" presStyleLbl="sibTrans2D1" presStyleIdx="2" presStyleCnt="3"/>
      <dgm:spPr/>
    </dgm:pt>
    <dgm:pt modelId="{E541E0EC-926E-4A86-82F1-1623F2B713E4}" type="pres">
      <dgm:prSet presAssocID="{69B33F73-8AA7-49FB-926C-0EAB0FABEA1C}" presName="connectorText" presStyleLbl="sibTrans2D1" presStyleIdx="2" presStyleCnt="3"/>
      <dgm:spPr/>
    </dgm:pt>
    <dgm:pt modelId="{B241D87E-0362-475E-9E01-0733B2CAEB21}" type="pres">
      <dgm:prSet presAssocID="{F1693BE9-C52E-4D04-B201-26F6E1733B65}" presName="node" presStyleLbl="node1" presStyleIdx="3" presStyleCnt="4">
        <dgm:presLayoutVars>
          <dgm:bulletEnabled val="1"/>
        </dgm:presLayoutVars>
      </dgm:prSet>
      <dgm:spPr/>
    </dgm:pt>
  </dgm:ptLst>
  <dgm:cxnLst>
    <dgm:cxn modelId="{C9AC4A0D-4E91-4DB7-9094-898032DF541C}" type="presOf" srcId="{C8238921-DE75-40D0-AB85-26A788CC03F9}" destId="{C0753E3B-BDB0-4366-A653-EE47D3D02438}" srcOrd="1" destOrd="0" presId="urn:microsoft.com/office/officeart/2005/8/layout/process1"/>
    <dgm:cxn modelId="{8DE54A0E-D025-4D45-810E-FE166CB5DC1F}" type="presOf" srcId="{FDC85E2B-7C6E-4B17-BA74-F1CB88470AAA}" destId="{E3B19FCA-5077-4FEB-8EC5-0D392C8584F8}" srcOrd="0" destOrd="0" presId="urn:microsoft.com/office/officeart/2005/8/layout/process1"/>
    <dgm:cxn modelId="{92276216-B851-4E39-AA9A-04813CA90BEF}" type="presOf" srcId="{E0A4E691-1E24-4AFC-B35C-38F34CD5EF43}" destId="{C0B704DD-1F11-4097-9011-498B89D7858B}" srcOrd="0" destOrd="0" presId="urn:microsoft.com/office/officeart/2005/8/layout/process1"/>
    <dgm:cxn modelId="{92F5692F-2151-4A5E-8EFF-D9B1602712A0}" srcId="{AAA8DEE2-A29D-4D2D-95F5-526BE0E9696B}" destId="{F1693BE9-C52E-4D04-B201-26F6E1733B65}" srcOrd="3" destOrd="0" parTransId="{50A40CAD-8046-4C8C-B2E1-1CADC5424634}" sibTransId="{3B8644BB-9933-404E-B7B7-D050A2FA9C6B}"/>
    <dgm:cxn modelId="{5D30CD44-AB5A-49AF-BADE-9EDE7C06868A}" srcId="{AAA8DEE2-A29D-4D2D-95F5-526BE0E9696B}" destId="{8A5562C1-ABA5-42AE-9799-05FDEC78CAA3}" srcOrd="1" destOrd="0" parTransId="{5BB7A638-5FE5-4361-9F47-FA0E90612DE1}" sibTransId="{C8238921-DE75-40D0-AB85-26A788CC03F9}"/>
    <dgm:cxn modelId="{EF96F04A-6BAA-4A8E-8016-8880FAC6C078}" type="presOf" srcId="{69B33F73-8AA7-49FB-926C-0EAB0FABEA1C}" destId="{E541E0EC-926E-4A86-82F1-1623F2B713E4}" srcOrd="1" destOrd="0" presId="urn:microsoft.com/office/officeart/2005/8/layout/process1"/>
    <dgm:cxn modelId="{A7AF8975-4FB2-4DB8-8D31-9F5D6DAED1E9}" type="presOf" srcId="{AAA8DEE2-A29D-4D2D-95F5-526BE0E9696B}" destId="{0EE361C1-FA20-4B3A-8747-A29BF21761C3}" srcOrd="0" destOrd="0" presId="urn:microsoft.com/office/officeart/2005/8/layout/process1"/>
    <dgm:cxn modelId="{B8BA13A5-C68A-4187-A5BB-0D910DC50054}" type="presOf" srcId="{C8238921-DE75-40D0-AB85-26A788CC03F9}" destId="{B7D638AC-AA59-4777-9243-34F7076540CE}" srcOrd="0" destOrd="0" presId="urn:microsoft.com/office/officeart/2005/8/layout/process1"/>
    <dgm:cxn modelId="{DA845EC2-C172-4F03-9000-A17D4603CC00}" srcId="{AAA8DEE2-A29D-4D2D-95F5-526BE0E9696B}" destId="{FDC85E2B-7C6E-4B17-BA74-F1CB88470AAA}" srcOrd="0" destOrd="0" parTransId="{C6FCCED0-7501-4354-8844-B01DF1D19FC2}" sibTransId="{DFAFB34D-BED2-4F56-817D-B52A5F3B7109}"/>
    <dgm:cxn modelId="{87248FD8-36CF-4912-A602-ADAAA817297D}" type="presOf" srcId="{69B33F73-8AA7-49FB-926C-0EAB0FABEA1C}" destId="{73EBC4C0-D8D2-4CB9-994C-DFE34BC0CA0C}" srcOrd="0" destOrd="0" presId="urn:microsoft.com/office/officeart/2005/8/layout/process1"/>
    <dgm:cxn modelId="{58A483DB-5659-494C-A89B-59C781704962}" type="presOf" srcId="{F1693BE9-C52E-4D04-B201-26F6E1733B65}" destId="{B241D87E-0362-475E-9E01-0733B2CAEB21}" srcOrd="0" destOrd="0" presId="urn:microsoft.com/office/officeart/2005/8/layout/process1"/>
    <dgm:cxn modelId="{015851F3-9AD3-4AD1-AB70-93556E4444F4}" type="presOf" srcId="{DFAFB34D-BED2-4F56-817D-B52A5F3B7109}" destId="{0596785B-96C3-40A7-ACA2-A64C3E1BB0B6}" srcOrd="0" destOrd="0" presId="urn:microsoft.com/office/officeart/2005/8/layout/process1"/>
    <dgm:cxn modelId="{DBC73CF6-359E-49C1-8FDD-64A561B9BC9E}" type="presOf" srcId="{DFAFB34D-BED2-4F56-817D-B52A5F3B7109}" destId="{37C0CE20-50A4-4296-88E4-D54DEE125CBB}" srcOrd="1" destOrd="0" presId="urn:microsoft.com/office/officeart/2005/8/layout/process1"/>
    <dgm:cxn modelId="{E7245FF6-0546-4630-88CE-413D37C6E8C2}" type="presOf" srcId="{8A5562C1-ABA5-42AE-9799-05FDEC78CAA3}" destId="{EC33FF01-810B-4C79-84DE-7FD5E7A1D066}" srcOrd="0" destOrd="0" presId="urn:microsoft.com/office/officeart/2005/8/layout/process1"/>
    <dgm:cxn modelId="{E2EF34FC-4396-4D8E-B4C9-D86C6544F15C}" srcId="{AAA8DEE2-A29D-4D2D-95F5-526BE0E9696B}" destId="{E0A4E691-1E24-4AFC-B35C-38F34CD5EF43}" srcOrd="2" destOrd="0" parTransId="{8B13E7DD-49DE-4DEA-B742-16D3EA9F3C1A}" sibTransId="{69B33F73-8AA7-49FB-926C-0EAB0FABEA1C}"/>
    <dgm:cxn modelId="{A25933EC-3A81-44C6-8B86-0AF19C83F2DF}" type="presParOf" srcId="{0EE361C1-FA20-4B3A-8747-A29BF21761C3}" destId="{E3B19FCA-5077-4FEB-8EC5-0D392C8584F8}" srcOrd="0" destOrd="0" presId="urn:microsoft.com/office/officeart/2005/8/layout/process1"/>
    <dgm:cxn modelId="{304D1047-1D54-427E-930D-192C87D4BC96}" type="presParOf" srcId="{0EE361C1-FA20-4B3A-8747-A29BF21761C3}" destId="{0596785B-96C3-40A7-ACA2-A64C3E1BB0B6}" srcOrd="1" destOrd="0" presId="urn:microsoft.com/office/officeart/2005/8/layout/process1"/>
    <dgm:cxn modelId="{73703BC8-592D-44D1-9093-3B3DFBECDDD9}" type="presParOf" srcId="{0596785B-96C3-40A7-ACA2-A64C3E1BB0B6}" destId="{37C0CE20-50A4-4296-88E4-D54DEE125CBB}" srcOrd="0" destOrd="0" presId="urn:microsoft.com/office/officeart/2005/8/layout/process1"/>
    <dgm:cxn modelId="{BB51EF34-433D-416D-A99D-0F588DFEF996}" type="presParOf" srcId="{0EE361C1-FA20-4B3A-8747-A29BF21761C3}" destId="{EC33FF01-810B-4C79-84DE-7FD5E7A1D066}" srcOrd="2" destOrd="0" presId="urn:microsoft.com/office/officeart/2005/8/layout/process1"/>
    <dgm:cxn modelId="{081F19CF-63DA-41D9-9407-C5D61078B80E}" type="presParOf" srcId="{0EE361C1-FA20-4B3A-8747-A29BF21761C3}" destId="{B7D638AC-AA59-4777-9243-34F7076540CE}" srcOrd="3" destOrd="0" presId="urn:microsoft.com/office/officeart/2005/8/layout/process1"/>
    <dgm:cxn modelId="{C4CDCCC4-F50F-4D5D-80FC-9F0615426EB6}" type="presParOf" srcId="{B7D638AC-AA59-4777-9243-34F7076540CE}" destId="{C0753E3B-BDB0-4366-A653-EE47D3D02438}" srcOrd="0" destOrd="0" presId="urn:microsoft.com/office/officeart/2005/8/layout/process1"/>
    <dgm:cxn modelId="{CBAB2ABF-0C11-4CFF-A25C-B750C4B82ED4}" type="presParOf" srcId="{0EE361C1-FA20-4B3A-8747-A29BF21761C3}" destId="{C0B704DD-1F11-4097-9011-498B89D7858B}" srcOrd="4" destOrd="0" presId="urn:microsoft.com/office/officeart/2005/8/layout/process1"/>
    <dgm:cxn modelId="{933A9926-4CE3-40E9-A401-F2A61FC48F61}" type="presParOf" srcId="{0EE361C1-FA20-4B3A-8747-A29BF21761C3}" destId="{73EBC4C0-D8D2-4CB9-994C-DFE34BC0CA0C}" srcOrd="5" destOrd="0" presId="urn:microsoft.com/office/officeart/2005/8/layout/process1"/>
    <dgm:cxn modelId="{FB42F118-E4DB-40FC-8601-045539E4A76C}" type="presParOf" srcId="{73EBC4C0-D8D2-4CB9-994C-DFE34BC0CA0C}" destId="{E541E0EC-926E-4A86-82F1-1623F2B713E4}" srcOrd="0" destOrd="0" presId="urn:microsoft.com/office/officeart/2005/8/layout/process1"/>
    <dgm:cxn modelId="{6F6428C6-D917-4BB9-AAA1-BDBE7DF0F1AD}" type="presParOf" srcId="{0EE361C1-FA20-4B3A-8747-A29BF21761C3}" destId="{B241D87E-0362-475E-9E01-0733B2CAEB21}"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A8DEE2-A29D-4D2D-95F5-526BE0E9696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DC85E2B-7C6E-4B17-BA74-F1CB88470AAA}">
      <dgm:prSet phldrT="[Text]"/>
      <dgm:spPr>
        <a:xfrm>
          <a:off x="3044704"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FFFFFF"/>
              </a:solidFill>
              <a:latin typeface="Arial"/>
              <a:ea typeface="+mn-ea"/>
              <a:cs typeface="+mn-cs"/>
            </a:rPr>
            <a:t>2016</a:t>
          </a:r>
        </a:p>
      </dgm:t>
    </dgm:pt>
    <dgm:pt modelId="{C6FCCED0-7501-4354-8844-B01DF1D19FC2}" type="parTrans" cxnId="{DA845EC2-C172-4F03-9000-A17D4603CC00}">
      <dgm:prSet/>
      <dgm:spPr/>
      <dgm:t>
        <a:bodyPr/>
        <a:lstStyle/>
        <a:p>
          <a:endParaRPr lang="en-US">
            <a:solidFill>
              <a:schemeClr val="tx2"/>
            </a:solidFill>
          </a:endParaRPr>
        </a:p>
      </dgm:t>
    </dgm:pt>
    <dgm:pt modelId="{DFAFB34D-BED2-4F56-817D-B52A5F3B7109}" type="sibTrans" cxnId="{DA845EC2-C172-4F03-9000-A17D4603CC00}">
      <dgm:prSet/>
      <dgm:spPr>
        <a:xfrm>
          <a:off x="3642575"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8A5562C1-ABA5-42AE-9799-05FDEC78CAA3}">
      <dgm:prSet phldrT="[Text]"/>
      <dgm:spPr>
        <a:xfrm>
          <a:off x="3805631"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rgbClr val="FFFFFF"/>
              </a:solidFill>
              <a:latin typeface="Arial"/>
              <a:ea typeface="+mn-ea"/>
              <a:cs typeface="+mn-cs"/>
            </a:rPr>
            <a:t>2017</a:t>
          </a:r>
        </a:p>
      </dgm:t>
    </dgm:pt>
    <dgm:pt modelId="{5BB7A638-5FE5-4361-9F47-FA0E90612DE1}" type="parTrans" cxnId="{5D30CD44-AB5A-49AF-BADE-9EDE7C06868A}">
      <dgm:prSet/>
      <dgm:spPr/>
      <dgm:t>
        <a:bodyPr/>
        <a:lstStyle/>
        <a:p>
          <a:endParaRPr lang="en-US">
            <a:solidFill>
              <a:schemeClr val="tx2"/>
            </a:solidFill>
          </a:endParaRPr>
        </a:p>
      </dgm:t>
    </dgm:pt>
    <dgm:pt modelId="{C8238921-DE75-40D0-AB85-26A788CC03F9}" type="sibTrans" cxnId="{5D30CD44-AB5A-49AF-BADE-9EDE7C06868A}">
      <dgm:prSet/>
      <dgm:spPr>
        <a:xfrm>
          <a:off x="4403503"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E0A4E691-1E24-4AFC-B35C-38F34CD5EF43}">
      <dgm:prSet phldrT="[Text]"/>
      <dgm:spPr>
        <a:xfrm>
          <a:off x="4566559"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a:solidFill>
                <a:srgbClr val="FFFFFF"/>
              </a:solidFill>
              <a:latin typeface="Arial"/>
              <a:ea typeface="+mn-ea"/>
              <a:cs typeface="+mn-cs"/>
            </a:rPr>
            <a:t>2018</a:t>
          </a:r>
        </a:p>
      </dgm:t>
    </dgm:pt>
    <dgm:pt modelId="{8B13E7DD-49DE-4DEA-B742-16D3EA9F3C1A}" type="parTrans" cxnId="{E2EF34FC-4396-4D8E-B4C9-D86C6544F15C}">
      <dgm:prSet/>
      <dgm:spPr/>
      <dgm:t>
        <a:bodyPr/>
        <a:lstStyle/>
        <a:p>
          <a:endParaRPr lang="en-US">
            <a:solidFill>
              <a:schemeClr val="tx2"/>
            </a:solidFill>
          </a:endParaRPr>
        </a:p>
      </dgm:t>
    </dgm:pt>
    <dgm:pt modelId="{69B33F73-8AA7-49FB-926C-0EAB0FABEA1C}" type="sibTrans" cxnId="{E2EF34FC-4396-4D8E-B4C9-D86C6544F15C}">
      <dgm:prSet/>
      <dgm:spPr>
        <a:xfrm>
          <a:off x="5164430" y="156999"/>
          <a:ext cx="115226" cy="134792"/>
        </a:xfrm>
        <a:prstGeom prst="rightArrow">
          <a:avLst>
            <a:gd name="adj1" fmla="val 60000"/>
            <a:gd name="adj2" fmla="val 50000"/>
          </a:avLst>
        </a:prstGeom>
        <a:solidFill>
          <a:srgbClr val="82C4CE"/>
        </a:solidFill>
        <a:ln>
          <a:noFill/>
        </a:ln>
        <a:effectLst/>
      </dgm:spPr>
      <dgm:t>
        <a:bodyPr/>
        <a:lstStyle/>
        <a:p>
          <a:pPr>
            <a:buNone/>
          </a:pPr>
          <a:endParaRPr lang="en-US">
            <a:solidFill>
              <a:srgbClr val="1E1B45"/>
            </a:solidFill>
            <a:latin typeface="Arial"/>
            <a:ea typeface="+mn-ea"/>
            <a:cs typeface="+mn-cs"/>
          </a:endParaRPr>
        </a:p>
      </dgm:t>
    </dgm:pt>
    <dgm:pt modelId="{F1693BE9-C52E-4D04-B201-26F6E1733B65}">
      <dgm:prSet phldrT="[Text]"/>
      <dgm:spPr>
        <a:xfrm>
          <a:off x="5327486" y="61339"/>
          <a:ext cx="543519" cy="326111"/>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bg1"/>
              </a:solidFill>
              <a:latin typeface="Arial"/>
              <a:ea typeface="+mn-ea"/>
              <a:cs typeface="+mn-cs"/>
            </a:rPr>
            <a:t>2019</a:t>
          </a:r>
        </a:p>
      </dgm:t>
    </dgm:pt>
    <dgm:pt modelId="{50A40CAD-8046-4C8C-B2E1-1CADC5424634}" type="parTrans" cxnId="{92F5692F-2151-4A5E-8EFF-D9B1602712A0}">
      <dgm:prSet/>
      <dgm:spPr/>
      <dgm:t>
        <a:bodyPr/>
        <a:lstStyle/>
        <a:p>
          <a:endParaRPr lang="en-US">
            <a:solidFill>
              <a:schemeClr val="tx2"/>
            </a:solidFill>
          </a:endParaRPr>
        </a:p>
      </dgm:t>
    </dgm:pt>
    <dgm:pt modelId="{3B8644BB-9933-404E-B7B7-D050A2FA9C6B}" type="sibTrans" cxnId="{92F5692F-2151-4A5E-8EFF-D9B1602712A0}">
      <dgm:prSet/>
      <dgm:spPr>
        <a:xfrm>
          <a:off x="5925357" y="156999"/>
          <a:ext cx="115226" cy="134792"/>
        </a:xfrm>
        <a:solidFill>
          <a:srgbClr val="82C4CE"/>
        </a:solidFill>
        <a:ln>
          <a:noFill/>
        </a:ln>
        <a:effectLst/>
      </dgm:spPr>
      <dgm:t>
        <a:bodyPr/>
        <a:lstStyle/>
        <a:p>
          <a:pPr>
            <a:buNone/>
          </a:pPr>
          <a:endParaRPr lang="en-US">
            <a:solidFill>
              <a:srgbClr val="1E1B45"/>
            </a:solidFill>
            <a:latin typeface="Arial"/>
            <a:ea typeface="+mn-ea"/>
            <a:cs typeface="+mn-cs"/>
          </a:endParaRPr>
        </a:p>
      </dgm:t>
    </dgm:pt>
    <dgm:pt modelId="{A2D8098A-2FEA-4ACE-AA7E-9F5214039219}">
      <dgm:prSet phldrT="[Text]"/>
      <dgm:spPr>
        <a:xfrm>
          <a:off x="5327486" y="61339"/>
          <a:ext cx="543519" cy="326111"/>
        </a:xfr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bg1"/>
              </a:solidFill>
              <a:latin typeface="Arial"/>
              <a:ea typeface="+mn-ea"/>
              <a:cs typeface="+mn-cs"/>
            </a:rPr>
            <a:t>2020</a:t>
          </a:r>
        </a:p>
      </dgm:t>
    </dgm:pt>
    <dgm:pt modelId="{65E53623-D35A-4727-8A2F-0FF6975359AF}" type="parTrans" cxnId="{6DEFEEA0-342D-49C5-9056-D44198CC597B}">
      <dgm:prSet/>
      <dgm:spPr/>
      <dgm:t>
        <a:bodyPr/>
        <a:lstStyle/>
        <a:p>
          <a:endParaRPr lang="en-US"/>
        </a:p>
      </dgm:t>
    </dgm:pt>
    <dgm:pt modelId="{7D2C2FC7-A31F-43D9-BD9F-C2FC3B211B72}" type="sibTrans" cxnId="{6DEFEEA0-342D-49C5-9056-D44198CC597B}">
      <dgm:prSet/>
      <dgm:spPr>
        <a:solidFill>
          <a:schemeClr val="accent3">
            <a:lumMod val="75000"/>
          </a:schemeClr>
        </a:solidFill>
      </dgm:spPr>
      <dgm:t>
        <a:bodyPr/>
        <a:lstStyle/>
        <a:p>
          <a:endParaRPr lang="en-US"/>
        </a:p>
      </dgm:t>
    </dgm:pt>
    <dgm:pt modelId="{2FD88ACF-A706-4140-AA67-4093CB895600}">
      <dgm:prSet phldrT="[Text]"/>
      <dgm:spPr>
        <a:xfrm>
          <a:off x="5327486" y="61339"/>
          <a:ext cx="543519" cy="326111"/>
        </a:xfr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bg1"/>
              </a:solidFill>
              <a:latin typeface="Arial"/>
              <a:ea typeface="+mn-ea"/>
              <a:cs typeface="+mn-cs"/>
            </a:rPr>
            <a:t>2021</a:t>
          </a:r>
        </a:p>
      </dgm:t>
    </dgm:pt>
    <dgm:pt modelId="{29BBC162-0DE7-444C-B647-85AFA6F2C165}" type="parTrans" cxnId="{11CCCF43-008A-4E2F-A3E6-A826374D9217}">
      <dgm:prSet/>
      <dgm:spPr/>
      <dgm:t>
        <a:bodyPr/>
        <a:lstStyle/>
        <a:p>
          <a:endParaRPr lang="en-US"/>
        </a:p>
      </dgm:t>
    </dgm:pt>
    <dgm:pt modelId="{B39DA89C-25C9-4670-916C-895971ED506C}" type="sibTrans" cxnId="{11CCCF43-008A-4E2F-A3E6-A826374D9217}">
      <dgm:prSet/>
      <dgm:spPr>
        <a:solidFill>
          <a:schemeClr val="accent3">
            <a:lumMod val="75000"/>
          </a:schemeClr>
        </a:solidFill>
      </dgm:spPr>
      <dgm:t>
        <a:bodyPr/>
        <a:lstStyle/>
        <a:p>
          <a:endParaRPr lang="en-US"/>
        </a:p>
      </dgm:t>
    </dgm:pt>
    <dgm:pt modelId="{E151EAF9-EC7D-4612-844F-65443DD5F125}">
      <dgm:prSet phldrT="[Text]"/>
      <dgm:spPr>
        <a:xfrm>
          <a:off x="5327486" y="61339"/>
          <a:ext cx="543519" cy="326111"/>
        </a:xfr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gm:spPr>
      <dgm:t>
        <a:bodyPr/>
        <a:lstStyle/>
        <a:p>
          <a:pPr>
            <a:buNone/>
          </a:pPr>
          <a:r>
            <a:rPr lang="en-US" b="1" dirty="0">
              <a:solidFill>
                <a:schemeClr val="tx1"/>
              </a:solidFill>
              <a:latin typeface="Arial"/>
              <a:ea typeface="+mn-ea"/>
              <a:cs typeface="+mn-cs"/>
            </a:rPr>
            <a:t>2022</a:t>
          </a:r>
        </a:p>
      </dgm:t>
    </dgm:pt>
    <dgm:pt modelId="{0AE59FBA-2E06-4062-BA60-01D3AEF01EA1}" type="parTrans" cxnId="{5BCB8F21-3CE6-4C29-B39D-B2F24E8BF8A1}">
      <dgm:prSet/>
      <dgm:spPr/>
      <dgm:t>
        <a:bodyPr/>
        <a:lstStyle/>
        <a:p>
          <a:endParaRPr lang="en-US"/>
        </a:p>
      </dgm:t>
    </dgm:pt>
    <dgm:pt modelId="{7A50AC3E-BC55-486C-A7EA-C6387AB95785}" type="sibTrans" cxnId="{5BCB8F21-3CE6-4C29-B39D-B2F24E8BF8A1}">
      <dgm:prSet/>
      <dgm:spPr/>
      <dgm:t>
        <a:bodyPr/>
        <a:lstStyle/>
        <a:p>
          <a:endParaRPr lang="en-US"/>
        </a:p>
      </dgm:t>
    </dgm:pt>
    <dgm:pt modelId="{0EE361C1-FA20-4B3A-8747-A29BF21761C3}" type="pres">
      <dgm:prSet presAssocID="{AAA8DEE2-A29D-4D2D-95F5-526BE0E9696B}" presName="Name0" presStyleCnt="0">
        <dgm:presLayoutVars>
          <dgm:dir/>
          <dgm:resizeHandles val="exact"/>
        </dgm:presLayoutVars>
      </dgm:prSet>
      <dgm:spPr/>
    </dgm:pt>
    <dgm:pt modelId="{E3B19FCA-5077-4FEB-8EC5-0D392C8584F8}" type="pres">
      <dgm:prSet presAssocID="{FDC85E2B-7C6E-4B17-BA74-F1CB88470AAA}" presName="node" presStyleLbl="node1" presStyleIdx="0" presStyleCnt="7">
        <dgm:presLayoutVars>
          <dgm:bulletEnabled val="1"/>
        </dgm:presLayoutVars>
      </dgm:prSet>
      <dgm:spPr/>
    </dgm:pt>
    <dgm:pt modelId="{0596785B-96C3-40A7-ACA2-A64C3E1BB0B6}" type="pres">
      <dgm:prSet presAssocID="{DFAFB34D-BED2-4F56-817D-B52A5F3B7109}" presName="sibTrans" presStyleLbl="sibTrans2D1" presStyleIdx="0" presStyleCnt="6"/>
      <dgm:spPr/>
    </dgm:pt>
    <dgm:pt modelId="{37C0CE20-50A4-4296-88E4-D54DEE125CBB}" type="pres">
      <dgm:prSet presAssocID="{DFAFB34D-BED2-4F56-817D-B52A5F3B7109}" presName="connectorText" presStyleLbl="sibTrans2D1" presStyleIdx="0" presStyleCnt="6"/>
      <dgm:spPr/>
    </dgm:pt>
    <dgm:pt modelId="{EC33FF01-810B-4C79-84DE-7FD5E7A1D066}" type="pres">
      <dgm:prSet presAssocID="{8A5562C1-ABA5-42AE-9799-05FDEC78CAA3}" presName="node" presStyleLbl="node1" presStyleIdx="1" presStyleCnt="7">
        <dgm:presLayoutVars>
          <dgm:bulletEnabled val="1"/>
        </dgm:presLayoutVars>
      </dgm:prSet>
      <dgm:spPr/>
    </dgm:pt>
    <dgm:pt modelId="{B7D638AC-AA59-4777-9243-34F7076540CE}" type="pres">
      <dgm:prSet presAssocID="{C8238921-DE75-40D0-AB85-26A788CC03F9}" presName="sibTrans" presStyleLbl="sibTrans2D1" presStyleIdx="1" presStyleCnt="6"/>
      <dgm:spPr/>
    </dgm:pt>
    <dgm:pt modelId="{C0753E3B-BDB0-4366-A653-EE47D3D02438}" type="pres">
      <dgm:prSet presAssocID="{C8238921-DE75-40D0-AB85-26A788CC03F9}" presName="connectorText" presStyleLbl="sibTrans2D1" presStyleIdx="1" presStyleCnt="6"/>
      <dgm:spPr/>
    </dgm:pt>
    <dgm:pt modelId="{C0B704DD-1F11-4097-9011-498B89D7858B}" type="pres">
      <dgm:prSet presAssocID="{E0A4E691-1E24-4AFC-B35C-38F34CD5EF43}" presName="node" presStyleLbl="node1" presStyleIdx="2" presStyleCnt="7">
        <dgm:presLayoutVars>
          <dgm:bulletEnabled val="1"/>
        </dgm:presLayoutVars>
      </dgm:prSet>
      <dgm:spPr/>
    </dgm:pt>
    <dgm:pt modelId="{73EBC4C0-D8D2-4CB9-994C-DFE34BC0CA0C}" type="pres">
      <dgm:prSet presAssocID="{69B33F73-8AA7-49FB-926C-0EAB0FABEA1C}" presName="sibTrans" presStyleLbl="sibTrans2D1" presStyleIdx="2" presStyleCnt="6"/>
      <dgm:spPr/>
    </dgm:pt>
    <dgm:pt modelId="{E541E0EC-926E-4A86-82F1-1623F2B713E4}" type="pres">
      <dgm:prSet presAssocID="{69B33F73-8AA7-49FB-926C-0EAB0FABEA1C}" presName="connectorText" presStyleLbl="sibTrans2D1" presStyleIdx="2" presStyleCnt="6"/>
      <dgm:spPr/>
    </dgm:pt>
    <dgm:pt modelId="{B241D87E-0362-475E-9E01-0733B2CAEB21}" type="pres">
      <dgm:prSet presAssocID="{F1693BE9-C52E-4D04-B201-26F6E1733B65}" presName="node" presStyleLbl="node1" presStyleIdx="3" presStyleCnt="7">
        <dgm:presLayoutVars>
          <dgm:bulletEnabled val="1"/>
        </dgm:presLayoutVars>
      </dgm:prSet>
      <dgm:spPr/>
    </dgm:pt>
    <dgm:pt modelId="{DDA899D2-B16C-4DE4-AB13-5D48DB70AE21}" type="pres">
      <dgm:prSet presAssocID="{3B8644BB-9933-404E-B7B7-D050A2FA9C6B}" presName="sibTrans" presStyleLbl="sibTrans2D1" presStyleIdx="3" presStyleCnt="6"/>
      <dgm:spPr>
        <a:prstGeom prst="rightArrow">
          <a:avLst>
            <a:gd name="adj1" fmla="val 60000"/>
            <a:gd name="adj2" fmla="val 50000"/>
          </a:avLst>
        </a:prstGeom>
      </dgm:spPr>
    </dgm:pt>
    <dgm:pt modelId="{30178938-ACA2-4348-A75D-9964D8515327}" type="pres">
      <dgm:prSet presAssocID="{3B8644BB-9933-404E-B7B7-D050A2FA9C6B}" presName="connectorText" presStyleLbl="sibTrans2D1" presStyleIdx="3" presStyleCnt="6"/>
      <dgm:spPr/>
    </dgm:pt>
    <dgm:pt modelId="{75EB5309-C60C-49E5-AE2C-FC9B41C6A3BB}" type="pres">
      <dgm:prSet presAssocID="{A2D8098A-2FEA-4ACE-AA7E-9F5214039219}" presName="node" presStyleLbl="node1" presStyleIdx="4" presStyleCnt="7">
        <dgm:presLayoutVars>
          <dgm:bulletEnabled val="1"/>
        </dgm:presLayoutVars>
      </dgm:prSet>
      <dgm:spPr>
        <a:prstGeom prst="roundRect">
          <a:avLst>
            <a:gd name="adj" fmla="val 10000"/>
          </a:avLst>
        </a:prstGeom>
      </dgm:spPr>
    </dgm:pt>
    <dgm:pt modelId="{287C9624-8F68-444D-B41D-567305666D8B}" type="pres">
      <dgm:prSet presAssocID="{7D2C2FC7-A31F-43D9-BD9F-C2FC3B211B72}" presName="sibTrans" presStyleLbl="sibTrans2D1" presStyleIdx="4" presStyleCnt="6"/>
      <dgm:spPr/>
    </dgm:pt>
    <dgm:pt modelId="{234C8C42-CB07-47D4-BC26-6D9729399C87}" type="pres">
      <dgm:prSet presAssocID="{7D2C2FC7-A31F-43D9-BD9F-C2FC3B211B72}" presName="connectorText" presStyleLbl="sibTrans2D1" presStyleIdx="4" presStyleCnt="6"/>
      <dgm:spPr/>
    </dgm:pt>
    <dgm:pt modelId="{078D57A6-C01B-4364-9F73-E7168F49D9FA}" type="pres">
      <dgm:prSet presAssocID="{2FD88ACF-A706-4140-AA67-4093CB895600}" presName="node" presStyleLbl="node1" presStyleIdx="5" presStyleCnt="7">
        <dgm:presLayoutVars>
          <dgm:bulletEnabled val="1"/>
        </dgm:presLayoutVars>
      </dgm:prSet>
      <dgm:spPr>
        <a:prstGeom prst="roundRect">
          <a:avLst>
            <a:gd name="adj" fmla="val 10000"/>
          </a:avLst>
        </a:prstGeom>
      </dgm:spPr>
    </dgm:pt>
    <dgm:pt modelId="{E1490230-0D47-4ECD-8F18-6A83E2724859}" type="pres">
      <dgm:prSet presAssocID="{B39DA89C-25C9-4670-916C-895971ED506C}" presName="sibTrans" presStyleLbl="sibTrans2D1" presStyleIdx="5" presStyleCnt="6"/>
      <dgm:spPr/>
    </dgm:pt>
    <dgm:pt modelId="{3CE611E6-989D-4AE6-95A5-EB2A2C54B22D}" type="pres">
      <dgm:prSet presAssocID="{B39DA89C-25C9-4670-916C-895971ED506C}" presName="connectorText" presStyleLbl="sibTrans2D1" presStyleIdx="5" presStyleCnt="6"/>
      <dgm:spPr/>
    </dgm:pt>
    <dgm:pt modelId="{93D699F1-3EEB-4E69-8573-B29B2ECA6035}" type="pres">
      <dgm:prSet presAssocID="{E151EAF9-EC7D-4612-844F-65443DD5F125}" presName="node" presStyleLbl="node1" presStyleIdx="6" presStyleCnt="7">
        <dgm:presLayoutVars>
          <dgm:bulletEnabled val="1"/>
        </dgm:presLayoutVars>
      </dgm:prSet>
      <dgm:spPr>
        <a:prstGeom prst="roundRect">
          <a:avLst>
            <a:gd name="adj" fmla="val 10000"/>
          </a:avLst>
        </a:prstGeom>
      </dgm:spPr>
    </dgm:pt>
  </dgm:ptLst>
  <dgm:cxnLst>
    <dgm:cxn modelId="{C9AC4A0D-4E91-4DB7-9094-898032DF541C}" type="presOf" srcId="{C8238921-DE75-40D0-AB85-26A788CC03F9}" destId="{C0753E3B-BDB0-4366-A653-EE47D3D02438}" srcOrd="1" destOrd="0" presId="urn:microsoft.com/office/officeart/2005/8/layout/process1"/>
    <dgm:cxn modelId="{8DE54A0E-D025-4D45-810E-FE166CB5DC1F}" type="presOf" srcId="{FDC85E2B-7C6E-4B17-BA74-F1CB88470AAA}" destId="{E3B19FCA-5077-4FEB-8EC5-0D392C8584F8}" srcOrd="0" destOrd="0" presId="urn:microsoft.com/office/officeart/2005/8/layout/process1"/>
    <dgm:cxn modelId="{92276216-B851-4E39-AA9A-04813CA90BEF}" type="presOf" srcId="{E0A4E691-1E24-4AFC-B35C-38F34CD5EF43}" destId="{C0B704DD-1F11-4097-9011-498B89D7858B}" srcOrd="0" destOrd="0" presId="urn:microsoft.com/office/officeart/2005/8/layout/process1"/>
    <dgm:cxn modelId="{5F8C4D18-E619-483A-913B-2367862FC0A7}" type="presOf" srcId="{B39DA89C-25C9-4670-916C-895971ED506C}" destId="{E1490230-0D47-4ECD-8F18-6A83E2724859}" srcOrd="0" destOrd="0" presId="urn:microsoft.com/office/officeart/2005/8/layout/process1"/>
    <dgm:cxn modelId="{5BCB8F21-3CE6-4C29-B39D-B2F24E8BF8A1}" srcId="{AAA8DEE2-A29D-4D2D-95F5-526BE0E9696B}" destId="{E151EAF9-EC7D-4612-844F-65443DD5F125}" srcOrd="6" destOrd="0" parTransId="{0AE59FBA-2E06-4062-BA60-01D3AEF01EA1}" sibTransId="{7A50AC3E-BC55-486C-A7EA-C6387AB95785}"/>
    <dgm:cxn modelId="{92F5692F-2151-4A5E-8EFF-D9B1602712A0}" srcId="{AAA8DEE2-A29D-4D2D-95F5-526BE0E9696B}" destId="{F1693BE9-C52E-4D04-B201-26F6E1733B65}" srcOrd="3" destOrd="0" parTransId="{50A40CAD-8046-4C8C-B2E1-1CADC5424634}" sibTransId="{3B8644BB-9933-404E-B7B7-D050A2FA9C6B}"/>
    <dgm:cxn modelId="{3FB4B232-1E83-4BE6-B60D-E47BBF1DECBC}" type="presOf" srcId="{B39DA89C-25C9-4670-916C-895971ED506C}" destId="{3CE611E6-989D-4AE6-95A5-EB2A2C54B22D}" srcOrd="1" destOrd="0" presId="urn:microsoft.com/office/officeart/2005/8/layout/process1"/>
    <dgm:cxn modelId="{10C6BB3E-49DD-4901-9151-EC88D77467FC}" type="presOf" srcId="{3B8644BB-9933-404E-B7B7-D050A2FA9C6B}" destId="{30178938-ACA2-4348-A75D-9964D8515327}" srcOrd="1" destOrd="0" presId="urn:microsoft.com/office/officeart/2005/8/layout/process1"/>
    <dgm:cxn modelId="{B035EF41-6477-46D5-8E99-85010D2C85BD}" type="presOf" srcId="{3B8644BB-9933-404E-B7B7-D050A2FA9C6B}" destId="{DDA899D2-B16C-4DE4-AB13-5D48DB70AE21}" srcOrd="0" destOrd="0" presId="urn:microsoft.com/office/officeart/2005/8/layout/process1"/>
    <dgm:cxn modelId="{11CCCF43-008A-4E2F-A3E6-A826374D9217}" srcId="{AAA8DEE2-A29D-4D2D-95F5-526BE0E9696B}" destId="{2FD88ACF-A706-4140-AA67-4093CB895600}" srcOrd="5" destOrd="0" parTransId="{29BBC162-0DE7-444C-B647-85AFA6F2C165}" sibTransId="{B39DA89C-25C9-4670-916C-895971ED506C}"/>
    <dgm:cxn modelId="{5D30CD44-AB5A-49AF-BADE-9EDE7C06868A}" srcId="{AAA8DEE2-A29D-4D2D-95F5-526BE0E9696B}" destId="{8A5562C1-ABA5-42AE-9799-05FDEC78CAA3}" srcOrd="1" destOrd="0" parTransId="{5BB7A638-5FE5-4361-9F47-FA0E90612DE1}" sibTransId="{C8238921-DE75-40D0-AB85-26A788CC03F9}"/>
    <dgm:cxn modelId="{028CDE49-47A3-4910-A606-CD295F72370C}" type="presOf" srcId="{7D2C2FC7-A31F-43D9-BD9F-C2FC3B211B72}" destId="{234C8C42-CB07-47D4-BC26-6D9729399C87}" srcOrd="1" destOrd="0" presId="urn:microsoft.com/office/officeart/2005/8/layout/process1"/>
    <dgm:cxn modelId="{EF96F04A-6BAA-4A8E-8016-8880FAC6C078}" type="presOf" srcId="{69B33F73-8AA7-49FB-926C-0EAB0FABEA1C}" destId="{E541E0EC-926E-4A86-82F1-1623F2B713E4}" srcOrd="1" destOrd="0" presId="urn:microsoft.com/office/officeart/2005/8/layout/process1"/>
    <dgm:cxn modelId="{6F5F986E-94BE-4180-A97E-286AAA28D923}" type="presOf" srcId="{2FD88ACF-A706-4140-AA67-4093CB895600}" destId="{078D57A6-C01B-4364-9F73-E7168F49D9FA}" srcOrd="0" destOrd="0" presId="urn:microsoft.com/office/officeart/2005/8/layout/process1"/>
    <dgm:cxn modelId="{A7AF8975-4FB2-4DB8-8D31-9F5D6DAED1E9}" type="presOf" srcId="{AAA8DEE2-A29D-4D2D-95F5-526BE0E9696B}" destId="{0EE361C1-FA20-4B3A-8747-A29BF21761C3}" srcOrd="0" destOrd="0" presId="urn:microsoft.com/office/officeart/2005/8/layout/process1"/>
    <dgm:cxn modelId="{6DEFEEA0-342D-49C5-9056-D44198CC597B}" srcId="{AAA8DEE2-A29D-4D2D-95F5-526BE0E9696B}" destId="{A2D8098A-2FEA-4ACE-AA7E-9F5214039219}" srcOrd="4" destOrd="0" parTransId="{65E53623-D35A-4727-8A2F-0FF6975359AF}" sibTransId="{7D2C2FC7-A31F-43D9-BD9F-C2FC3B211B72}"/>
    <dgm:cxn modelId="{B8BA13A5-C68A-4187-A5BB-0D910DC50054}" type="presOf" srcId="{C8238921-DE75-40D0-AB85-26A788CC03F9}" destId="{B7D638AC-AA59-4777-9243-34F7076540CE}" srcOrd="0" destOrd="0" presId="urn:microsoft.com/office/officeart/2005/8/layout/process1"/>
    <dgm:cxn modelId="{4A37CDB0-0B86-4D25-BBBB-89EA34097689}" type="presOf" srcId="{A2D8098A-2FEA-4ACE-AA7E-9F5214039219}" destId="{75EB5309-C60C-49E5-AE2C-FC9B41C6A3BB}" srcOrd="0" destOrd="0" presId="urn:microsoft.com/office/officeart/2005/8/layout/process1"/>
    <dgm:cxn modelId="{670BBDB1-7A2C-4925-9128-D4BB1816D8F9}" type="presOf" srcId="{7D2C2FC7-A31F-43D9-BD9F-C2FC3B211B72}" destId="{287C9624-8F68-444D-B41D-567305666D8B}" srcOrd="0" destOrd="0" presId="urn:microsoft.com/office/officeart/2005/8/layout/process1"/>
    <dgm:cxn modelId="{DA845EC2-C172-4F03-9000-A17D4603CC00}" srcId="{AAA8DEE2-A29D-4D2D-95F5-526BE0E9696B}" destId="{FDC85E2B-7C6E-4B17-BA74-F1CB88470AAA}" srcOrd="0" destOrd="0" parTransId="{C6FCCED0-7501-4354-8844-B01DF1D19FC2}" sibTransId="{DFAFB34D-BED2-4F56-817D-B52A5F3B7109}"/>
    <dgm:cxn modelId="{87248FD8-36CF-4912-A602-ADAAA817297D}" type="presOf" srcId="{69B33F73-8AA7-49FB-926C-0EAB0FABEA1C}" destId="{73EBC4C0-D8D2-4CB9-994C-DFE34BC0CA0C}" srcOrd="0" destOrd="0" presId="urn:microsoft.com/office/officeart/2005/8/layout/process1"/>
    <dgm:cxn modelId="{58A483DB-5659-494C-A89B-59C781704962}" type="presOf" srcId="{F1693BE9-C52E-4D04-B201-26F6E1733B65}" destId="{B241D87E-0362-475E-9E01-0733B2CAEB21}" srcOrd="0" destOrd="0" presId="urn:microsoft.com/office/officeart/2005/8/layout/process1"/>
    <dgm:cxn modelId="{1F8160EC-A6E1-4357-9702-3493F3F3A912}" type="presOf" srcId="{E151EAF9-EC7D-4612-844F-65443DD5F125}" destId="{93D699F1-3EEB-4E69-8573-B29B2ECA6035}" srcOrd="0" destOrd="0" presId="urn:microsoft.com/office/officeart/2005/8/layout/process1"/>
    <dgm:cxn modelId="{015851F3-9AD3-4AD1-AB70-93556E4444F4}" type="presOf" srcId="{DFAFB34D-BED2-4F56-817D-B52A5F3B7109}" destId="{0596785B-96C3-40A7-ACA2-A64C3E1BB0B6}" srcOrd="0" destOrd="0" presId="urn:microsoft.com/office/officeart/2005/8/layout/process1"/>
    <dgm:cxn modelId="{DBC73CF6-359E-49C1-8FDD-64A561B9BC9E}" type="presOf" srcId="{DFAFB34D-BED2-4F56-817D-B52A5F3B7109}" destId="{37C0CE20-50A4-4296-88E4-D54DEE125CBB}" srcOrd="1" destOrd="0" presId="urn:microsoft.com/office/officeart/2005/8/layout/process1"/>
    <dgm:cxn modelId="{E7245FF6-0546-4630-88CE-413D37C6E8C2}" type="presOf" srcId="{8A5562C1-ABA5-42AE-9799-05FDEC78CAA3}" destId="{EC33FF01-810B-4C79-84DE-7FD5E7A1D066}" srcOrd="0" destOrd="0" presId="urn:microsoft.com/office/officeart/2005/8/layout/process1"/>
    <dgm:cxn modelId="{E2EF34FC-4396-4D8E-B4C9-D86C6544F15C}" srcId="{AAA8DEE2-A29D-4D2D-95F5-526BE0E9696B}" destId="{E0A4E691-1E24-4AFC-B35C-38F34CD5EF43}" srcOrd="2" destOrd="0" parTransId="{8B13E7DD-49DE-4DEA-B742-16D3EA9F3C1A}" sibTransId="{69B33F73-8AA7-49FB-926C-0EAB0FABEA1C}"/>
    <dgm:cxn modelId="{A25933EC-3A81-44C6-8B86-0AF19C83F2DF}" type="presParOf" srcId="{0EE361C1-FA20-4B3A-8747-A29BF21761C3}" destId="{E3B19FCA-5077-4FEB-8EC5-0D392C8584F8}" srcOrd="0" destOrd="0" presId="urn:microsoft.com/office/officeart/2005/8/layout/process1"/>
    <dgm:cxn modelId="{304D1047-1D54-427E-930D-192C87D4BC96}" type="presParOf" srcId="{0EE361C1-FA20-4B3A-8747-A29BF21761C3}" destId="{0596785B-96C3-40A7-ACA2-A64C3E1BB0B6}" srcOrd="1" destOrd="0" presId="urn:microsoft.com/office/officeart/2005/8/layout/process1"/>
    <dgm:cxn modelId="{73703BC8-592D-44D1-9093-3B3DFBECDDD9}" type="presParOf" srcId="{0596785B-96C3-40A7-ACA2-A64C3E1BB0B6}" destId="{37C0CE20-50A4-4296-88E4-D54DEE125CBB}" srcOrd="0" destOrd="0" presId="urn:microsoft.com/office/officeart/2005/8/layout/process1"/>
    <dgm:cxn modelId="{BB51EF34-433D-416D-A99D-0F588DFEF996}" type="presParOf" srcId="{0EE361C1-FA20-4B3A-8747-A29BF21761C3}" destId="{EC33FF01-810B-4C79-84DE-7FD5E7A1D066}" srcOrd="2" destOrd="0" presId="urn:microsoft.com/office/officeart/2005/8/layout/process1"/>
    <dgm:cxn modelId="{081F19CF-63DA-41D9-9407-C5D61078B80E}" type="presParOf" srcId="{0EE361C1-FA20-4B3A-8747-A29BF21761C3}" destId="{B7D638AC-AA59-4777-9243-34F7076540CE}" srcOrd="3" destOrd="0" presId="urn:microsoft.com/office/officeart/2005/8/layout/process1"/>
    <dgm:cxn modelId="{C4CDCCC4-F50F-4D5D-80FC-9F0615426EB6}" type="presParOf" srcId="{B7D638AC-AA59-4777-9243-34F7076540CE}" destId="{C0753E3B-BDB0-4366-A653-EE47D3D02438}" srcOrd="0" destOrd="0" presId="urn:microsoft.com/office/officeart/2005/8/layout/process1"/>
    <dgm:cxn modelId="{CBAB2ABF-0C11-4CFF-A25C-B750C4B82ED4}" type="presParOf" srcId="{0EE361C1-FA20-4B3A-8747-A29BF21761C3}" destId="{C0B704DD-1F11-4097-9011-498B89D7858B}" srcOrd="4" destOrd="0" presId="urn:microsoft.com/office/officeart/2005/8/layout/process1"/>
    <dgm:cxn modelId="{933A9926-4CE3-40E9-A401-F2A61FC48F61}" type="presParOf" srcId="{0EE361C1-FA20-4B3A-8747-A29BF21761C3}" destId="{73EBC4C0-D8D2-4CB9-994C-DFE34BC0CA0C}" srcOrd="5" destOrd="0" presId="urn:microsoft.com/office/officeart/2005/8/layout/process1"/>
    <dgm:cxn modelId="{FB42F118-E4DB-40FC-8601-045539E4A76C}" type="presParOf" srcId="{73EBC4C0-D8D2-4CB9-994C-DFE34BC0CA0C}" destId="{E541E0EC-926E-4A86-82F1-1623F2B713E4}" srcOrd="0" destOrd="0" presId="urn:microsoft.com/office/officeart/2005/8/layout/process1"/>
    <dgm:cxn modelId="{6F6428C6-D917-4BB9-AAA1-BDBE7DF0F1AD}" type="presParOf" srcId="{0EE361C1-FA20-4B3A-8747-A29BF21761C3}" destId="{B241D87E-0362-475E-9E01-0733B2CAEB21}" srcOrd="6" destOrd="0" presId="urn:microsoft.com/office/officeart/2005/8/layout/process1"/>
    <dgm:cxn modelId="{D91656D7-C03E-4306-8DB8-FF32B2C7302A}" type="presParOf" srcId="{0EE361C1-FA20-4B3A-8747-A29BF21761C3}" destId="{DDA899D2-B16C-4DE4-AB13-5D48DB70AE21}" srcOrd="7" destOrd="0" presId="urn:microsoft.com/office/officeart/2005/8/layout/process1"/>
    <dgm:cxn modelId="{04E27F8A-113A-49C9-9894-CF813A308CB9}" type="presParOf" srcId="{DDA899D2-B16C-4DE4-AB13-5D48DB70AE21}" destId="{30178938-ACA2-4348-A75D-9964D8515327}" srcOrd="0" destOrd="0" presId="urn:microsoft.com/office/officeart/2005/8/layout/process1"/>
    <dgm:cxn modelId="{8563B362-CA87-4393-8460-D00B902BF9AB}" type="presParOf" srcId="{0EE361C1-FA20-4B3A-8747-A29BF21761C3}" destId="{75EB5309-C60C-49E5-AE2C-FC9B41C6A3BB}" srcOrd="8" destOrd="0" presId="urn:microsoft.com/office/officeart/2005/8/layout/process1"/>
    <dgm:cxn modelId="{081893E3-BE3C-4D26-A7FE-F99A5400BEF5}" type="presParOf" srcId="{0EE361C1-FA20-4B3A-8747-A29BF21761C3}" destId="{287C9624-8F68-444D-B41D-567305666D8B}" srcOrd="9" destOrd="0" presId="urn:microsoft.com/office/officeart/2005/8/layout/process1"/>
    <dgm:cxn modelId="{C90E827E-4AED-4678-82A8-4734CE331BC8}" type="presParOf" srcId="{287C9624-8F68-444D-B41D-567305666D8B}" destId="{234C8C42-CB07-47D4-BC26-6D9729399C87}" srcOrd="0" destOrd="0" presId="urn:microsoft.com/office/officeart/2005/8/layout/process1"/>
    <dgm:cxn modelId="{1955EDB9-7D65-4C3B-8BF7-7C1753D2D42B}" type="presParOf" srcId="{0EE361C1-FA20-4B3A-8747-A29BF21761C3}" destId="{078D57A6-C01B-4364-9F73-E7168F49D9FA}" srcOrd="10" destOrd="0" presId="urn:microsoft.com/office/officeart/2005/8/layout/process1"/>
    <dgm:cxn modelId="{15FC94CB-4584-42ED-86EC-9D797DD9D0F5}" type="presParOf" srcId="{0EE361C1-FA20-4B3A-8747-A29BF21761C3}" destId="{E1490230-0D47-4ECD-8F18-6A83E2724859}" srcOrd="11" destOrd="0" presId="urn:microsoft.com/office/officeart/2005/8/layout/process1"/>
    <dgm:cxn modelId="{30029C0A-4D10-460F-B91D-6AE384DB2385}" type="presParOf" srcId="{E1490230-0D47-4ECD-8F18-6A83E2724859}" destId="{3CE611E6-989D-4AE6-95A5-EB2A2C54B22D}" srcOrd="0" destOrd="0" presId="urn:microsoft.com/office/officeart/2005/8/layout/process1"/>
    <dgm:cxn modelId="{9A64549E-D4E7-49ED-A970-4938A705F194}" type="presParOf" srcId="{0EE361C1-FA20-4B3A-8747-A29BF21761C3}" destId="{93D699F1-3EEB-4E69-8573-B29B2ECA6035}"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19FCA-5077-4FEB-8EC5-0D392C8584F8}">
      <dsp:nvSpPr>
        <dsp:cNvPr id="0" name=""/>
        <dsp:cNvSpPr/>
      </dsp:nvSpPr>
      <dsp:spPr>
        <a:xfrm>
          <a:off x="488" y="0"/>
          <a:ext cx="1041515"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Arial"/>
              <a:ea typeface="+mn-ea"/>
              <a:cs typeface="+mn-cs"/>
            </a:rPr>
            <a:t>2016</a:t>
          </a:r>
        </a:p>
      </dsp:txBody>
      <dsp:txXfrm>
        <a:off x="8796" y="8308"/>
        <a:ext cx="1024899" cy="267049"/>
      </dsp:txXfrm>
    </dsp:sp>
    <dsp:sp modelId="{0596785B-96C3-40A7-ACA2-A64C3E1BB0B6}">
      <dsp:nvSpPr>
        <dsp:cNvPr id="0" name=""/>
        <dsp:cNvSpPr/>
      </dsp:nvSpPr>
      <dsp:spPr>
        <a:xfrm>
          <a:off x="1146154" y="12684"/>
          <a:ext cx="220801" cy="258295"/>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1E1B45"/>
            </a:solidFill>
            <a:latin typeface="Arial"/>
            <a:ea typeface="+mn-ea"/>
            <a:cs typeface="+mn-cs"/>
          </a:endParaRPr>
        </a:p>
      </dsp:txBody>
      <dsp:txXfrm>
        <a:off x="1146154" y="64343"/>
        <a:ext cx="154561" cy="154977"/>
      </dsp:txXfrm>
    </dsp:sp>
    <dsp:sp modelId="{EC33FF01-810B-4C79-84DE-7FD5E7A1D066}">
      <dsp:nvSpPr>
        <dsp:cNvPr id="0" name=""/>
        <dsp:cNvSpPr/>
      </dsp:nvSpPr>
      <dsp:spPr>
        <a:xfrm>
          <a:off x="1458609" y="0"/>
          <a:ext cx="1041515"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a:ea typeface="+mn-ea"/>
              <a:cs typeface="+mn-cs"/>
            </a:rPr>
            <a:t>2017</a:t>
          </a:r>
        </a:p>
      </dsp:txBody>
      <dsp:txXfrm>
        <a:off x="1466917" y="8308"/>
        <a:ext cx="1024899" cy="2670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19FCA-5077-4FEB-8EC5-0D392C8584F8}">
      <dsp:nvSpPr>
        <dsp:cNvPr id="0" name=""/>
        <dsp:cNvSpPr/>
      </dsp:nvSpPr>
      <dsp:spPr>
        <a:xfrm>
          <a:off x="3078" y="0"/>
          <a:ext cx="920256"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Arial"/>
              <a:ea typeface="+mn-ea"/>
              <a:cs typeface="+mn-cs"/>
            </a:rPr>
            <a:t>2016</a:t>
          </a:r>
        </a:p>
      </dsp:txBody>
      <dsp:txXfrm>
        <a:off x="11386" y="8308"/>
        <a:ext cx="903640" cy="267049"/>
      </dsp:txXfrm>
    </dsp:sp>
    <dsp:sp modelId="{0596785B-96C3-40A7-ACA2-A64C3E1BB0B6}">
      <dsp:nvSpPr>
        <dsp:cNvPr id="0" name=""/>
        <dsp:cNvSpPr/>
      </dsp:nvSpPr>
      <dsp:spPr>
        <a:xfrm>
          <a:off x="1015361" y="27720"/>
          <a:ext cx="195094" cy="228223"/>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1E1B45"/>
            </a:solidFill>
            <a:latin typeface="Arial"/>
            <a:ea typeface="+mn-ea"/>
            <a:cs typeface="+mn-cs"/>
          </a:endParaRPr>
        </a:p>
      </dsp:txBody>
      <dsp:txXfrm>
        <a:off x="1015361" y="73365"/>
        <a:ext cx="136566" cy="136933"/>
      </dsp:txXfrm>
    </dsp:sp>
    <dsp:sp modelId="{EC33FF01-810B-4C79-84DE-7FD5E7A1D066}">
      <dsp:nvSpPr>
        <dsp:cNvPr id="0" name=""/>
        <dsp:cNvSpPr/>
      </dsp:nvSpPr>
      <dsp:spPr>
        <a:xfrm>
          <a:off x="1291438" y="0"/>
          <a:ext cx="920256"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a:ea typeface="+mn-ea"/>
              <a:cs typeface="+mn-cs"/>
            </a:rPr>
            <a:t>2017</a:t>
          </a:r>
        </a:p>
      </dsp:txBody>
      <dsp:txXfrm>
        <a:off x="1299746" y="8308"/>
        <a:ext cx="903640" cy="267049"/>
      </dsp:txXfrm>
    </dsp:sp>
    <dsp:sp modelId="{B7D638AC-AA59-4777-9243-34F7076540CE}">
      <dsp:nvSpPr>
        <dsp:cNvPr id="0" name=""/>
        <dsp:cNvSpPr/>
      </dsp:nvSpPr>
      <dsp:spPr>
        <a:xfrm>
          <a:off x="2303721" y="27720"/>
          <a:ext cx="195094" cy="228223"/>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1E1B45"/>
            </a:solidFill>
            <a:latin typeface="Arial"/>
            <a:ea typeface="+mn-ea"/>
            <a:cs typeface="+mn-cs"/>
          </a:endParaRPr>
        </a:p>
      </dsp:txBody>
      <dsp:txXfrm>
        <a:off x="2303721" y="73365"/>
        <a:ext cx="136566" cy="136933"/>
      </dsp:txXfrm>
    </dsp:sp>
    <dsp:sp modelId="{C0B704DD-1F11-4097-9011-498B89D7858B}">
      <dsp:nvSpPr>
        <dsp:cNvPr id="0" name=""/>
        <dsp:cNvSpPr/>
      </dsp:nvSpPr>
      <dsp:spPr>
        <a:xfrm>
          <a:off x="2579798" y="0"/>
          <a:ext cx="920256"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1A1446"/>
              </a:solidFill>
              <a:latin typeface="Arial"/>
              <a:ea typeface="+mn-ea"/>
              <a:cs typeface="+mn-cs"/>
            </a:rPr>
            <a:t>2018</a:t>
          </a:r>
        </a:p>
      </dsp:txBody>
      <dsp:txXfrm>
        <a:off x="2588106" y="8308"/>
        <a:ext cx="903640" cy="267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19FCA-5077-4FEB-8EC5-0D392C8584F8}">
      <dsp:nvSpPr>
        <dsp:cNvPr id="0" name=""/>
        <dsp:cNvSpPr/>
      </dsp:nvSpPr>
      <dsp:spPr>
        <a:xfrm>
          <a:off x="1806" y="0"/>
          <a:ext cx="789985"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Arial"/>
              <a:ea typeface="+mn-ea"/>
              <a:cs typeface="+mn-cs"/>
            </a:rPr>
            <a:t>2016</a:t>
          </a:r>
        </a:p>
      </dsp:txBody>
      <dsp:txXfrm>
        <a:off x="10114" y="8308"/>
        <a:ext cx="773369" cy="267049"/>
      </dsp:txXfrm>
    </dsp:sp>
    <dsp:sp modelId="{0596785B-96C3-40A7-ACA2-A64C3E1BB0B6}">
      <dsp:nvSpPr>
        <dsp:cNvPr id="0" name=""/>
        <dsp:cNvSpPr/>
      </dsp:nvSpPr>
      <dsp:spPr>
        <a:xfrm>
          <a:off x="870791" y="43874"/>
          <a:ext cx="167476" cy="195916"/>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rgbClr val="1E1B45"/>
            </a:solidFill>
            <a:latin typeface="Arial"/>
            <a:ea typeface="+mn-ea"/>
            <a:cs typeface="+mn-cs"/>
          </a:endParaRPr>
        </a:p>
      </dsp:txBody>
      <dsp:txXfrm>
        <a:off x="870791" y="83057"/>
        <a:ext cx="117233" cy="117550"/>
      </dsp:txXfrm>
    </dsp:sp>
    <dsp:sp modelId="{EC33FF01-810B-4C79-84DE-7FD5E7A1D066}">
      <dsp:nvSpPr>
        <dsp:cNvPr id="0" name=""/>
        <dsp:cNvSpPr/>
      </dsp:nvSpPr>
      <dsp:spPr>
        <a:xfrm>
          <a:off x="1107786" y="0"/>
          <a:ext cx="789985"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Arial"/>
              <a:ea typeface="+mn-ea"/>
              <a:cs typeface="+mn-cs"/>
            </a:rPr>
            <a:t>2017</a:t>
          </a:r>
        </a:p>
      </dsp:txBody>
      <dsp:txXfrm>
        <a:off x="1116094" y="8308"/>
        <a:ext cx="773369" cy="267049"/>
      </dsp:txXfrm>
    </dsp:sp>
    <dsp:sp modelId="{B7D638AC-AA59-4777-9243-34F7076540CE}">
      <dsp:nvSpPr>
        <dsp:cNvPr id="0" name=""/>
        <dsp:cNvSpPr/>
      </dsp:nvSpPr>
      <dsp:spPr>
        <a:xfrm>
          <a:off x="1976770" y="43874"/>
          <a:ext cx="167476" cy="195916"/>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rgbClr val="1E1B45"/>
            </a:solidFill>
            <a:latin typeface="Arial"/>
            <a:ea typeface="+mn-ea"/>
            <a:cs typeface="+mn-cs"/>
          </a:endParaRPr>
        </a:p>
      </dsp:txBody>
      <dsp:txXfrm>
        <a:off x="1976770" y="83057"/>
        <a:ext cx="117233" cy="117550"/>
      </dsp:txXfrm>
    </dsp:sp>
    <dsp:sp modelId="{C0B704DD-1F11-4097-9011-498B89D7858B}">
      <dsp:nvSpPr>
        <dsp:cNvPr id="0" name=""/>
        <dsp:cNvSpPr/>
      </dsp:nvSpPr>
      <dsp:spPr>
        <a:xfrm>
          <a:off x="2213766" y="0"/>
          <a:ext cx="789985"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FFFF"/>
              </a:solidFill>
              <a:latin typeface="Arial"/>
              <a:ea typeface="+mn-ea"/>
              <a:cs typeface="+mn-cs"/>
            </a:rPr>
            <a:t>2018</a:t>
          </a:r>
        </a:p>
      </dsp:txBody>
      <dsp:txXfrm>
        <a:off x="2222074" y="8308"/>
        <a:ext cx="773369" cy="267049"/>
      </dsp:txXfrm>
    </dsp:sp>
    <dsp:sp modelId="{73EBC4C0-D8D2-4CB9-994C-DFE34BC0CA0C}">
      <dsp:nvSpPr>
        <dsp:cNvPr id="0" name=""/>
        <dsp:cNvSpPr/>
      </dsp:nvSpPr>
      <dsp:spPr>
        <a:xfrm>
          <a:off x="3082750" y="43874"/>
          <a:ext cx="167476" cy="195916"/>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rgbClr val="1E1B45"/>
            </a:solidFill>
            <a:latin typeface="Arial"/>
            <a:ea typeface="+mn-ea"/>
            <a:cs typeface="+mn-cs"/>
          </a:endParaRPr>
        </a:p>
      </dsp:txBody>
      <dsp:txXfrm>
        <a:off x="3082750" y="83057"/>
        <a:ext cx="117233" cy="117550"/>
      </dsp:txXfrm>
    </dsp:sp>
    <dsp:sp modelId="{B241D87E-0362-475E-9E01-0733B2CAEB21}">
      <dsp:nvSpPr>
        <dsp:cNvPr id="0" name=""/>
        <dsp:cNvSpPr/>
      </dsp:nvSpPr>
      <dsp:spPr>
        <a:xfrm>
          <a:off x="3319746" y="0"/>
          <a:ext cx="789985"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a:ea typeface="+mn-ea"/>
              <a:cs typeface="+mn-cs"/>
            </a:rPr>
            <a:t>2019</a:t>
          </a:r>
        </a:p>
      </dsp:txBody>
      <dsp:txXfrm>
        <a:off x="3328054" y="8308"/>
        <a:ext cx="773369" cy="2670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19FCA-5077-4FEB-8EC5-0D392C8584F8}">
      <dsp:nvSpPr>
        <dsp:cNvPr id="0" name=""/>
        <dsp:cNvSpPr/>
      </dsp:nvSpPr>
      <dsp:spPr>
        <a:xfrm>
          <a:off x="2206"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Arial"/>
              <a:ea typeface="+mn-ea"/>
              <a:cs typeface="+mn-cs"/>
            </a:rPr>
            <a:t>2016</a:t>
          </a:r>
        </a:p>
      </dsp:txBody>
      <dsp:txXfrm>
        <a:off x="10514" y="8308"/>
        <a:ext cx="819075" cy="267049"/>
      </dsp:txXfrm>
    </dsp:sp>
    <dsp:sp modelId="{0596785B-96C3-40A7-ACA2-A64C3E1BB0B6}">
      <dsp:nvSpPr>
        <dsp:cNvPr id="0" name=""/>
        <dsp:cNvSpPr/>
      </dsp:nvSpPr>
      <dsp:spPr>
        <a:xfrm>
          <a:off x="921467" y="38206"/>
          <a:ext cx="177166" cy="207251"/>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solidFill>
              <a:srgbClr val="1E1B45"/>
            </a:solidFill>
            <a:latin typeface="Arial"/>
            <a:ea typeface="+mn-ea"/>
            <a:cs typeface="+mn-cs"/>
          </a:endParaRPr>
        </a:p>
      </dsp:txBody>
      <dsp:txXfrm>
        <a:off x="921467" y="79656"/>
        <a:ext cx="124016" cy="124351"/>
      </dsp:txXfrm>
    </dsp:sp>
    <dsp:sp modelId="{EC33FF01-810B-4C79-84DE-7FD5E7A1D066}">
      <dsp:nvSpPr>
        <dsp:cNvPr id="0" name=""/>
        <dsp:cNvSpPr/>
      </dsp:nvSpPr>
      <dsp:spPr>
        <a:xfrm>
          <a:off x="1172175"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FFFFFF"/>
              </a:solidFill>
              <a:latin typeface="Arial"/>
              <a:ea typeface="+mn-ea"/>
              <a:cs typeface="+mn-cs"/>
            </a:rPr>
            <a:t>2017</a:t>
          </a:r>
        </a:p>
      </dsp:txBody>
      <dsp:txXfrm>
        <a:off x="1180483" y="8308"/>
        <a:ext cx="819075" cy="267049"/>
      </dsp:txXfrm>
    </dsp:sp>
    <dsp:sp modelId="{B7D638AC-AA59-4777-9243-34F7076540CE}">
      <dsp:nvSpPr>
        <dsp:cNvPr id="0" name=""/>
        <dsp:cNvSpPr/>
      </dsp:nvSpPr>
      <dsp:spPr>
        <a:xfrm>
          <a:off x="2091436" y="38206"/>
          <a:ext cx="177166" cy="207251"/>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solidFill>
              <a:srgbClr val="1E1B45"/>
            </a:solidFill>
            <a:latin typeface="Arial"/>
            <a:ea typeface="+mn-ea"/>
            <a:cs typeface="+mn-cs"/>
          </a:endParaRPr>
        </a:p>
      </dsp:txBody>
      <dsp:txXfrm>
        <a:off x="2091436" y="79656"/>
        <a:ext cx="124016" cy="124351"/>
      </dsp:txXfrm>
    </dsp:sp>
    <dsp:sp modelId="{C0B704DD-1F11-4097-9011-498B89D7858B}">
      <dsp:nvSpPr>
        <dsp:cNvPr id="0" name=""/>
        <dsp:cNvSpPr/>
      </dsp:nvSpPr>
      <dsp:spPr>
        <a:xfrm>
          <a:off x="2342144"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FFFF"/>
              </a:solidFill>
              <a:latin typeface="Arial"/>
              <a:ea typeface="+mn-ea"/>
              <a:cs typeface="+mn-cs"/>
            </a:rPr>
            <a:t>2018</a:t>
          </a:r>
        </a:p>
      </dsp:txBody>
      <dsp:txXfrm>
        <a:off x="2350452" y="8308"/>
        <a:ext cx="819075" cy="267049"/>
      </dsp:txXfrm>
    </dsp:sp>
    <dsp:sp modelId="{73EBC4C0-D8D2-4CB9-994C-DFE34BC0CA0C}">
      <dsp:nvSpPr>
        <dsp:cNvPr id="0" name=""/>
        <dsp:cNvSpPr/>
      </dsp:nvSpPr>
      <dsp:spPr>
        <a:xfrm>
          <a:off x="3261405" y="38206"/>
          <a:ext cx="177166" cy="207251"/>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solidFill>
              <a:srgbClr val="1E1B45"/>
            </a:solidFill>
            <a:latin typeface="Arial"/>
            <a:ea typeface="+mn-ea"/>
            <a:cs typeface="+mn-cs"/>
          </a:endParaRPr>
        </a:p>
      </dsp:txBody>
      <dsp:txXfrm>
        <a:off x="3261405" y="79656"/>
        <a:ext cx="124016" cy="124351"/>
      </dsp:txXfrm>
    </dsp:sp>
    <dsp:sp modelId="{B241D87E-0362-475E-9E01-0733B2CAEB21}">
      <dsp:nvSpPr>
        <dsp:cNvPr id="0" name=""/>
        <dsp:cNvSpPr/>
      </dsp:nvSpPr>
      <dsp:spPr>
        <a:xfrm>
          <a:off x="3512113"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a:ea typeface="+mn-ea"/>
              <a:cs typeface="+mn-cs"/>
            </a:rPr>
            <a:t>2019</a:t>
          </a:r>
        </a:p>
      </dsp:txBody>
      <dsp:txXfrm>
        <a:off x="3520421" y="8308"/>
        <a:ext cx="819075" cy="267049"/>
      </dsp:txXfrm>
    </dsp:sp>
    <dsp:sp modelId="{DDA899D2-B16C-4DE4-AB13-5D48DB70AE21}">
      <dsp:nvSpPr>
        <dsp:cNvPr id="0" name=""/>
        <dsp:cNvSpPr/>
      </dsp:nvSpPr>
      <dsp:spPr>
        <a:xfrm>
          <a:off x="4431374" y="38206"/>
          <a:ext cx="177166" cy="207251"/>
        </a:xfrm>
        <a:prstGeom prst="rightArrow">
          <a:avLst>
            <a:gd name="adj1" fmla="val 60000"/>
            <a:gd name="adj2" fmla="val 50000"/>
          </a:avLst>
        </a:prstGeom>
        <a:solidFill>
          <a:srgbClr val="82C4C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solidFill>
              <a:srgbClr val="1E1B45"/>
            </a:solidFill>
            <a:latin typeface="Arial"/>
            <a:ea typeface="+mn-ea"/>
            <a:cs typeface="+mn-cs"/>
          </a:endParaRPr>
        </a:p>
      </dsp:txBody>
      <dsp:txXfrm>
        <a:off x="4431374" y="79656"/>
        <a:ext cx="124016" cy="124351"/>
      </dsp:txXfrm>
    </dsp:sp>
    <dsp:sp modelId="{75EB5309-C60C-49E5-AE2C-FC9B41C6A3BB}">
      <dsp:nvSpPr>
        <dsp:cNvPr id="0" name=""/>
        <dsp:cNvSpPr/>
      </dsp:nvSpPr>
      <dsp:spPr>
        <a:xfrm>
          <a:off x="4682081"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a:ea typeface="+mn-ea"/>
              <a:cs typeface="+mn-cs"/>
            </a:rPr>
            <a:t>2020</a:t>
          </a:r>
        </a:p>
      </dsp:txBody>
      <dsp:txXfrm>
        <a:off x="4690389" y="8308"/>
        <a:ext cx="819075" cy="267049"/>
      </dsp:txXfrm>
    </dsp:sp>
    <dsp:sp modelId="{287C9624-8F68-444D-B41D-567305666D8B}">
      <dsp:nvSpPr>
        <dsp:cNvPr id="0" name=""/>
        <dsp:cNvSpPr/>
      </dsp:nvSpPr>
      <dsp:spPr>
        <a:xfrm>
          <a:off x="5601342" y="38206"/>
          <a:ext cx="177166" cy="207251"/>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601342" y="79656"/>
        <a:ext cx="124016" cy="124351"/>
      </dsp:txXfrm>
    </dsp:sp>
    <dsp:sp modelId="{078D57A6-C01B-4364-9F73-E7168F49D9FA}">
      <dsp:nvSpPr>
        <dsp:cNvPr id="0" name=""/>
        <dsp:cNvSpPr/>
      </dsp:nvSpPr>
      <dsp:spPr>
        <a:xfrm>
          <a:off x="5852050"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a:ea typeface="+mn-ea"/>
              <a:cs typeface="+mn-cs"/>
            </a:rPr>
            <a:t>2021</a:t>
          </a:r>
        </a:p>
      </dsp:txBody>
      <dsp:txXfrm>
        <a:off x="5860358" y="8308"/>
        <a:ext cx="819075" cy="267049"/>
      </dsp:txXfrm>
    </dsp:sp>
    <dsp:sp modelId="{E1490230-0D47-4ECD-8F18-6A83E2724859}">
      <dsp:nvSpPr>
        <dsp:cNvPr id="0" name=""/>
        <dsp:cNvSpPr/>
      </dsp:nvSpPr>
      <dsp:spPr>
        <a:xfrm>
          <a:off x="6771311" y="38206"/>
          <a:ext cx="177166" cy="207251"/>
        </a:xfrm>
        <a:prstGeom prst="rightArrow">
          <a:avLst>
            <a:gd name="adj1" fmla="val 60000"/>
            <a:gd name="adj2" fmla="val 50000"/>
          </a:avLst>
        </a:prstGeom>
        <a:solidFill>
          <a:schemeClr val="accent3">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771311" y="79656"/>
        <a:ext cx="124016" cy="124351"/>
      </dsp:txXfrm>
    </dsp:sp>
    <dsp:sp modelId="{93D699F1-3EEB-4E69-8573-B29B2ECA6035}">
      <dsp:nvSpPr>
        <dsp:cNvPr id="0" name=""/>
        <dsp:cNvSpPr/>
      </dsp:nvSpPr>
      <dsp:spPr>
        <a:xfrm>
          <a:off x="7022019" y="0"/>
          <a:ext cx="835691" cy="283665"/>
        </a:xfrm>
        <a:prstGeom prst="roundRect">
          <a:avLst>
            <a:gd name="adj" fmla="val 10000"/>
          </a:avLst>
        </a:prstGeom>
        <a:solidFill>
          <a:srgbClr val="FF8B00">
            <a:hueOff val="0"/>
            <a:satOff val="0"/>
            <a:lumOff val="0"/>
            <a:alphaOff val="0"/>
          </a:srgbClr>
        </a:solidFill>
        <a:ln w="12700" cap="flat" cmpd="sng" algn="ctr">
          <a:solidFill>
            <a:srgbClr val="F4F4F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a:ea typeface="+mn-ea"/>
              <a:cs typeface="+mn-cs"/>
            </a:rPr>
            <a:t>2022</a:t>
          </a:r>
        </a:p>
      </dsp:txBody>
      <dsp:txXfrm>
        <a:off x="7030327" y="8308"/>
        <a:ext cx="819075" cy="2670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2AACE72-28F3-4994-AB2C-9E35D7FFAF35}" type="datetimeFigureOut">
              <a:rPr lang="en-US" smtClean="0"/>
              <a:t>2/5/2024</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8C0BB7E-DD00-4500-A190-46B24A9BA5E8}" type="slidenum">
              <a:rPr lang="en-US" smtClean="0"/>
              <a:t>‹#›</a:t>
            </a:fld>
            <a:endParaRPr lang="en-US" dirty="0"/>
          </a:p>
        </p:txBody>
      </p:sp>
    </p:spTree>
    <p:extLst>
      <p:ext uri="{BB962C8B-B14F-4D97-AF65-F5344CB8AC3E}">
        <p14:creationId xmlns:p14="http://schemas.microsoft.com/office/powerpoint/2010/main" val="329447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ore.assp.org/PersonifyEbusiness/Events/ASSPEducationalEventsCalenda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0BB7E-DD00-4500-A190-46B24A9BA5E8}" type="slidenum">
              <a:rPr lang="en-US" smtClean="0"/>
              <a:t>1</a:t>
            </a:fld>
            <a:endParaRPr lang="en-US" dirty="0"/>
          </a:p>
        </p:txBody>
      </p:sp>
    </p:spTree>
    <p:extLst>
      <p:ext uri="{BB962C8B-B14F-4D97-AF65-F5344CB8AC3E}">
        <p14:creationId xmlns:p14="http://schemas.microsoft.com/office/powerpoint/2010/main" val="3949884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a:p>
            <a:endParaRPr lang="en-US" dirty="0"/>
          </a:p>
          <a:p>
            <a:r>
              <a:rPr lang="en-US" dirty="0"/>
              <a:t>Don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05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
            </a:r>
          </a:p>
          <a:p>
            <a:endParaRPr lang="en-US" dirty="0"/>
          </a:p>
          <a:p>
            <a:r>
              <a:rPr lang="en-US" dirty="0"/>
              <a:t>Provide an overview of Home Depot, the company and our EHS team.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474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Recap the initial injury analysis in 2016 – Tool Rental Overexertion Injuries (by Dave Swaziek)</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Portable Loading Dock project started in 2016 as an overexertion study of Home Depot’s Tool Rental operations.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data quickly confirmed that large, bulky, heavy tools and equipment were the leading causes of both injury frequency and severity.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Cross referencing rental equipment sales and injury data, we identified the leading types of heavy equipment causing most injuries and associated cost.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As the picture on the right illustrates (200 lb. plate tamp), most large, tool rental loading and unloading relied on team lifting.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6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Results of our initial Tool Rental project confirmed most injury frequency and severity was occurring with large, bulky tools and equipment.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The only mechanical lifting aid available was a small, manual crank cart which provided “some” overexertion relief; but not applicable for many larger items.   A few stores even resorted to building their own wooden loading ramps.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Larger equipment, such as tillers, aerators, and trenchers, did not fit onto the red crank cart’s small lift platter.  Again, team lifting was the primary methods stores used to load (and unload) equipment.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Both Home Depot and the Risk Control team could not find the “best solution” from current lifting and loading products in the marketplace.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Therefore, in 2017 Home Depot partnered with a 3</a:t>
            </a:r>
            <a:r>
              <a:rPr lang="en-US" baseline="30000" dirty="0">
                <a:cs typeface="Calibri"/>
              </a:rPr>
              <a:t>rd</a:t>
            </a:r>
            <a:r>
              <a:rPr lang="en-US" dirty="0">
                <a:cs typeface="Calibri"/>
              </a:rPr>
              <a:t> party manufacturing company to design and build a PLD; or Portable Loading Dock. </a:t>
            </a:r>
          </a:p>
          <a:p>
            <a:pPr marL="174708" indent="-174708">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03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In 2018, 47 test units were built and deployed across the country.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Home Depot also promoted the PLD in store manager’s meetings.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Several were awarded as prize drawings to promote local store interest and excitement.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413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In 2019, after 12 months of using the PLD in 47 pilot stores, we looked at the first year of injury data.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During the first year we saw a 50% reduction in equipment loading/unloading overexertion injuries.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We also used the PLD’s cycle counter to gauge each store’s use of the machine.  This data revealed a wide variation in store use; from many times per day to only a few uses per week.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More work was needed to strengthen the CBA and build a business case for nationwide deployment to all 2,000 stores.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006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
            </a:r>
          </a:p>
          <a:p>
            <a:endParaRPr lang="en-US" dirty="0"/>
          </a:p>
          <a:p>
            <a:pPr marL="174708" indent="-174708">
              <a:buFont typeface="Arial" panose="020B0604020202020204" pitchFamily="34" charset="0"/>
              <a:buChar char="•"/>
            </a:pPr>
            <a:r>
              <a:rPr lang="en-US" dirty="0"/>
              <a:t>Notice we jumped from 2020 to 2022 (Covid period) – when priorities and focus were elsewhere for Home Depot.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Starting early in 2022, we looked at 4 years injury data in our 47 pilot TRCs (1/1/2018 - 12/31/2021)</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41% reduction in overexertion injury frequency (17 vs. 10)</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44% reduction in severity, or injury cost ($97k vs. $55k).</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(note: 47 TRCs is just 3.3% of the total Home Depot TRCS – 1,286.)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483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a:t>
            </a:r>
          </a:p>
          <a:p>
            <a:endParaRPr lang="en-US" dirty="0"/>
          </a:p>
          <a:p>
            <a:pPr marL="174708" indent="-174708">
              <a:buFont typeface="Arial" panose="020B0604020202020204" pitchFamily="34" charset="0"/>
              <a:buChar char="•"/>
            </a:pPr>
            <a:r>
              <a:rPr lang="en-US" dirty="0"/>
              <a:t>We had solid data after 4 years of testing the PLD was a success.  However, the 47 pilot locations did not provide use with a Home Run CBA to sell some of Home Depot’s sr. managers.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So, we starting looking at other options to expand use, which would further reduce injuries.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 campaign was initiated to expand PLD use to other large, bulky retail items. Our injury database was updated to include 9 large, bulky items from Home Depot’s retail operations.  This included commonly sold (and customer loaded) items as refrigerators, large grills, tool chest, and others.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 These 9 bulky retail items added another 723 injuries and almost 10M in cost to our 4-year data base.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We also develop new campaigns to increase and promote use of the PLD.  This includes QR codes shoppers can scan (which shows a short promotional use video.)  We also created “Loading Zone” signs and designated loading areas at each store.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endParaRPr lang="en-US" dirty="0">
              <a:cs typeface="Calibri"/>
            </a:endParaRPr>
          </a:p>
          <a:p>
            <a:pPr marL="174708" indent="-174708">
              <a:buFont typeface="Arial" panose="020B0604020202020204" pitchFamily="34" charset="0"/>
              <a:buChar char="•"/>
            </a:pPr>
            <a:r>
              <a:rPr lang="en-US" dirty="0">
                <a:cs typeface="Calibri"/>
              </a:rPr>
              <a:t>Let’s recap:</a:t>
            </a:r>
          </a:p>
          <a:p>
            <a:pPr marL="640594" lvl="1" indent="-174708">
              <a:buFont typeface="Arial" panose="020B0604020202020204" pitchFamily="34" charset="0"/>
              <a:buChar char="•"/>
            </a:pPr>
            <a:r>
              <a:rPr lang="en-US" dirty="0">
                <a:cs typeface="Calibri"/>
              </a:rPr>
              <a:t>2016: initial injury assessment</a:t>
            </a:r>
          </a:p>
          <a:p>
            <a:pPr marL="640594" lvl="1" indent="-174708">
              <a:buFont typeface="Arial" panose="020B0604020202020204" pitchFamily="34" charset="0"/>
              <a:buChar char="•"/>
            </a:pPr>
            <a:r>
              <a:rPr lang="en-US" dirty="0">
                <a:cs typeface="Calibri"/>
              </a:rPr>
              <a:t>2017: Design &amp; build a new machine</a:t>
            </a:r>
          </a:p>
          <a:p>
            <a:pPr marL="640594" lvl="1" indent="-174708">
              <a:buFont typeface="Arial" panose="020B0604020202020204" pitchFamily="34" charset="0"/>
              <a:buChar char="•"/>
            </a:pPr>
            <a:r>
              <a:rPr lang="en-US" dirty="0">
                <a:cs typeface="Calibri"/>
              </a:rPr>
              <a:t>2018: Fund and deploy 47 PLDs across the country</a:t>
            </a:r>
          </a:p>
          <a:p>
            <a:pPr marL="640594" lvl="1" indent="-174708">
              <a:buFont typeface="Arial" panose="020B0604020202020204" pitchFamily="34" charset="0"/>
              <a:buChar char="•"/>
            </a:pPr>
            <a:r>
              <a:rPr lang="en-US" dirty="0">
                <a:cs typeface="Calibri"/>
              </a:rPr>
              <a:t>2019: First review of 1 year data; confirms strong injury reduction results</a:t>
            </a:r>
          </a:p>
          <a:p>
            <a:pPr marL="640594" lvl="1" indent="-174708">
              <a:buFont typeface="Arial" panose="020B0604020202020204" pitchFamily="34" charset="0"/>
              <a:buChar char="•"/>
            </a:pPr>
            <a:r>
              <a:rPr lang="en-US" dirty="0">
                <a:cs typeface="Calibri"/>
              </a:rPr>
              <a:t>2020-21: Covid years</a:t>
            </a:r>
          </a:p>
          <a:p>
            <a:pPr marL="640594" lvl="1" indent="-174708">
              <a:buFont typeface="Arial" panose="020B0604020202020204" pitchFamily="34" charset="0"/>
              <a:buChar char="•"/>
            </a:pPr>
            <a:r>
              <a:rPr lang="en-US" dirty="0">
                <a:cs typeface="Calibri"/>
              </a:rPr>
              <a:t>2022: Added bulky retail items, operational savings which strengthened the ROI &lt;2  years.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Other key data points include:</a:t>
            </a:r>
          </a:p>
          <a:p>
            <a:pPr marL="640594" lvl="1" indent="-174708">
              <a:buFont typeface="Arial" panose="020B0604020202020204" pitchFamily="34" charset="0"/>
              <a:buChar char="•"/>
            </a:pPr>
            <a:r>
              <a:rPr lang="en-US" dirty="0">
                <a:cs typeface="Calibri"/>
              </a:rPr>
              <a:t>Analytics confirming 1.6 injuries reduced per store</a:t>
            </a:r>
          </a:p>
          <a:p>
            <a:pPr marL="640594" lvl="1" indent="-174708">
              <a:buFont typeface="Arial" panose="020B0604020202020204" pitchFamily="34" charset="0"/>
              <a:buChar char="•"/>
            </a:pPr>
            <a:r>
              <a:rPr lang="en-US" dirty="0">
                <a:cs typeface="Calibri"/>
              </a:rPr>
              <a:t>41% reduction in overexertion injuries</a:t>
            </a:r>
          </a:p>
          <a:p>
            <a:pPr marL="640594" lvl="1" indent="-174708">
              <a:buFont typeface="Arial" panose="020B0604020202020204" pitchFamily="34" charset="0"/>
              <a:buChar char="•"/>
            </a:pPr>
            <a:r>
              <a:rPr lang="en-US" dirty="0">
                <a:cs typeface="Calibri"/>
              </a:rPr>
              <a:t>44% reduction in overexertion injury cost</a:t>
            </a:r>
          </a:p>
          <a:p>
            <a:pPr marL="640594" lvl="1" indent="-174708">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501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Expanding use of the PLD to include many retail bulky items greatly increased our overall business case.  But, we were not quite there yet.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Adding an operational metric, productivity savings, was needed to provide a stronger ROI under 2 years.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Using a conservative productivity savings of only 1 additional associate, and customer loading only 5 times per day @ 5-6 minutes each, this = ½ hour per day.  This is time associates could be spending with customers; not loading.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Lastly, one cost item we were tracking, but never used, was the cost of lost workdays.  Our 4-year injury database totaled 7,969 lost days from all 16 heavy, bulky items we were tracking.  </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If only 50% of these injuries are prevented (conservative estimate), the appx. 1,000 lost workdays per year could be saved.  (7,960 * 50% = ~4,000 / 4 years = ~1,000 lost days per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72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0BB7E-DD00-4500-A190-46B24A9BA5E8}" type="slidenum">
              <a:rPr lang="en-US" smtClean="0"/>
              <a:t>2</a:t>
            </a:fld>
            <a:endParaRPr lang="en-US" dirty="0"/>
          </a:p>
        </p:txBody>
      </p:sp>
    </p:spTree>
    <p:extLst>
      <p:ext uri="{BB962C8B-B14F-4D97-AF65-F5344CB8AC3E}">
        <p14:creationId xmlns:p14="http://schemas.microsoft.com/office/powerpoint/2010/main" val="3793828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endParaRPr lang="en-US" dirty="0">
              <a:cs typeface="Calibri"/>
            </a:endParaRPr>
          </a:p>
          <a:p>
            <a:pPr marL="174708" indent="-174708">
              <a:buFont typeface="Arial" panose="020B0604020202020204" pitchFamily="34" charset="0"/>
              <a:buChar char="•"/>
            </a:pPr>
            <a:r>
              <a:rPr lang="en-US" dirty="0">
                <a:cs typeface="Calibri"/>
              </a:rPr>
              <a:t>Recap the fantastic day which occurred with CEO Ted Decker on July 16, 2022</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Highlight all the safety innovations and pilots that were present for him to see.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Within 48 hrs. of the store walk, capital funding was appropriated. Not only the PLD, but other safety initiatives also.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935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 </a:t>
            </a:r>
          </a:p>
          <a:p>
            <a:endParaRPr lang="en-US" dirty="0">
              <a:cs typeface="Calibri"/>
            </a:endParaRPr>
          </a:p>
          <a:p>
            <a:pPr marL="174708" indent="-174708">
              <a:buFont typeface="Arial" panose="020B0604020202020204" pitchFamily="34" charset="0"/>
              <a:buChar char="•"/>
            </a:pPr>
            <a:r>
              <a:rPr lang="en-US" dirty="0">
                <a:cs typeface="Calibri"/>
              </a:rPr>
              <a:t>Once funding was finalized for nationwide deployment, a roll-out strategy was needed.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In addition to training material, getting PLDs to stores with the greatest need had to be priorities.   Keep in mind that about 600 Home Depot stores do not have Tool Rental Centers.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Using many of our data analytic tools &amp; databases developed over the past 4 years, we created a combined ranking metric for all 1,985 stores.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We used annual sales and injury data of all 16 TRC and Retail bulky items to develop store-level metrics.  (injury metric is # of overexertion only.  Does not include incurred cost or LTI severity; only an overexertion injury was reported).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Once all stores were ranked, this was rolled-up into 200 Districts and then into 19 Regions.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Deployment started Fall 2022.  Thru Sept. this year we are appx. 85% complete with all stores with final roll-out completed by Jan.  (Almost 2,000 for U.S. stores and another 200 for stores in Canada).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7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Bryce</a:t>
            </a:r>
          </a:p>
          <a:p>
            <a:endParaRPr lang="en-US" dirty="0">
              <a:cs typeface="Calibri"/>
            </a:endParaRPr>
          </a:p>
          <a:p>
            <a:pPr marL="174708" indent="-174708">
              <a:buFont typeface="Arial" panose="020B0604020202020204" pitchFamily="34" charset="0"/>
              <a:buChar char="•"/>
            </a:pPr>
            <a:r>
              <a:rPr lang="en-US" dirty="0">
                <a:cs typeface="Calibri"/>
              </a:rPr>
              <a:t>Highlight project success and impact YTD.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 PLDs shipped (% complete) and target completion date</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Impact pre vs. post; using shipping date as pivot point.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Emphasis many stores just received PLDs a few months ago, so long-term injury impact will develop over time for all 2,000 stores. </a:t>
            </a:r>
          </a:p>
          <a:p>
            <a:pPr marL="174708" indent="-174708">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2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endParaRPr lang="en-US" dirty="0">
              <a:cs typeface="Calibri"/>
            </a:endParaRPr>
          </a:p>
          <a:p>
            <a:pPr marL="174708" indent="-174708">
              <a:buFont typeface="Arial" panose="020B0604020202020204" pitchFamily="34" charset="0"/>
              <a:buChar char="•"/>
            </a:pPr>
            <a:r>
              <a:rPr lang="en-US" dirty="0">
                <a:cs typeface="Calibri"/>
              </a:rPr>
              <a:t>Short video clip #1</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3 associates loading the </a:t>
            </a:r>
            <a:r>
              <a:rPr lang="en-US" b="1" u="sng" dirty="0">
                <a:cs typeface="Calibri"/>
              </a:rPr>
              <a:t>bottom</a:t>
            </a:r>
            <a:r>
              <a:rPr lang="en-US" dirty="0">
                <a:cs typeface="Calibri"/>
              </a:rPr>
              <a:t> portion of a heavy tool chest.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391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a:t>
            </a:r>
          </a:p>
          <a:p>
            <a:endParaRPr lang="en-US" dirty="0">
              <a:cs typeface="Calibri"/>
            </a:endParaRPr>
          </a:p>
          <a:p>
            <a:pPr marL="174708" indent="-174708">
              <a:buFont typeface="Arial" panose="020B0604020202020204" pitchFamily="34" charset="0"/>
              <a:buChar char="•"/>
            </a:pPr>
            <a:r>
              <a:rPr lang="en-US" dirty="0">
                <a:cs typeface="Calibri"/>
              </a:rPr>
              <a:t>PLD promotional video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Anyone can scan the QR code and see how the Portable Loading Dock can help.   </a:t>
            </a:r>
          </a:p>
          <a:p>
            <a:pPr marL="174708" indent="-174708">
              <a:buFont typeface="Arial" panose="020B0604020202020204" pitchFamily="34" charset="0"/>
              <a:buChar char="•"/>
            </a:pPr>
            <a:endParaRPr lang="en-US" dirty="0">
              <a:cs typeface="Calibri"/>
            </a:endParaRPr>
          </a:p>
          <a:p>
            <a:pPr marL="174708" indent="-174708">
              <a:buFont typeface="Arial" panose="020B0604020202020204" pitchFamily="34" charset="0"/>
              <a:buChar char="•"/>
            </a:pPr>
            <a:r>
              <a:rPr lang="en-US" dirty="0">
                <a:cs typeface="Calibri"/>
              </a:rPr>
              <a:t>Conclusion – comments and questions.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27F1CF6-C234-4F5E-9F90-6F84D2C7B8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035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here ever rent a boom lift? Most DIY customers don’t understand the ANSI standards that require not only PFPE, but MEWP operator training as well. My role at THD Rental, and on the A92 committees is to look for innovative ways to ensure operators have to attach their lanyard to anchorage point.  </a:t>
            </a:r>
            <a:r>
              <a:rPr lang="en-US" dirty="0" err="1"/>
              <a:t>Fastentracker</a:t>
            </a:r>
            <a:endParaRPr lang="en-US" dirty="0"/>
          </a:p>
          <a:p>
            <a:r>
              <a:rPr lang="en-US" dirty="0"/>
              <a:t>Also, to keep them away from overhead lines – </a:t>
            </a:r>
            <a:r>
              <a:rPr lang="en-US"/>
              <a:t>proximity sensors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15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questions and discussions:</a:t>
            </a:r>
          </a:p>
          <a:p>
            <a:endParaRPr lang="en-US" dirty="0"/>
          </a:p>
          <a:p>
            <a:r>
              <a:rPr lang="en-US" dirty="0"/>
              <a:t>Don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A860F-F027-4DC4-967F-D09DEE924D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148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28</a:t>
            </a:fld>
            <a:endParaRPr lang="en-US" dirty="0"/>
          </a:p>
        </p:txBody>
      </p:sp>
    </p:spTree>
    <p:extLst>
      <p:ext uri="{BB962C8B-B14F-4D97-AF65-F5344CB8AC3E}">
        <p14:creationId xmlns:p14="http://schemas.microsoft.com/office/powerpoint/2010/main" val="3028476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0BB7E-DD00-4500-A190-46B24A9BA5E8}" type="slidenum">
              <a:rPr lang="en-US" smtClean="0"/>
              <a:t>29</a:t>
            </a:fld>
            <a:endParaRPr lang="en-US" dirty="0"/>
          </a:p>
        </p:txBody>
      </p:sp>
    </p:spTree>
    <p:extLst>
      <p:ext uri="{BB962C8B-B14F-4D97-AF65-F5344CB8AC3E}">
        <p14:creationId xmlns:p14="http://schemas.microsoft.com/office/powerpoint/2010/main" val="3226455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30</a:t>
            </a:fld>
            <a:endParaRPr lang="en-US" dirty="0"/>
          </a:p>
        </p:txBody>
      </p:sp>
    </p:spTree>
    <p:extLst>
      <p:ext uri="{BB962C8B-B14F-4D97-AF65-F5344CB8AC3E}">
        <p14:creationId xmlns:p14="http://schemas.microsoft.com/office/powerpoint/2010/main" val="197400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7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0BB7E-DD00-4500-A190-46B24A9BA5E8}" type="slidenum">
              <a:rPr lang="en-US" smtClean="0"/>
              <a:t>31</a:t>
            </a:fld>
            <a:endParaRPr lang="en-US" dirty="0"/>
          </a:p>
        </p:txBody>
      </p:sp>
    </p:spTree>
    <p:extLst>
      <p:ext uri="{BB962C8B-B14F-4D97-AF65-F5344CB8AC3E}">
        <p14:creationId xmlns:p14="http://schemas.microsoft.com/office/powerpoint/2010/main" val="134159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C0BB7E-DD00-4500-A190-46B24A9BA5E8}" type="slidenum">
              <a:rPr lang="en-US" smtClean="0"/>
              <a:t>4</a:t>
            </a:fld>
            <a:endParaRPr lang="en-US" dirty="0"/>
          </a:p>
        </p:txBody>
      </p:sp>
    </p:spTree>
    <p:extLst>
      <p:ext uri="{BB962C8B-B14F-4D97-AF65-F5344CB8AC3E}">
        <p14:creationId xmlns:p14="http://schemas.microsoft.com/office/powerpoint/2010/main" val="257949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8C0BB7E-DD00-4500-A190-46B24A9BA5E8}" type="slidenum">
              <a:rPr lang="en-US" smtClean="0"/>
              <a:t>5</a:t>
            </a:fld>
            <a:endParaRPr lang="en-US" dirty="0"/>
          </a:p>
        </p:txBody>
      </p:sp>
    </p:spTree>
    <p:extLst>
      <p:ext uri="{BB962C8B-B14F-4D97-AF65-F5344CB8AC3E}">
        <p14:creationId xmlns:p14="http://schemas.microsoft.com/office/powerpoint/2010/main" val="3932759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4155"/>
                </a:solidFill>
                <a:effectLst/>
                <a:latin typeface="-apple-system"/>
              </a:rPr>
              <a:t>The Safety Fest TN 2024 Safety Expo will be held on April 30th &amp; May 1st at the New Hope Center in Oak Ridge, TN! More information will be available soon!</a:t>
            </a:r>
          </a:p>
          <a:p>
            <a:r>
              <a:rPr lang="en-US" b="0" i="0" dirty="0" err="1">
                <a:solidFill>
                  <a:srgbClr val="334155"/>
                </a:solidFill>
                <a:effectLst/>
                <a:latin typeface="-apple-system"/>
              </a:rPr>
              <a:t>eChemExpo</a:t>
            </a:r>
            <a:r>
              <a:rPr lang="en-US" b="0" i="0" dirty="0">
                <a:solidFill>
                  <a:srgbClr val="334155"/>
                </a:solidFill>
                <a:effectLst/>
                <a:latin typeface="-apple-system"/>
              </a:rPr>
              <a:t> will be held April 17-18, 2024 in Johnson City</a:t>
            </a:r>
            <a:endParaRPr lang="en-US" b="0" dirty="0"/>
          </a:p>
        </p:txBody>
      </p:sp>
      <p:sp>
        <p:nvSpPr>
          <p:cNvPr id="4" name="Slide Number Placeholder 3"/>
          <p:cNvSpPr>
            <a:spLocks noGrp="1"/>
          </p:cNvSpPr>
          <p:nvPr>
            <p:ph type="sldNum" sz="quarter" idx="5"/>
          </p:nvPr>
        </p:nvSpPr>
        <p:spPr/>
        <p:txBody>
          <a:bodyPr/>
          <a:lstStyle/>
          <a:p>
            <a:fld id="{28C0BB7E-DD00-4500-A190-46B24A9BA5E8}" type="slidenum">
              <a:rPr lang="en-US" smtClean="0"/>
              <a:t>6</a:t>
            </a:fld>
            <a:endParaRPr lang="en-US" dirty="0"/>
          </a:p>
        </p:txBody>
      </p:sp>
    </p:spTree>
    <p:extLst>
      <p:ext uri="{BB962C8B-B14F-4D97-AF65-F5344CB8AC3E}">
        <p14:creationId xmlns:p14="http://schemas.microsoft.com/office/powerpoint/2010/main" val="257949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Education Calendar</a:t>
            </a:r>
          </a:p>
          <a:p>
            <a:r>
              <a:rPr lang="en-US" dirty="0">
                <a:hlinkClick r:id="rId3"/>
              </a:rPr>
              <a:t>ASSP Educational Events Calendar</a:t>
            </a:r>
            <a:endParaRPr lang="en-US" dirty="0"/>
          </a:p>
          <a:p>
            <a:endParaRPr lang="en-US" dirty="0"/>
          </a:p>
        </p:txBody>
      </p:sp>
      <p:sp>
        <p:nvSpPr>
          <p:cNvPr id="4" name="Slide Number Placeholder 3"/>
          <p:cNvSpPr>
            <a:spLocks noGrp="1"/>
          </p:cNvSpPr>
          <p:nvPr>
            <p:ph type="sldNum" sz="quarter" idx="5"/>
          </p:nvPr>
        </p:nvSpPr>
        <p:spPr/>
        <p:txBody>
          <a:bodyPr/>
          <a:lstStyle/>
          <a:p>
            <a:fld id="{28C0BB7E-DD00-4500-A190-46B24A9BA5E8}" type="slidenum">
              <a:rPr lang="en-US" smtClean="0"/>
              <a:t>7</a:t>
            </a:fld>
            <a:endParaRPr lang="en-US" dirty="0"/>
          </a:p>
        </p:txBody>
      </p:sp>
    </p:spTree>
    <p:extLst>
      <p:ext uri="{BB962C8B-B14F-4D97-AF65-F5344CB8AC3E}">
        <p14:creationId xmlns:p14="http://schemas.microsoft.com/office/powerpoint/2010/main" val="541279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476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0BB7E-DD00-4500-A190-46B24A9BA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272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2.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15.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7A0A-C687-4EA6-958C-11E0E5434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4D4D4D-2F0C-44CC-B7DC-5A60AC317E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098325-8A67-4AC2-A7C2-9D66E2EB620D}"/>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6B929D1F-0DA4-44D9-AAA1-BB6F6014AE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241ABA-CA13-43EF-B5CA-2DDCE2C5DB3B}"/>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49904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44F3-3EDE-4BF0-BF0C-8071CF1DF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5225CB-19D8-4A16-B32C-088F7914F8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E9091-A046-467A-BF24-DD7570A6261E}"/>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495AC425-4E7E-4015-9066-EEF35F04FC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0BEDB6-C125-46EA-A36C-8DD866B022B3}"/>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34249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56AB72-3D6B-4644-9E30-EF6DD3015D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1D8476-3FD1-4AA3-8422-F42BF3A8B5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DF8C5-4B55-45CF-88CF-A3841FAA9296}"/>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740E421A-93BB-4962-8ADF-2CD2260DC4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68E531-71A0-4803-8782-A4036853DFB1}"/>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139638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dirty="0"/>
              <a:t>Transition Slide</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2"/>
          <a:stretch>
            <a:fillRect/>
          </a:stretch>
        </p:blipFill>
        <p:spPr>
          <a:xfrm>
            <a:off x="1017918" y="1317811"/>
            <a:ext cx="198065" cy="4222377"/>
          </a:xfrm>
          <a:prstGeom prst="rect">
            <a:avLst/>
          </a:prstGeom>
        </p:spPr>
      </p:pic>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3"/>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1899784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2CBAC-18C6-A74A-A794-D9D088FBE6FE}"/>
              </a:ext>
            </a:extLst>
          </p:cNvPr>
          <p:cNvPicPr>
            <a:picLocks noChangeAspect="1"/>
          </p:cNvPicPr>
          <p:nvPr userDrawn="1"/>
        </p:nvPicPr>
        <p:blipFill>
          <a:blip r:embed="rId2"/>
          <a:stretch>
            <a:fillRect/>
          </a:stretch>
        </p:blipFill>
        <p:spPr>
          <a:xfrm>
            <a:off x="339270" y="-238285"/>
            <a:ext cx="4572000" cy="1828800"/>
          </a:xfrm>
          <a:prstGeom prst="rect">
            <a:avLst/>
          </a:prstGeom>
        </p:spPr>
      </p:pic>
      <p:sp>
        <p:nvSpPr>
          <p:cNvPr id="5" name="Rectangle 4">
            <a:extLst>
              <a:ext uri="{FF2B5EF4-FFF2-40B4-BE49-F238E27FC236}">
                <a16:creationId xmlns:a16="http://schemas.microsoft.com/office/drawing/2014/main" id="{5025C126-A13C-6A49-91A1-C344BA35EA6A}"/>
              </a:ext>
            </a:extLst>
          </p:cNvPr>
          <p:cNvSpPr/>
          <p:nvPr userDrawn="1"/>
        </p:nvSpPr>
        <p:spPr>
          <a:xfrm>
            <a:off x="0" y="1331495"/>
            <a:ext cx="12192000" cy="5526505"/>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6400" y="1868453"/>
            <a:ext cx="9497682" cy="182879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Topic</a:t>
            </a:r>
          </a:p>
        </p:txBody>
      </p:sp>
      <p:sp>
        <p:nvSpPr>
          <p:cNvPr id="16" name="Content Placeholder 15">
            <a:extLst>
              <a:ext uri="{FF2B5EF4-FFF2-40B4-BE49-F238E27FC236}">
                <a16:creationId xmlns:a16="http://schemas.microsoft.com/office/drawing/2014/main" id="{2E1BE53B-828D-F541-992E-C9017DCB9A5C}"/>
              </a:ext>
            </a:extLst>
          </p:cNvPr>
          <p:cNvSpPr>
            <a:spLocks noGrp="1"/>
          </p:cNvSpPr>
          <p:nvPr>
            <p:ph sz="quarter" idx="10" hasCustomPrompt="1"/>
          </p:nvPr>
        </p:nvSpPr>
        <p:spPr>
          <a:xfrm>
            <a:off x="1676399" y="4094747"/>
            <a:ext cx="9497681" cy="2159602"/>
          </a:xfrm>
        </p:spPr>
        <p:txBody>
          <a:bodyPr/>
          <a:lstStyle>
            <a:lvl1pPr marL="0" indent="0">
              <a:buNone/>
              <a:defRPr>
                <a:ln>
                  <a:noFill/>
                </a:ln>
                <a:solidFill>
                  <a:schemeClr val="bg1"/>
                </a:solidFill>
                <a:latin typeface="Arial" panose="020B0604020202020204" pitchFamily="34" charset="0"/>
                <a:cs typeface="Arial" panose="020B0604020202020204" pitchFamily="34" charset="0"/>
              </a:defRPr>
            </a:lvl1pPr>
          </a:lstStyle>
          <a:p>
            <a:r>
              <a:rPr lang="en-US" sz="2800" b="0" dirty="0"/>
              <a:t>Speaker/Presenters</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3"/>
          <a:stretch>
            <a:fillRect/>
          </a:stretch>
        </p:blipFill>
        <p:spPr>
          <a:xfrm>
            <a:off x="1017918" y="1331495"/>
            <a:ext cx="198065" cy="5526505"/>
          </a:xfrm>
          <a:prstGeom prst="rect">
            <a:avLst/>
          </a:prstGeom>
        </p:spPr>
      </p:pic>
    </p:spTree>
    <p:extLst>
      <p:ext uri="{BB962C8B-B14F-4D97-AF65-F5344CB8AC3E}">
        <p14:creationId xmlns:p14="http://schemas.microsoft.com/office/powerpoint/2010/main" val="373976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2CBAC-18C6-A74A-A794-D9D088FBE6FE}"/>
              </a:ext>
            </a:extLst>
          </p:cNvPr>
          <p:cNvPicPr>
            <a:picLocks noChangeAspect="1"/>
          </p:cNvPicPr>
          <p:nvPr userDrawn="1"/>
        </p:nvPicPr>
        <p:blipFill>
          <a:blip r:embed="rId2"/>
          <a:stretch>
            <a:fillRect/>
          </a:stretch>
        </p:blipFill>
        <p:spPr>
          <a:xfrm>
            <a:off x="339270" y="-238285"/>
            <a:ext cx="4572000" cy="1828800"/>
          </a:xfrm>
          <a:prstGeom prst="rect">
            <a:avLst/>
          </a:prstGeom>
        </p:spPr>
      </p:pic>
      <p:sp>
        <p:nvSpPr>
          <p:cNvPr id="5" name="Rectangle 4">
            <a:extLst>
              <a:ext uri="{FF2B5EF4-FFF2-40B4-BE49-F238E27FC236}">
                <a16:creationId xmlns:a16="http://schemas.microsoft.com/office/drawing/2014/main" id="{5025C126-A13C-6A49-91A1-C344BA35EA6A}"/>
              </a:ext>
            </a:extLst>
          </p:cNvPr>
          <p:cNvSpPr/>
          <p:nvPr userDrawn="1"/>
        </p:nvSpPr>
        <p:spPr>
          <a:xfrm>
            <a:off x="0" y="1331495"/>
            <a:ext cx="12192000" cy="5526505"/>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6400" y="1868453"/>
            <a:ext cx="9497682" cy="182879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Topic</a:t>
            </a:r>
          </a:p>
        </p:txBody>
      </p:sp>
      <p:sp>
        <p:nvSpPr>
          <p:cNvPr id="16" name="Content Placeholder 15">
            <a:extLst>
              <a:ext uri="{FF2B5EF4-FFF2-40B4-BE49-F238E27FC236}">
                <a16:creationId xmlns:a16="http://schemas.microsoft.com/office/drawing/2014/main" id="{2E1BE53B-828D-F541-992E-C9017DCB9A5C}"/>
              </a:ext>
            </a:extLst>
          </p:cNvPr>
          <p:cNvSpPr>
            <a:spLocks noGrp="1"/>
          </p:cNvSpPr>
          <p:nvPr>
            <p:ph sz="quarter" idx="10" hasCustomPrompt="1"/>
          </p:nvPr>
        </p:nvSpPr>
        <p:spPr>
          <a:xfrm>
            <a:off x="1676399" y="4094747"/>
            <a:ext cx="9497681" cy="2159602"/>
          </a:xfrm>
        </p:spPr>
        <p:txBody>
          <a:bodyPr/>
          <a:lstStyle>
            <a:lvl1pPr marL="0" indent="0">
              <a:buNone/>
              <a:defRPr>
                <a:ln>
                  <a:noFill/>
                </a:ln>
                <a:solidFill>
                  <a:schemeClr val="bg1"/>
                </a:solidFill>
                <a:latin typeface="Arial" panose="020B0604020202020204" pitchFamily="34" charset="0"/>
                <a:cs typeface="Arial" panose="020B0604020202020204" pitchFamily="34" charset="0"/>
              </a:defRPr>
            </a:lvl1pPr>
          </a:lstStyle>
          <a:p>
            <a:r>
              <a:rPr lang="en-US" sz="2800" b="0" dirty="0"/>
              <a:t>Speaker/Presenters</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3"/>
          <a:stretch>
            <a:fillRect/>
          </a:stretch>
        </p:blipFill>
        <p:spPr>
          <a:xfrm>
            <a:off x="1017918" y="1331495"/>
            <a:ext cx="198065" cy="5526505"/>
          </a:xfrm>
          <a:prstGeom prst="rect">
            <a:avLst/>
          </a:prstGeom>
        </p:spPr>
      </p:pic>
    </p:spTree>
    <p:extLst>
      <p:ext uri="{BB962C8B-B14F-4D97-AF65-F5344CB8AC3E}">
        <p14:creationId xmlns:p14="http://schemas.microsoft.com/office/powerpoint/2010/main" val="277997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dirty="0"/>
              <a:t>Transition Slide</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2"/>
          <a:stretch>
            <a:fillRect/>
          </a:stretch>
        </p:blipFill>
        <p:spPr>
          <a:xfrm>
            <a:off x="1017918" y="1317811"/>
            <a:ext cx="198065" cy="4222377"/>
          </a:xfrm>
          <a:prstGeom prst="rect">
            <a:avLst/>
          </a:prstGeom>
        </p:spPr>
      </p:pic>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3"/>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1861313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A6B3-0D92-4D13-B3FB-33759B1FF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2FFB2-0B3B-490C-999C-7D883BFD9F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3ECB24-76DF-4ADF-9BCF-23B4A00936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52DF5-8E73-4B1D-93F1-AABD20026B20}"/>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6" name="Footer Placeholder 5">
            <a:extLst>
              <a:ext uri="{FF2B5EF4-FFF2-40B4-BE49-F238E27FC236}">
                <a16:creationId xmlns:a16="http://schemas.microsoft.com/office/drawing/2014/main" id="{9E0B3251-916E-4948-9806-A3D152C592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BA3AF-2FFB-4DFC-A026-9D90FBB5FAC2}"/>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905867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DFB0-89B0-4672-B892-48F4183216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A821F6-FDFD-4B8E-96FC-B8EF8219C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A1B857-7113-475B-92E2-D1056C91C9DF}"/>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3B67A3EC-CC3F-47DC-B94F-9A44752698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5168C-C919-45CC-B62F-67044F97A307}"/>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1027898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546705" y="2239242"/>
            <a:ext cx="1928139" cy="201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ctrTitle"/>
          </p:nvPr>
        </p:nvSpPr>
        <p:spPr>
          <a:xfrm>
            <a:off x="546706" y="2657345"/>
            <a:ext cx="4555337" cy="1192065"/>
          </a:xfrm>
        </p:spPr>
        <p:txBody>
          <a:bodyPr anchor="t" anchorCtr="0">
            <a:normAutofit/>
          </a:bodyPr>
          <a:lstStyle>
            <a:lvl1pPr algn="l">
              <a:lnSpc>
                <a:spcPct val="90000"/>
              </a:lnSpc>
              <a:defRPr sz="2700">
                <a:solidFill>
                  <a:schemeClr val="accent1"/>
                </a:solidFill>
              </a:defRPr>
            </a:lvl1pPr>
          </a:lstStyle>
          <a:p>
            <a:r>
              <a:rPr lang="en-US" dirty="0"/>
              <a:t>Click to edit Master title style</a:t>
            </a:r>
            <a:endParaRPr dirty="0"/>
          </a:p>
        </p:txBody>
      </p:sp>
      <p:sp>
        <p:nvSpPr>
          <p:cNvPr id="3" name="Subtitle 2"/>
          <p:cNvSpPr>
            <a:spLocks noGrp="1"/>
          </p:cNvSpPr>
          <p:nvPr>
            <p:ph type="subTitle" idx="1"/>
          </p:nvPr>
        </p:nvSpPr>
        <p:spPr>
          <a:xfrm>
            <a:off x="546704" y="3870558"/>
            <a:ext cx="4846320" cy="448056"/>
          </a:xfrm>
          <a:prstGeom prst="rect">
            <a:avLst/>
          </a:prstGeom>
        </p:spPr>
        <p:txBody>
          <a:bodyPr>
            <a:normAutofit/>
          </a:bodyPr>
          <a:lstStyle>
            <a:lvl1pPr marL="0" indent="0" algn="l">
              <a:spcBef>
                <a:spcPts val="0"/>
              </a:spcBef>
              <a:buNone/>
              <a:defRPr sz="135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412667" y="2057400"/>
            <a:ext cx="1490472" cy="3886200"/>
          </a:xfrm>
          <a:prstGeom prst="rect">
            <a:avLst/>
          </a:prstGeom>
        </p:spPr>
      </p:pic>
      <p:pic>
        <p:nvPicPr>
          <p:cNvPr id="10" name="Picture 9" descr="Small flat leaves"/>
          <p:cNvPicPr>
            <a:picLocks noChangeAspect="1"/>
          </p:cNvPicPr>
          <p:nvPr/>
        </p:nvPicPr>
        <p:blipFill rotWithShape="1">
          <a:blip r:embed="rId3" cstate="print">
            <a:extLst>
              <a:ext uri="{28A0092B-C50C-407E-A947-70E740481C1C}">
                <a14:useLocalDpi xmlns:a14="http://schemas.microsoft.com/office/drawing/2010/main" val="0"/>
              </a:ext>
            </a:extLst>
          </a:blip>
          <a:srcRect r="56308"/>
          <a:stretch/>
        </p:blipFill>
        <p:spPr>
          <a:xfrm>
            <a:off x="4807519" y="2057400"/>
            <a:ext cx="2536556"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l="1" r="1902"/>
          <a:stretch/>
        </p:blipFill>
        <p:spPr>
          <a:xfrm>
            <a:off x="8971731" y="2057400"/>
            <a:ext cx="3220271" cy="3886200"/>
          </a:xfrm>
          <a:prstGeom prst="rect">
            <a:avLst/>
          </a:prstGeom>
        </p:spPr>
      </p:pic>
      <p:pic>
        <p:nvPicPr>
          <p:cNvPr id="12" name="Picture 11">
            <a:extLst>
              <a:ext uri="{FF2B5EF4-FFF2-40B4-BE49-F238E27FC236}">
                <a16:creationId xmlns:a16="http://schemas.microsoft.com/office/drawing/2014/main" id="{A9974CFC-5155-4841-8657-6E6E770DAD0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2479"/>
          <a:stretch/>
        </p:blipFill>
        <p:spPr>
          <a:xfrm>
            <a:off x="9194780" y="459786"/>
            <a:ext cx="2577873" cy="909228"/>
          </a:xfrm>
          <a:prstGeom prst="rect">
            <a:avLst/>
          </a:prstGeom>
        </p:spPr>
      </p:pic>
    </p:spTree>
    <p:extLst>
      <p:ext uri="{BB962C8B-B14F-4D97-AF65-F5344CB8AC3E}">
        <p14:creationId xmlns:p14="http://schemas.microsoft.com/office/powerpoint/2010/main" val="117707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597" y="404782"/>
            <a:ext cx="8660731" cy="847197"/>
          </a:xfrm>
        </p:spPr>
        <p:txBody>
          <a:bodyPr anchor="ctr" anchorCtr="0"/>
          <a:lstStyle/>
          <a:p>
            <a:r>
              <a:rPr lang="en-US" dirty="0"/>
              <a:t>Click to edit Master title style</a:t>
            </a:r>
            <a:endParaRPr dirty="0"/>
          </a:p>
        </p:txBody>
      </p:sp>
      <p:sp>
        <p:nvSpPr>
          <p:cNvPr id="3" name="Content Placeholder 2"/>
          <p:cNvSpPr>
            <a:spLocks noGrp="1"/>
          </p:cNvSpPr>
          <p:nvPr>
            <p:ph idx="1"/>
          </p:nvPr>
        </p:nvSpPr>
        <p:spPr>
          <a:xfrm>
            <a:off x="533389" y="1410527"/>
            <a:ext cx="11427371" cy="4620682"/>
          </a:xfrm>
          <a:prstGeom prst="rect">
            <a:avLst/>
          </a:prstGeom>
        </p:spPr>
        <p:txBody>
          <a:bodyPr/>
          <a:lstStyle>
            <a:lvl1pPr marL="259556" indent="-259556">
              <a:buFont typeface="Wingdings" panose="05000000000000000000" pitchFamily="2" charset="2"/>
              <a:buChar char="§"/>
              <a:defRPr/>
            </a:lvl1pPr>
            <a:lvl2pPr marL="426244" indent="-213122">
              <a:buFont typeface="Corbel" panose="020B0503020204020204" pitchFamily="34" charset="0"/>
              <a:buChar char="–"/>
              <a:defRPr/>
            </a:lvl2pPr>
            <a:lvl3pPr marL="556022" indent="-164306">
              <a:buSzPct val="90000"/>
              <a:buFont typeface="Corbel" panose="020B0503020204020204" pitchFamily="34" charset="0"/>
              <a:buChar char="»"/>
              <a:defRPr/>
            </a:lvl3pPr>
            <a:lvl4pPr marL="732235" indent="-169069">
              <a:defRPr/>
            </a:lvl4pPr>
            <a:lvl5pPr marL="898922" indent="-164306">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lvl1pPr>
              <a:defRPr spc="0"/>
            </a:lvl1pPr>
          </a:lstStyle>
          <a:p>
            <a:r>
              <a:rPr lang="en-US"/>
              <a:t>PAGE </a:t>
            </a:r>
            <a:fld id="{9CD8D479-8942-46E8-A226-A4E01F7A105C}" type="slidenum">
              <a:rPr lang="en-US" smtClean="0"/>
              <a:pPr/>
              <a:t>‹#›</a:t>
            </a:fld>
            <a:endParaRPr lang="en-US" dirty="0"/>
          </a:p>
        </p:txBody>
      </p:sp>
    </p:spTree>
    <p:extLst>
      <p:ext uri="{BB962C8B-B14F-4D97-AF65-F5344CB8AC3E}">
        <p14:creationId xmlns:p14="http://schemas.microsoft.com/office/powerpoint/2010/main" val="202959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7BEA-087A-4274-BFA5-687158244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CE53C-014A-4F57-8293-398511CDC0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349A3-60F3-4591-BA2F-0F06FDCDB0C1}"/>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AE640830-0DDE-4023-AB93-01BD5D6CCD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53C7C3-6284-4391-83E4-9AFD8B1D4506}"/>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2117453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1"/>
          <p:cNvSpPr>
            <a:spLocks noGrp="1"/>
          </p:cNvSpPr>
          <p:nvPr>
            <p:ph type="title"/>
          </p:nvPr>
        </p:nvSpPr>
        <p:spPr>
          <a:xfrm>
            <a:off x="1751777" y="2263917"/>
            <a:ext cx="6949440" cy="3143393"/>
          </a:xfrm>
        </p:spPr>
        <p:txBody>
          <a:bodyPr anchor="b"/>
          <a:lstStyle>
            <a:lvl1pPr>
              <a:defRPr sz="45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7"/>
            <a:ext cx="6949440" cy="449523"/>
          </a:xfrm>
          <a:prstGeom prst="rect">
            <a:avLst/>
          </a:prstGeo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1102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1" y="1556281"/>
            <a:ext cx="4610099" cy="4620682"/>
          </a:xfrm>
          <a:prstGeom prst="rect">
            <a:avLst/>
          </a:prstGeo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3" y="1556281"/>
            <a:ext cx="4609775" cy="4620682"/>
          </a:xfrm>
          <a:prstGeom prst="rect">
            <a:avLst/>
          </a:prstGeo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r>
              <a:rPr lang="en-US" dirty="0"/>
              <a:t>PAGE </a:t>
            </a:r>
            <a:fld id="{9CD8D479-8942-46E8-A226-A4E01F7A105C}" type="slidenum">
              <a:rPr lang="en-US" smtClean="0"/>
              <a:pPr/>
              <a:t>‹#›</a:t>
            </a:fld>
            <a:endParaRPr lang="en-US" dirty="0"/>
          </a:p>
        </p:txBody>
      </p:sp>
    </p:spTree>
    <p:extLst>
      <p:ext uri="{BB962C8B-B14F-4D97-AF65-F5344CB8AC3E}">
        <p14:creationId xmlns:p14="http://schemas.microsoft.com/office/powerpoint/2010/main" val="345580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a:prstGeom prst="rect">
            <a:avLst/>
          </a:prstGeo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09699" y="2434151"/>
            <a:ext cx="4608576" cy="3811271"/>
          </a:xfrm>
          <a:prstGeom prst="rect">
            <a:avLst/>
          </a:prstGeo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2" y="1554480"/>
            <a:ext cx="4610100" cy="823912"/>
          </a:xfrm>
          <a:prstGeom prst="rect">
            <a:avLst/>
          </a:prstGeo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434151"/>
            <a:ext cx="4610100" cy="3811271"/>
          </a:xfrm>
          <a:prstGeom prst="rect">
            <a:avLst/>
          </a:prstGeo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r>
              <a:rPr lang="en-US" dirty="0"/>
              <a:t>PAGE </a:t>
            </a:r>
            <a:fld id="{9CD8D479-8942-46E8-A226-A4E01F7A105C}" type="slidenum">
              <a:rPr lang="en-US" smtClean="0"/>
              <a:pPr/>
              <a:t>‹#›</a:t>
            </a:fld>
            <a:endParaRPr lang="en-US" dirty="0"/>
          </a:p>
        </p:txBody>
      </p:sp>
    </p:spTree>
    <p:extLst>
      <p:ext uri="{BB962C8B-B14F-4D97-AF65-F5344CB8AC3E}">
        <p14:creationId xmlns:p14="http://schemas.microsoft.com/office/powerpoint/2010/main" val="376794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r>
              <a:rPr lang="en-US" dirty="0"/>
              <a:t>PAGE </a:t>
            </a:r>
            <a:fld id="{9CD8D479-8942-46E8-A226-A4E01F7A105C}" type="slidenum">
              <a:rPr lang="en-US" smtClean="0"/>
              <a:pPr/>
              <a:t>‹#›</a:t>
            </a:fld>
            <a:endParaRPr lang="en-US" dirty="0"/>
          </a:p>
        </p:txBody>
      </p:sp>
    </p:spTree>
    <p:extLst>
      <p:ext uri="{BB962C8B-B14F-4D97-AF65-F5344CB8AC3E}">
        <p14:creationId xmlns:p14="http://schemas.microsoft.com/office/powerpoint/2010/main" val="252400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t>PAGE </a:t>
            </a:r>
            <a:fld id="{9CD8D479-8942-46E8-A226-A4E01F7A105C}" type="slidenum">
              <a:rPr lang="en-US" smtClean="0"/>
              <a:pPr/>
              <a:t>‹#›</a:t>
            </a:fld>
            <a:endParaRPr lang="en-US" dirty="0"/>
          </a:p>
        </p:txBody>
      </p:sp>
    </p:spTree>
    <p:extLst>
      <p:ext uri="{BB962C8B-B14F-4D97-AF65-F5344CB8AC3E}">
        <p14:creationId xmlns:p14="http://schemas.microsoft.com/office/powerpoint/2010/main" val="5230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3" cy="2532888"/>
          </a:xfrm>
        </p:spPr>
        <p:txBody>
          <a:bodyPr anchor="b"/>
          <a:lstStyle>
            <a:lvl1pPr>
              <a:defRPr sz="2400"/>
            </a:lvl1pPr>
          </a:lstStyle>
          <a:p>
            <a:r>
              <a:rPr lang="en-US"/>
              <a:t>Click to edit Master title style</a:t>
            </a:r>
            <a:endParaRPr/>
          </a:p>
        </p:txBody>
      </p:sp>
      <p:sp>
        <p:nvSpPr>
          <p:cNvPr id="3" name="Content Placeholder 2"/>
          <p:cNvSpPr>
            <a:spLocks noGrp="1"/>
          </p:cNvSpPr>
          <p:nvPr>
            <p:ph idx="1"/>
          </p:nvPr>
        </p:nvSpPr>
        <p:spPr>
          <a:xfrm>
            <a:off x="1409701" y="915923"/>
            <a:ext cx="5216979" cy="5065776"/>
          </a:xfrm>
          <a:prstGeom prst="rect">
            <a:avLst/>
          </a:prstGeo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5" y="3502152"/>
            <a:ext cx="4155623" cy="2479548"/>
          </a:xfrm>
          <a:prstGeom prst="rect">
            <a:avLst/>
          </a:prstGeo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73536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7" y="919616"/>
            <a:ext cx="4155623" cy="2532888"/>
          </a:xfrm>
        </p:spPr>
        <p:txBody>
          <a:bodyPr anchor="b"/>
          <a:lstStyle>
            <a:lvl1pPr>
              <a:defRPr sz="24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a:prstGeom prst="rect">
            <a:avLst/>
          </a:prstGeo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6682437" y="3502156"/>
            <a:ext cx="4155623" cy="2479547"/>
          </a:xfrm>
          <a:prstGeom prst="rect">
            <a:avLst/>
          </a:prstGeo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a:xfrm>
            <a:off x="453405" y="6629400"/>
            <a:ext cx="1000663" cy="228600"/>
          </a:xfrm>
          <a:prstGeom prst="rect">
            <a:avLst/>
          </a:prstGeom>
        </p:spPr>
        <p:txBody>
          <a:bodyPr/>
          <a:lstStyle/>
          <a:p>
            <a:endParaRPr lang="en-US" dirty="0"/>
          </a:p>
        </p:txBody>
      </p:sp>
      <p:sp>
        <p:nvSpPr>
          <p:cNvPr id="6" name="Footer Placeholder 5"/>
          <p:cNvSpPr>
            <a:spLocks noGrp="1"/>
          </p:cNvSpPr>
          <p:nvPr>
            <p:ph type="ftr" sz="quarter" idx="11"/>
          </p:nvPr>
        </p:nvSpPr>
        <p:spPr>
          <a:xfrm>
            <a:off x="1637717" y="6629400"/>
            <a:ext cx="9144259" cy="228600"/>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269144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373315" y="1599159"/>
            <a:ext cx="11483119" cy="462068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a:xfrm>
            <a:off x="453405" y="6629400"/>
            <a:ext cx="1000663" cy="228600"/>
          </a:xfrm>
          <a:prstGeom prst="rect">
            <a:avLst/>
          </a:prstGeom>
        </p:spPr>
        <p:txBody>
          <a:bodyPr/>
          <a:lstStyle/>
          <a:p>
            <a:endParaRPr lang="en-US" dirty="0"/>
          </a:p>
        </p:txBody>
      </p:sp>
      <p:sp>
        <p:nvSpPr>
          <p:cNvPr id="5" name="Footer Placeholder 4"/>
          <p:cNvSpPr>
            <a:spLocks noGrp="1"/>
          </p:cNvSpPr>
          <p:nvPr>
            <p:ph type="ftr" sz="quarter" idx="11"/>
          </p:nvPr>
        </p:nvSpPr>
        <p:spPr>
          <a:xfrm>
            <a:off x="1637717" y="6629400"/>
            <a:ext cx="9144259" cy="228600"/>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93462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4"/>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2" y="190504"/>
            <a:ext cx="7734300" cy="59864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24491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427C63-FA36-43EC-91D0-2495511F6BC8}"/>
              </a:ext>
            </a:extLst>
          </p:cNvPr>
          <p:cNvSpPr/>
          <p:nvPr userDrawn="1"/>
        </p:nvSpPr>
        <p:spPr>
          <a:xfrm>
            <a:off x="164739" y="6286659"/>
            <a:ext cx="11862522" cy="4481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1400" dirty="0">
                <a:solidFill>
                  <a:schemeClr val="bg2"/>
                </a:solidFill>
              </a:rPr>
              <a:t>Risk Control Advisory Council</a:t>
            </a:r>
          </a:p>
        </p:txBody>
      </p:sp>
      <p:sp>
        <p:nvSpPr>
          <p:cNvPr id="2" name="Title 1"/>
          <p:cNvSpPr>
            <a:spLocks noGrp="1"/>
          </p:cNvSpPr>
          <p:nvPr userDrawn="1">
            <p:ph type="ctrTitle"/>
          </p:nvPr>
        </p:nvSpPr>
        <p:spPr>
          <a:xfrm>
            <a:off x="541211" y="1722473"/>
            <a:ext cx="11036990" cy="1594883"/>
          </a:xfrm>
        </p:spPr>
        <p:txBody>
          <a:bodyPr anchor="b">
            <a:normAutofit/>
          </a:bodyPr>
          <a:lstStyle>
            <a:lvl1pPr algn="l">
              <a:defRPr sz="5400"/>
            </a:lvl1pPr>
          </a:lstStyle>
          <a:p>
            <a:r>
              <a:rPr lang="en-US"/>
              <a:t>Click to edit Master title style</a:t>
            </a:r>
          </a:p>
        </p:txBody>
      </p:sp>
      <p:sp>
        <p:nvSpPr>
          <p:cNvPr id="3" name="Subtitle 2"/>
          <p:cNvSpPr>
            <a:spLocks noGrp="1"/>
          </p:cNvSpPr>
          <p:nvPr userDrawn="1">
            <p:ph type="subTitle" idx="1"/>
          </p:nvPr>
        </p:nvSpPr>
        <p:spPr>
          <a:xfrm>
            <a:off x="541211" y="3405449"/>
            <a:ext cx="11036991" cy="397661"/>
          </a:xfrm>
        </p:spPr>
        <p:txBody>
          <a:bodyPr anchor="t">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Text Placeholder 16"/>
          <p:cNvSpPr>
            <a:spLocks noGrp="1"/>
          </p:cNvSpPr>
          <p:nvPr userDrawn="1">
            <p:ph type="body" sz="quarter" idx="10"/>
          </p:nvPr>
        </p:nvSpPr>
        <p:spPr>
          <a:xfrm>
            <a:off x="541211" y="3927379"/>
            <a:ext cx="11036990" cy="409408"/>
          </a:xfrm>
        </p:spPr>
        <p:txBody>
          <a:bodyPr anchor="ctr">
            <a:noAutofit/>
          </a:bodyPr>
          <a:lstStyle>
            <a:lvl1pPr marL="0" indent="0">
              <a:buNone/>
              <a:defRPr sz="1800"/>
            </a:lvl1pPr>
          </a:lstStyle>
          <a:p>
            <a:pPr lvl="0"/>
            <a:r>
              <a:rPr lang="en-US"/>
              <a:t>Click to edit Master text styles</a:t>
            </a:r>
          </a:p>
        </p:txBody>
      </p:sp>
      <p:grpSp>
        <p:nvGrpSpPr>
          <p:cNvPr id="11" name="Group 10"/>
          <p:cNvGrpSpPr/>
          <p:nvPr userDrawn="1"/>
        </p:nvGrpSpPr>
        <p:grpSpPr bwMode="gray">
          <a:xfrm>
            <a:off x="423972" y="435999"/>
            <a:ext cx="2800493" cy="728507"/>
            <a:chOff x="3387726" y="2736850"/>
            <a:chExt cx="5411788" cy="1384300"/>
          </a:xfrm>
        </p:grpSpPr>
        <p:sp>
          <p:nvSpPr>
            <p:cNvPr id="15" name="Freeform 55"/>
            <p:cNvSpPr>
              <a:spLocks/>
            </p:cNvSpPr>
            <p:nvPr/>
          </p:nvSpPr>
          <p:spPr bwMode="gray">
            <a:xfrm>
              <a:off x="4462463" y="3157538"/>
              <a:ext cx="331788" cy="419100"/>
            </a:xfrm>
            <a:custGeom>
              <a:avLst/>
              <a:gdLst>
                <a:gd name="T0" fmla="*/ 39 w 88"/>
                <a:gd name="T1" fmla="*/ 92 h 111"/>
                <a:gd name="T2" fmla="*/ 56 w 88"/>
                <a:gd name="T3" fmla="*/ 104 h 111"/>
                <a:gd name="T4" fmla="*/ 85 w 88"/>
                <a:gd name="T5" fmla="*/ 82 h 111"/>
                <a:gd name="T6" fmla="*/ 88 w 88"/>
                <a:gd name="T7" fmla="*/ 82 h 111"/>
                <a:gd name="T8" fmla="*/ 85 w 88"/>
                <a:gd name="T9" fmla="*/ 111 h 111"/>
                <a:gd name="T10" fmla="*/ 0 w 88"/>
                <a:gd name="T11" fmla="*/ 111 h 111"/>
                <a:gd name="T12" fmla="*/ 0 w 88"/>
                <a:gd name="T13" fmla="*/ 107 h 111"/>
                <a:gd name="T14" fmla="*/ 14 w 88"/>
                <a:gd name="T15" fmla="*/ 89 h 111"/>
                <a:gd name="T16" fmla="*/ 14 w 88"/>
                <a:gd name="T17" fmla="*/ 18 h 111"/>
                <a:gd name="T18" fmla="*/ 0 w 88"/>
                <a:gd name="T19" fmla="*/ 3 h 111"/>
                <a:gd name="T20" fmla="*/ 0 w 88"/>
                <a:gd name="T21" fmla="*/ 0 h 111"/>
                <a:gd name="T22" fmla="*/ 53 w 88"/>
                <a:gd name="T23" fmla="*/ 0 h 111"/>
                <a:gd name="T24" fmla="*/ 53 w 88"/>
                <a:gd name="T25" fmla="*/ 3 h 111"/>
                <a:gd name="T26" fmla="*/ 39 w 88"/>
                <a:gd name="T27" fmla="*/ 18 h 111"/>
                <a:gd name="T28" fmla="*/ 39 w 88"/>
                <a:gd name="T29" fmla="*/ 9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11">
                  <a:moveTo>
                    <a:pt x="39" y="92"/>
                  </a:moveTo>
                  <a:cubicBezTo>
                    <a:pt x="39" y="102"/>
                    <a:pt x="43" y="104"/>
                    <a:pt x="56" y="104"/>
                  </a:cubicBezTo>
                  <a:cubicBezTo>
                    <a:pt x="70" y="104"/>
                    <a:pt x="76" y="100"/>
                    <a:pt x="85" y="82"/>
                  </a:cubicBezTo>
                  <a:cubicBezTo>
                    <a:pt x="88" y="82"/>
                    <a:pt x="88" y="82"/>
                    <a:pt x="88" y="82"/>
                  </a:cubicBezTo>
                  <a:cubicBezTo>
                    <a:pt x="85" y="111"/>
                    <a:pt x="85" y="111"/>
                    <a:pt x="85" y="111"/>
                  </a:cubicBezTo>
                  <a:cubicBezTo>
                    <a:pt x="0" y="111"/>
                    <a:pt x="0" y="111"/>
                    <a:pt x="0" y="111"/>
                  </a:cubicBezTo>
                  <a:cubicBezTo>
                    <a:pt x="0" y="107"/>
                    <a:pt x="0" y="107"/>
                    <a:pt x="0" y="107"/>
                  </a:cubicBezTo>
                  <a:cubicBezTo>
                    <a:pt x="13" y="104"/>
                    <a:pt x="14" y="101"/>
                    <a:pt x="14" y="89"/>
                  </a:cubicBezTo>
                  <a:cubicBezTo>
                    <a:pt x="14" y="18"/>
                    <a:pt x="14" y="18"/>
                    <a:pt x="14" y="18"/>
                  </a:cubicBezTo>
                  <a:cubicBezTo>
                    <a:pt x="14" y="9"/>
                    <a:pt x="12" y="6"/>
                    <a:pt x="0" y="3"/>
                  </a:cubicBezTo>
                  <a:cubicBezTo>
                    <a:pt x="0" y="0"/>
                    <a:pt x="0" y="0"/>
                    <a:pt x="0" y="0"/>
                  </a:cubicBezTo>
                  <a:cubicBezTo>
                    <a:pt x="53" y="0"/>
                    <a:pt x="53" y="0"/>
                    <a:pt x="53" y="0"/>
                  </a:cubicBezTo>
                  <a:cubicBezTo>
                    <a:pt x="53" y="3"/>
                    <a:pt x="53" y="3"/>
                    <a:pt x="53" y="3"/>
                  </a:cubicBezTo>
                  <a:cubicBezTo>
                    <a:pt x="42" y="6"/>
                    <a:pt x="39" y="8"/>
                    <a:pt x="39" y="18"/>
                  </a:cubicBezTo>
                  <a:lnTo>
                    <a:pt x="39" y="9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16" name="Freeform 56"/>
            <p:cNvSpPr>
              <a:spLocks noEditPoints="1"/>
            </p:cNvSpPr>
            <p:nvPr/>
          </p:nvSpPr>
          <p:spPr bwMode="gray">
            <a:xfrm>
              <a:off x="4800601" y="3125788"/>
              <a:ext cx="173038" cy="450850"/>
            </a:xfrm>
            <a:custGeom>
              <a:avLst/>
              <a:gdLst>
                <a:gd name="T0" fmla="*/ 34 w 46"/>
                <a:gd name="T1" fmla="*/ 103 h 119"/>
                <a:gd name="T2" fmla="*/ 46 w 46"/>
                <a:gd name="T3" fmla="*/ 115 h 119"/>
                <a:gd name="T4" fmla="*/ 46 w 46"/>
                <a:gd name="T5" fmla="*/ 119 h 119"/>
                <a:gd name="T6" fmla="*/ 1 w 46"/>
                <a:gd name="T7" fmla="*/ 119 h 119"/>
                <a:gd name="T8" fmla="*/ 1 w 46"/>
                <a:gd name="T9" fmla="*/ 115 h 119"/>
                <a:gd name="T10" fmla="*/ 13 w 46"/>
                <a:gd name="T11" fmla="*/ 102 h 119"/>
                <a:gd name="T12" fmla="*/ 13 w 46"/>
                <a:gd name="T13" fmla="*/ 64 h 119"/>
                <a:gd name="T14" fmla="*/ 0 w 46"/>
                <a:gd name="T15" fmla="*/ 50 h 119"/>
                <a:gd name="T16" fmla="*/ 0 w 46"/>
                <a:gd name="T17" fmla="*/ 47 h 119"/>
                <a:gd name="T18" fmla="*/ 31 w 46"/>
                <a:gd name="T19" fmla="*/ 44 h 119"/>
                <a:gd name="T20" fmla="*/ 34 w 46"/>
                <a:gd name="T21" fmla="*/ 44 h 119"/>
                <a:gd name="T22" fmla="*/ 34 w 46"/>
                <a:gd name="T23" fmla="*/ 103 h 119"/>
                <a:gd name="T24" fmla="*/ 23 w 46"/>
                <a:gd name="T25" fmla="*/ 0 h 119"/>
                <a:gd name="T26" fmla="*/ 36 w 46"/>
                <a:gd name="T27" fmla="*/ 12 h 119"/>
                <a:gd name="T28" fmla="*/ 23 w 46"/>
                <a:gd name="T29" fmla="*/ 25 h 119"/>
                <a:gd name="T30" fmla="*/ 11 w 46"/>
                <a:gd name="T31" fmla="*/ 12 h 119"/>
                <a:gd name="T32" fmla="*/ 23 w 46"/>
                <a:gd name="T3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19">
                  <a:moveTo>
                    <a:pt x="34" y="103"/>
                  </a:moveTo>
                  <a:cubicBezTo>
                    <a:pt x="34" y="110"/>
                    <a:pt x="38" y="114"/>
                    <a:pt x="46" y="115"/>
                  </a:cubicBezTo>
                  <a:cubicBezTo>
                    <a:pt x="46" y="119"/>
                    <a:pt x="46" y="119"/>
                    <a:pt x="46" y="119"/>
                  </a:cubicBezTo>
                  <a:cubicBezTo>
                    <a:pt x="1" y="119"/>
                    <a:pt x="1" y="119"/>
                    <a:pt x="1" y="119"/>
                  </a:cubicBezTo>
                  <a:cubicBezTo>
                    <a:pt x="1" y="115"/>
                    <a:pt x="1" y="115"/>
                    <a:pt x="1" y="115"/>
                  </a:cubicBezTo>
                  <a:cubicBezTo>
                    <a:pt x="10" y="114"/>
                    <a:pt x="13" y="111"/>
                    <a:pt x="13" y="102"/>
                  </a:cubicBezTo>
                  <a:cubicBezTo>
                    <a:pt x="13" y="64"/>
                    <a:pt x="13" y="64"/>
                    <a:pt x="13" y="64"/>
                  </a:cubicBezTo>
                  <a:cubicBezTo>
                    <a:pt x="13" y="55"/>
                    <a:pt x="10" y="52"/>
                    <a:pt x="0" y="50"/>
                  </a:cubicBezTo>
                  <a:cubicBezTo>
                    <a:pt x="0" y="47"/>
                    <a:pt x="0" y="47"/>
                    <a:pt x="0" y="47"/>
                  </a:cubicBezTo>
                  <a:cubicBezTo>
                    <a:pt x="31" y="44"/>
                    <a:pt x="31" y="44"/>
                    <a:pt x="31" y="44"/>
                  </a:cubicBezTo>
                  <a:cubicBezTo>
                    <a:pt x="34" y="44"/>
                    <a:pt x="34" y="44"/>
                    <a:pt x="34" y="44"/>
                  </a:cubicBezTo>
                  <a:lnTo>
                    <a:pt x="34" y="103"/>
                  </a:lnTo>
                  <a:close/>
                  <a:moveTo>
                    <a:pt x="23" y="0"/>
                  </a:moveTo>
                  <a:cubicBezTo>
                    <a:pt x="30" y="0"/>
                    <a:pt x="36" y="5"/>
                    <a:pt x="36" y="12"/>
                  </a:cubicBezTo>
                  <a:cubicBezTo>
                    <a:pt x="36" y="19"/>
                    <a:pt x="30" y="25"/>
                    <a:pt x="23" y="25"/>
                  </a:cubicBezTo>
                  <a:cubicBezTo>
                    <a:pt x="17" y="25"/>
                    <a:pt x="11" y="19"/>
                    <a:pt x="11" y="12"/>
                  </a:cubicBezTo>
                  <a:cubicBezTo>
                    <a:pt x="11" y="5"/>
                    <a:pt x="17" y="0"/>
                    <a:pt x="23" y="0"/>
                  </a:cubicBezTo>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18" name="Freeform 57"/>
            <p:cNvSpPr>
              <a:spLocks noEditPoints="1"/>
            </p:cNvSpPr>
            <p:nvPr/>
          </p:nvSpPr>
          <p:spPr bwMode="gray">
            <a:xfrm>
              <a:off x="4984751" y="3125788"/>
              <a:ext cx="354013" cy="458788"/>
            </a:xfrm>
            <a:custGeom>
              <a:avLst/>
              <a:gdLst>
                <a:gd name="T0" fmla="*/ 32 w 94"/>
                <a:gd name="T1" fmla="*/ 62 h 121"/>
                <a:gd name="T2" fmla="*/ 49 w 94"/>
                <a:gd name="T3" fmla="*/ 54 h 121"/>
                <a:gd name="T4" fmla="*/ 70 w 94"/>
                <a:gd name="T5" fmla="*/ 84 h 121"/>
                <a:gd name="T6" fmla="*/ 43 w 94"/>
                <a:gd name="T7" fmla="*/ 116 h 121"/>
                <a:gd name="T8" fmla="*/ 32 w 94"/>
                <a:gd name="T9" fmla="*/ 104 h 121"/>
                <a:gd name="T10" fmla="*/ 32 w 94"/>
                <a:gd name="T11" fmla="*/ 62 h 121"/>
                <a:gd name="T12" fmla="*/ 32 w 94"/>
                <a:gd name="T13" fmla="*/ 0 h 121"/>
                <a:gd name="T14" fmla="*/ 29 w 94"/>
                <a:gd name="T15" fmla="*/ 0 h 121"/>
                <a:gd name="T16" fmla="*/ 0 w 94"/>
                <a:gd name="T17" fmla="*/ 2 h 121"/>
                <a:gd name="T18" fmla="*/ 0 w 94"/>
                <a:gd name="T19" fmla="*/ 5 h 121"/>
                <a:gd name="T20" fmla="*/ 10 w 94"/>
                <a:gd name="T21" fmla="*/ 16 h 121"/>
                <a:gd name="T22" fmla="*/ 10 w 94"/>
                <a:gd name="T23" fmla="*/ 119 h 121"/>
                <a:gd name="T24" fmla="*/ 45 w 94"/>
                <a:gd name="T25" fmla="*/ 121 h 121"/>
                <a:gd name="T26" fmla="*/ 94 w 94"/>
                <a:gd name="T27" fmla="*/ 81 h 121"/>
                <a:gd name="T28" fmla="*/ 59 w 94"/>
                <a:gd name="T29" fmla="*/ 44 h 121"/>
                <a:gd name="T30" fmla="*/ 32 w 94"/>
                <a:gd name="T31" fmla="*/ 57 h 121"/>
                <a:gd name="T32" fmla="*/ 32 w 94"/>
                <a:gd name="T3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21">
                  <a:moveTo>
                    <a:pt x="32" y="62"/>
                  </a:moveTo>
                  <a:cubicBezTo>
                    <a:pt x="39" y="56"/>
                    <a:pt x="43" y="54"/>
                    <a:pt x="49" y="54"/>
                  </a:cubicBezTo>
                  <a:cubicBezTo>
                    <a:pt x="61" y="54"/>
                    <a:pt x="70" y="66"/>
                    <a:pt x="70" y="84"/>
                  </a:cubicBezTo>
                  <a:cubicBezTo>
                    <a:pt x="70" y="107"/>
                    <a:pt x="59" y="116"/>
                    <a:pt x="43" y="116"/>
                  </a:cubicBezTo>
                  <a:cubicBezTo>
                    <a:pt x="35" y="116"/>
                    <a:pt x="32" y="113"/>
                    <a:pt x="32" y="104"/>
                  </a:cubicBezTo>
                  <a:lnTo>
                    <a:pt x="32" y="62"/>
                  </a:lnTo>
                  <a:close/>
                  <a:moveTo>
                    <a:pt x="32" y="0"/>
                  </a:moveTo>
                  <a:cubicBezTo>
                    <a:pt x="29" y="0"/>
                    <a:pt x="29" y="0"/>
                    <a:pt x="29" y="0"/>
                  </a:cubicBezTo>
                  <a:cubicBezTo>
                    <a:pt x="0" y="2"/>
                    <a:pt x="0" y="2"/>
                    <a:pt x="0" y="2"/>
                  </a:cubicBezTo>
                  <a:cubicBezTo>
                    <a:pt x="0" y="5"/>
                    <a:pt x="0" y="5"/>
                    <a:pt x="0" y="5"/>
                  </a:cubicBezTo>
                  <a:cubicBezTo>
                    <a:pt x="6" y="6"/>
                    <a:pt x="10" y="10"/>
                    <a:pt x="10" y="16"/>
                  </a:cubicBezTo>
                  <a:cubicBezTo>
                    <a:pt x="10" y="119"/>
                    <a:pt x="10" y="119"/>
                    <a:pt x="10" y="119"/>
                  </a:cubicBezTo>
                  <a:cubicBezTo>
                    <a:pt x="21" y="121"/>
                    <a:pt x="32" y="121"/>
                    <a:pt x="45" y="121"/>
                  </a:cubicBezTo>
                  <a:cubicBezTo>
                    <a:pt x="80" y="121"/>
                    <a:pt x="94" y="103"/>
                    <a:pt x="94" y="81"/>
                  </a:cubicBezTo>
                  <a:cubicBezTo>
                    <a:pt x="94" y="60"/>
                    <a:pt x="79" y="44"/>
                    <a:pt x="59" y="44"/>
                  </a:cubicBezTo>
                  <a:cubicBezTo>
                    <a:pt x="49" y="44"/>
                    <a:pt x="40" y="48"/>
                    <a:pt x="32" y="57"/>
                  </a:cubicBezTo>
                  <a:lnTo>
                    <a:pt x="32"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19" name="Freeform 58"/>
            <p:cNvSpPr>
              <a:spLocks noEditPoints="1"/>
            </p:cNvSpPr>
            <p:nvPr/>
          </p:nvSpPr>
          <p:spPr bwMode="gray">
            <a:xfrm>
              <a:off x="5368926" y="3292475"/>
              <a:ext cx="288925" cy="292100"/>
            </a:xfrm>
            <a:custGeom>
              <a:avLst/>
              <a:gdLst>
                <a:gd name="T0" fmla="*/ 23 w 77"/>
                <a:gd name="T1" fmla="*/ 28 h 77"/>
                <a:gd name="T2" fmla="*/ 38 w 77"/>
                <a:gd name="T3" fmla="*/ 5 h 77"/>
                <a:gd name="T4" fmla="*/ 54 w 77"/>
                <a:gd name="T5" fmla="*/ 28 h 77"/>
                <a:gd name="T6" fmla="*/ 23 w 77"/>
                <a:gd name="T7" fmla="*/ 28 h 77"/>
                <a:gd name="T8" fmla="*/ 77 w 77"/>
                <a:gd name="T9" fmla="*/ 33 h 77"/>
                <a:gd name="T10" fmla="*/ 40 w 77"/>
                <a:gd name="T11" fmla="*/ 0 h 77"/>
                <a:gd name="T12" fmla="*/ 0 w 77"/>
                <a:gd name="T13" fmla="*/ 39 h 77"/>
                <a:gd name="T14" fmla="*/ 39 w 77"/>
                <a:gd name="T15" fmla="*/ 77 h 77"/>
                <a:gd name="T16" fmla="*/ 77 w 77"/>
                <a:gd name="T17" fmla="*/ 53 h 77"/>
                <a:gd name="T18" fmla="*/ 74 w 77"/>
                <a:gd name="T19" fmla="*/ 53 h 77"/>
                <a:gd name="T20" fmla="*/ 48 w 77"/>
                <a:gd name="T21" fmla="*/ 68 h 77"/>
                <a:gd name="T22" fmla="*/ 23 w 77"/>
                <a:gd name="T23" fmla="*/ 33 h 77"/>
                <a:gd name="T24" fmla="*/ 77 w 77"/>
                <a:gd name="T25" fmla="*/ 3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77">
                  <a:moveTo>
                    <a:pt x="23" y="28"/>
                  </a:moveTo>
                  <a:cubicBezTo>
                    <a:pt x="24" y="14"/>
                    <a:pt x="29" y="5"/>
                    <a:pt x="38" y="5"/>
                  </a:cubicBezTo>
                  <a:cubicBezTo>
                    <a:pt x="47" y="5"/>
                    <a:pt x="53" y="15"/>
                    <a:pt x="54" y="28"/>
                  </a:cubicBezTo>
                  <a:lnTo>
                    <a:pt x="23" y="28"/>
                  </a:lnTo>
                  <a:close/>
                  <a:moveTo>
                    <a:pt x="77" y="33"/>
                  </a:moveTo>
                  <a:cubicBezTo>
                    <a:pt x="75" y="13"/>
                    <a:pt x="60" y="0"/>
                    <a:pt x="40" y="0"/>
                  </a:cubicBezTo>
                  <a:cubicBezTo>
                    <a:pt x="17" y="0"/>
                    <a:pt x="0" y="17"/>
                    <a:pt x="0" y="39"/>
                  </a:cubicBezTo>
                  <a:cubicBezTo>
                    <a:pt x="0" y="61"/>
                    <a:pt x="17" y="77"/>
                    <a:pt x="39" y="77"/>
                  </a:cubicBezTo>
                  <a:cubicBezTo>
                    <a:pt x="56" y="77"/>
                    <a:pt x="71" y="68"/>
                    <a:pt x="77" y="53"/>
                  </a:cubicBezTo>
                  <a:cubicBezTo>
                    <a:pt x="74" y="53"/>
                    <a:pt x="74" y="53"/>
                    <a:pt x="74" y="53"/>
                  </a:cubicBezTo>
                  <a:cubicBezTo>
                    <a:pt x="67" y="63"/>
                    <a:pt x="59" y="68"/>
                    <a:pt x="48" y="68"/>
                  </a:cubicBezTo>
                  <a:cubicBezTo>
                    <a:pt x="35" y="68"/>
                    <a:pt x="22" y="56"/>
                    <a:pt x="23" y="33"/>
                  </a:cubicBezTo>
                  <a:lnTo>
                    <a:pt x="77" y="3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0" name="Freeform 59"/>
            <p:cNvSpPr>
              <a:spLocks/>
            </p:cNvSpPr>
            <p:nvPr/>
          </p:nvSpPr>
          <p:spPr bwMode="gray">
            <a:xfrm>
              <a:off x="5665788" y="3292475"/>
              <a:ext cx="269875" cy="284163"/>
            </a:xfrm>
            <a:custGeom>
              <a:avLst/>
              <a:gdLst>
                <a:gd name="T0" fmla="*/ 67 w 72"/>
                <a:gd name="T1" fmla="*/ 28 h 75"/>
                <a:gd name="T2" fmla="*/ 51 w 72"/>
                <a:gd name="T3" fmla="*/ 19 h 75"/>
                <a:gd name="T4" fmla="*/ 35 w 72"/>
                <a:gd name="T5" fmla="*/ 29 h 75"/>
                <a:gd name="T6" fmla="*/ 35 w 72"/>
                <a:gd name="T7" fmla="*/ 58 h 75"/>
                <a:gd name="T8" fmla="*/ 47 w 72"/>
                <a:gd name="T9" fmla="*/ 71 h 75"/>
                <a:gd name="T10" fmla="*/ 47 w 72"/>
                <a:gd name="T11" fmla="*/ 75 h 75"/>
                <a:gd name="T12" fmla="*/ 2 w 72"/>
                <a:gd name="T13" fmla="*/ 75 h 75"/>
                <a:gd name="T14" fmla="*/ 2 w 72"/>
                <a:gd name="T15" fmla="*/ 71 h 75"/>
                <a:gd name="T16" fmla="*/ 14 w 72"/>
                <a:gd name="T17" fmla="*/ 58 h 75"/>
                <a:gd name="T18" fmla="*/ 14 w 72"/>
                <a:gd name="T19" fmla="*/ 20 h 75"/>
                <a:gd name="T20" fmla="*/ 0 w 72"/>
                <a:gd name="T21" fmla="*/ 6 h 75"/>
                <a:gd name="T22" fmla="*/ 0 w 72"/>
                <a:gd name="T23" fmla="*/ 3 h 75"/>
                <a:gd name="T24" fmla="*/ 32 w 72"/>
                <a:gd name="T25" fmla="*/ 0 h 75"/>
                <a:gd name="T26" fmla="*/ 35 w 72"/>
                <a:gd name="T27" fmla="*/ 0 h 75"/>
                <a:gd name="T28" fmla="*/ 35 w 72"/>
                <a:gd name="T29" fmla="*/ 23 h 75"/>
                <a:gd name="T30" fmla="*/ 35 w 72"/>
                <a:gd name="T31" fmla="*/ 23 h 75"/>
                <a:gd name="T32" fmla="*/ 59 w 72"/>
                <a:gd name="T33" fmla="*/ 0 h 75"/>
                <a:gd name="T34" fmla="*/ 72 w 72"/>
                <a:gd name="T35" fmla="*/ 6 h 75"/>
                <a:gd name="T36" fmla="*/ 67 w 72"/>
                <a:gd name="T37"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5">
                  <a:moveTo>
                    <a:pt x="67" y="28"/>
                  </a:moveTo>
                  <a:cubicBezTo>
                    <a:pt x="61" y="22"/>
                    <a:pt x="56" y="19"/>
                    <a:pt x="51" y="19"/>
                  </a:cubicBezTo>
                  <a:cubicBezTo>
                    <a:pt x="44" y="19"/>
                    <a:pt x="40" y="21"/>
                    <a:pt x="35" y="29"/>
                  </a:cubicBezTo>
                  <a:cubicBezTo>
                    <a:pt x="35" y="58"/>
                    <a:pt x="35" y="58"/>
                    <a:pt x="35" y="58"/>
                  </a:cubicBezTo>
                  <a:cubicBezTo>
                    <a:pt x="35" y="67"/>
                    <a:pt x="37" y="69"/>
                    <a:pt x="47" y="71"/>
                  </a:cubicBezTo>
                  <a:cubicBezTo>
                    <a:pt x="47" y="75"/>
                    <a:pt x="47" y="75"/>
                    <a:pt x="47" y="75"/>
                  </a:cubicBezTo>
                  <a:cubicBezTo>
                    <a:pt x="2" y="75"/>
                    <a:pt x="2" y="75"/>
                    <a:pt x="2" y="75"/>
                  </a:cubicBezTo>
                  <a:cubicBezTo>
                    <a:pt x="2" y="71"/>
                    <a:pt x="2" y="71"/>
                    <a:pt x="2" y="71"/>
                  </a:cubicBezTo>
                  <a:cubicBezTo>
                    <a:pt x="11" y="69"/>
                    <a:pt x="14" y="66"/>
                    <a:pt x="14" y="58"/>
                  </a:cubicBezTo>
                  <a:cubicBezTo>
                    <a:pt x="14" y="20"/>
                    <a:pt x="14" y="20"/>
                    <a:pt x="14" y="20"/>
                  </a:cubicBezTo>
                  <a:cubicBezTo>
                    <a:pt x="14" y="11"/>
                    <a:pt x="10" y="7"/>
                    <a:pt x="0" y="6"/>
                  </a:cubicBezTo>
                  <a:cubicBezTo>
                    <a:pt x="0" y="3"/>
                    <a:pt x="0" y="3"/>
                    <a:pt x="0" y="3"/>
                  </a:cubicBezTo>
                  <a:cubicBezTo>
                    <a:pt x="32" y="0"/>
                    <a:pt x="32" y="0"/>
                    <a:pt x="32" y="0"/>
                  </a:cubicBezTo>
                  <a:cubicBezTo>
                    <a:pt x="35" y="0"/>
                    <a:pt x="35" y="0"/>
                    <a:pt x="35" y="0"/>
                  </a:cubicBezTo>
                  <a:cubicBezTo>
                    <a:pt x="35" y="23"/>
                    <a:pt x="35" y="23"/>
                    <a:pt x="35" y="23"/>
                  </a:cubicBezTo>
                  <a:cubicBezTo>
                    <a:pt x="35" y="23"/>
                    <a:pt x="35" y="23"/>
                    <a:pt x="35" y="23"/>
                  </a:cubicBezTo>
                  <a:cubicBezTo>
                    <a:pt x="42" y="7"/>
                    <a:pt x="50" y="0"/>
                    <a:pt x="59" y="0"/>
                  </a:cubicBezTo>
                  <a:cubicBezTo>
                    <a:pt x="64" y="0"/>
                    <a:pt x="68" y="2"/>
                    <a:pt x="72" y="6"/>
                  </a:cubicBezTo>
                  <a:lnTo>
                    <a:pt x="67"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1" name="Freeform 60"/>
            <p:cNvSpPr>
              <a:spLocks/>
            </p:cNvSpPr>
            <p:nvPr/>
          </p:nvSpPr>
          <p:spPr bwMode="gray">
            <a:xfrm>
              <a:off x="5943601" y="3198813"/>
              <a:ext cx="541338" cy="588963"/>
            </a:xfrm>
            <a:custGeom>
              <a:avLst/>
              <a:gdLst>
                <a:gd name="T0" fmla="*/ 114 w 144"/>
                <a:gd name="T1" fmla="*/ 28 h 156"/>
                <a:gd name="T2" fmla="*/ 114 w 144"/>
                <a:gd name="T3" fmla="*/ 31 h 156"/>
                <a:gd name="T4" fmla="*/ 119 w 144"/>
                <a:gd name="T5" fmla="*/ 54 h 156"/>
                <a:gd name="T6" fmla="*/ 109 w 144"/>
                <a:gd name="T7" fmla="*/ 77 h 156"/>
                <a:gd name="T8" fmla="*/ 94 w 144"/>
                <a:gd name="T9" fmla="*/ 46 h 156"/>
                <a:gd name="T10" fmla="*/ 97 w 144"/>
                <a:gd name="T11" fmla="*/ 31 h 156"/>
                <a:gd name="T12" fmla="*/ 97 w 144"/>
                <a:gd name="T13" fmla="*/ 28 h 156"/>
                <a:gd name="T14" fmla="*/ 56 w 144"/>
                <a:gd name="T15" fmla="*/ 28 h 156"/>
                <a:gd name="T16" fmla="*/ 55 w 144"/>
                <a:gd name="T17" fmla="*/ 28 h 156"/>
                <a:gd name="T18" fmla="*/ 34 w 144"/>
                <a:gd name="T19" fmla="*/ 28 h 156"/>
                <a:gd name="T20" fmla="*/ 34 w 144"/>
                <a:gd name="T21" fmla="*/ 0 h 156"/>
                <a:gd name="T22" fmla="*/ 30 w 144"/>
                <a:gd name="T23" fmla="*/ 0 h 156"/>
                <a:gd name="T24" fmla="*/ 0 w 144"/>
                <a:gd name="T25" fmla="*/ 30 h 156"/>
                <a:gd name="T26" fmla="*/ 0 w 144"/>
                <a:gd name="T27" fmla="*/ 34 h 156"/>
                <a:gd name="T28" fmla="*/ 13 w 144"/>
                <a:gd name="T29" fmla="*/ 34 h 156"/>
                <a:gd name="T30" fmla="*/ 13 w 144"/>
                <a:gd name="T31" fmla="*/ 80 h 156"/>
                <a:gd name="T32" fmla="*/ 37 w 144"/>
                <a:gd name="T33" fmla="*/ 102 h 156"/>
                <a:gd name="T34" fmla="*/ 60 w 144"/>
                <a:gd name="T35" fmla="*/ 90 h 156"/>
                <a:gd name="T36" fmla="*/ 58 w 144"/>
                <a:gd name="T37" fmla="*/ 88 h 156"/>
                <a:gd name="T38" fmla="*/ 47 w 144"/>
                <a:gd name="T39" fmla="*/ 93 h 156"/>
                <a:gd name="T40" fmla="*/ 34 w 144"/>
                <a:gd name="T41" fmla="*/ 75 h 156"/>
                <a:gd name="T42" fmla="*/ 34 w 144"/>
                <a:gd name="T43" fmla="*/ 34 h 156"/>
                <a:gd name="T44" fmla="*/ 53 w 144"/>
                <a:gd name="T45" fmla="*/ 34 h 156"/>
                <a:gd name="T46" fmla="*/ 71 w 144"/>
                <a:gd name="T47" fmla="*/ 47 h 156"/>
                <a:gd name="T48" fmla="*/ 97 w 144"/>
                <a:gd name="T49" fmla="*/ 102 h 156"/>
                <a:gd name="T50" fmla="*/ 68 w 144"/>
                <a:gd name="T51" fmla="*/ 136 h 156"/>
                <a:gd name="T52" fmla="*/ 58 w 144"/>
                <a:gd name="T53" fmla="*/ 134 h 156"/>
                <a:gd name="T54" fmla="*/ 54 w 144"/>
                <a:gd name="T55" fmla="*/ 155 h 156"/>
                <a:gd name="T56" fmla="*/ 60 w 144"/>
                <a:gd name="T57" fmla="*/ 156 h 156"/>
                <a:gd name="T58" fmla="*/ 90 w 144"/>
                <a:gd name="T59" fmla="*/ 132 h 156"/>
                <a:gd name="T60" fmla="*/ 127 w 144"/>
                <a:gd name="T61" fmla="*/ 50 h 156"/>
                <a:gd name="T62" fmla="*/ 144 w 144"/>
                <a:gd name="T63" fmla="*/ 31 h 156"/>
                <a:gd name="T64" fmla="*/ 144 w 144"/>
                <a:gd name="T65" fmla="*/ 28 h 156"/>
                <a:gd name="T66" fmla="*/ 114 w 144"/>
                <a:gd name="T67" fmla="*/ 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4" h="156">
                  <a:moveTo>
                    <a:pt x="114" y="28"/>
                  </a:moveTo>
                  <a:cubicBezTo>
                    <a:pt x="114" y="31"/>
                    <a:pt x="114" y="31"/>
                    <a:pt x="114" y="31"/>
                  </a:cubicBezTo>
                  <a:cubicBezTo>
                    <a:pt x="123" y="33"/>
                    <a:pt x="125" y="39"/>
                    <a:pt x="119" y="54"/>
                  </a:cubicBezTo>
                  <a:cubicBezTo>
                    <a:pt x="109" y="77"/>
                    <a:pt x="109" y="77"/>
                    <a:pt x="109" y="77"/>
                  </a:cubicBezTo>
                  <a:cubicBezTo>
                    <a:pt x="94" y="46"/>
                    <a:pt x="94" y="46"/>
                    <a:pt x="94" y="46"/>
                  </a:cubicBezTo>
                  <a:cubicBezTo>
                    <a:pt x="89" y="37"/>
                    <a:pt x="89" y="32"/>
                    <a:pt x="97" y="31"/>
                  </a:cubicBezTo>
                  <a:cubicBezTo>
                    <a:pt x="97" y="28"/>
                    <a:pt x="97" y="28"/>
                    <a:pt x="97" y="28"/>
                  </a:cubicBezTo>
                  <a:cubicBezTo>
                    <a:pt x="56" y="28"/>
                    <a:pt x="56" y="28"/>
                    <a:pt x="56" y="28"/>
                  </a:cubicBezTo>
                  <a:cubicBezTo>
                    <a:pt x="55" y="28"/>
                    <a:pt x="55" y="28"/>
                    <a:pt x="55" y="28"/>
                  </a:cubicBezTo>
                  <a:cubicBezTo>
                    <a:pt x="34" y="28"/>
                    <a:pt x="34" y="28"/>
                    <a:pt x="34" y="28"/>
                  </a:cubicBezTo>
                  <a:cubicBezTo>
                    <a:pt x="34" y="0"/>
                    <a:pt x="34" y="0"/>
                    <a:pt x="34" y="0"/>
                  </a:cubicBezTo>
                  <a:cubicBezTo>
                    <a:pt x="30" y="0"/>
                    <a:pt x="30" y="0"/>
                    <a:pt x="30" y="0"/>
                  </a:cubicBezTo>
                  <a:cubicBezTo>
                    <a:pt x="20" y="13"/>
                    <a:pt x="9" y="25"/>
                    <a:pt x="0" y="30"/>
                  </a:cubicBezTo>
                  <a:cubicBezTo>
                    <a:pt x="0" y="34"/>
                    <a:pt x="0" y="34"/>
                    <a:pt x="0" y="34"/>
                  </a:cubicBezTo>
                  <a:cubicBezTo>
                    <a:pt x="13" y="34"/>
                    <a:pt x="13" y="34"/>
                    <a:pt x="13" y="34"/>
                  </a:cubicBezTo>
                  <a:cubicBezTo>
                    <a:pt x="13" y="80"/>
                    <a:pt x="13" y="80"/>
                    <a:pt x="13" y="80"/>
                  </a:cubicBezTo>
                  <a:cubicBezTo>
                    <a:pt x="13" y="96"/>
                    <a:pt x="23" y="102"/>
                    <a:pt x="37" y="102"/>
                  </a:cubicBezTo>
                  <a:cubicBezTo>
                    <a:pt x="48" y="102"/>
                    <a:pt x="55" y="99"/>
                    <a:pt x="60" y="90"/>
                  </a:cubicBezTo>
                  <a:cubicBezTo>
                    <a:pt x="58" y="88"/>
                    <a:pt x="58" y="88"/>
                    <a:pt x="58" y="88"/>
                  </a:cubicBezTo>
                  <a:cubicBezTo>
                    <a:pt x="54" y="92"/>
                    <a:pt x="51" y="93"/>
                    <a:pt x="47" y="93"/>
                  </a:cubicBezTo>
                  <a:cubicBezTo>
                    <a:pt x="37" y="93"/>
                    <a:pt x="34" y="87"/>
                    <a:pt x="34" y="75"/>
                  </a:cubicBezTo>
                  <a:cubicBezTo>
                    <a:pt x="34" y="34"/>
                    <a:pt x="34" y="34"/>
                    <a:pt x="34" y="34"/>
                  </a:cubicBezTo>
                  <a:cubicBezTo>
                    <a:pt x="53" y="34"/>
                    <a:pt x="53" y="34"/>
                    <a:pt x="53" y="34"/>
                  </a:cubicBezTo>
                  <a:cubicBezTo>
                    <a:pt x="64" y="34"/>
                    <a:pt x="67" y="38"/>
                    <a:pt x="71" y="47"/>
                  </a:cubicBezTo>
                  <a:cubicBezTo>
                    <a:pt x="97" y="102"/>
                    <a:pt x="97" y="102"/>
                    <a:pt x="97" y="102"/>
                  </a:cubicBezTo>
                  <a:cubicBezTo>
                    <a:pt x="89" y="126"/>
                    <a:pt x="81" y="136"/>
                    <a:pt x="68" y="136"/>
                  </a:cubicBezTo>
                  <a:cubicBezTo>
                    <a:pt x="65" y="136"/>
                    <a:pt x="63" y="135"/>
                    <a:pt x="58" y="134"/>
                  </a:cubicBezTo>
                  <a:cubicBezTo>
                    <a:pt x="54" y="155"/>
                    <a:pt x="54" y="155"/>
                    <a:pt x="54" y="155"/>
                  </a:cubicBezTo>
                  <a:cubicBezTo>
                    <a:pt x="56" y="156"/>
                    <a:pt x="58" y="156"/>
                    <a:pt x="60" y="156"/>
                  </a:cubicBezTo>
                  <a:cubicBezTo>
                    <a:pt x="75" y="156"/>
                    <a:pt x="83" y="150"/>
                    <a:pt x="90" y="132"/>
                  </a:cubicBezTo>
                  <a:cubicBezTo>
                    <a:pt x="127" y="50"/>
                    <a:pt x="127" y="50"/>
                    <a:pt x="127" y="50"/>
                  </a:cubicBezTo>
                  <a:cubicBezTo>
                    <a:pt x="132" y="36"/>
                    <a:pt x="135" y="34"/>
                    <a:pt x="144" y="31"/>
                  </a:cubicBezTo>
                  <a:cubicBezTo>
                    <a:pt x="144" y="28"/>
                    <a:pt x="144" y="28"/>
                    <a:pt x="144" y="28"/>
                  </a:cubicBezTo>
                  <a:lnTo>
                    <a:pt x="114"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2" name="Freeform 61"/>
            <p:cNvSpPr>
              <a:spLocks/>
            </p:cNvSpPr>
            <p:nvPr/>
          </p:nvSpPr>
          <p:spPr bwMode="gray">
            <a:xfrm>
              <a:off x="6594476" y="3157538"/>
              <a:ext cx="619125" cy="419100"/>
            </a:xfrm>
            <a:custGeom>
              <a:avLst/>
              <a:gdLst>
                <a:gd name="T0" fmla="*/ 148 w 165"/>
                <a:gd name="T1" fmla="*/ 91 h 111"/>
                <a:gd name="T2" fmla="*/ 165 w 165"/>
                <a:gd name="T3" fmla="*/ 108 h 111"/>
                <a:gd name="T4" fmla="*/ 165 w 165"/>
                <a:gd name="T5" fmla="*/ 111 h 111"/>
                <a:gd name="T6" fmla="*/ 110 w 165"/>
                <a:gd name="T7" fmla="*/ 111 h 111"/>
                <a:gd name="T8" fmla="*/ 110 w 165"/>
                <a:gd name="T9" fmla="*/ 108 h 111"/>
                <a:gd name="T10" fmla="*/ 122 w 165"/>
                <a:gd name="T11" fmla="*/ 84 h 111"/>
                <a:gd name="T12" fmla="*/ 113 w 165"/>
                <a:gd name="T13" fmla="*/ 20 h 111"/>
                <a:gd name="T14" fmla="*/ 113 w 165"/>
                <a:gd name="T15" fmla="*/ 20 h 111"/>
                <a:gd name="T16" fmla="*/ 77 w 165"/>
                <a:gd name="T17" fmla="*/ 111 h 111"/>
                <a:gd name="T18" fmla="*/ 73 w 165"/>
                <a:gd name="T19" fmla="*/ 111 h 111"/>
                <a:gd name="T20" fmla="*/ 37 w 165"/>
                <a:gd name="T21" fmla="*/ 20 h 111"/>
                <a:gd name="T22" fmla="*/ 37 w 165"/>
                <a:gd name="T23" fmla="*/ 20 h 111"/>
                <a:gd name="T24" fmla="*/ 27 w 165"/>
                <a:gd name="T25" fmla="*/ 85 h 111"/>
                <a:gd name="T26" fmla="*/ 40 w 165"/>
                <a:gd name="T27" fmla="*/ 108 h 111"/>
                <a:gd name="T28" fmla="*/ 40 w 165"/>
                <a:gd name="T29" fmla="*/ 111 h 111"/>
                <a:gd name="T30" fmla="*/ 0 w 165"/>
                <a:gd name="T31" fmla="*/ 111 h 111"/>
                <a:gd name="T32" fmla="*/ 0 w 165"/>
                <a:gd name="T33" fmla="*/ 108 h 111"/>
                <a:gd name="T34" fmla="*/ 20 w 165"/>
                <a:gd name="T35" fmla="*/ 84 h 111"/>
                <a:gd name="T36" fmla="*/ 31 w 165"/>
                <a:gd name="T37" fmla="*/ 11 h 111"/>
                <a:gd name="T38" fmla="*/ 15 w 165"/>
                <a:gd name="T39" fmla="*/ 3 h 111"/>
                <a:gd name="T40" fmla="*/ 15 w 165"/>
                <a:gd name="T41" fmla="*/ 0 h 111"/>
                <a:gd name="T42" fmla="*/ 55 w 165"/>
                <a:gd name="T43" fmla="*/ 0 h 111"/>
                <a:gd name="T44" fmla="*/ 84 w 165"/>
                <a:gd name="T45" fmla="*/ 74 h 111"/>
                <a:gd name="T46" fmla="*/ 113 w 165"/>
                <a:gd name="T47" fmla="*/ 0 h 111"/>
                <a:gd name="T48" fmla="*/ 151 w 165"/>
                <a:gd name="T49" fmla="*/ 0 h 111"/>
                <a:gd name="T50" fmla="*/ 151 w 165"/>
                <a:gd name="T51" fmla="*/ 3 h 111"/>
                <a:gd name="T52" fmla="*/ 138 w 165"/>
                <a:gd name="T53" fmla="*/ 22 h 111"/>
                <a:gd name="T54" fmla="*/ 148 w 165"/>
                <a:gd name="T55"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111">
                  <a:moveTo>
                    <a:pt x="148" y="91"/>
                  </a:moveTo>
                  <a:cubicBezTo>
                    <a:pt x="150" y="100"/>
                    <a:pt x="154" y="106"/>
                    <a:pt x="165" y="108"/>
                  </a:cubicBezTo>
                  <a:cubicBezTo>
                    <a:pt x="165" y="111"/>
                    <a:pt x="165" y="111"/>
                    <a:pt x="165" y="111"/>
                  </a:cubicBezTo>
                  <a:cubicBezTo>
                    <a:pt x="110" y="111"/>
                    <a:pt x="110" y="111"/>
                    <a:pt x="110" y="111"/>
                  </a:cubicBezTo>
                  <a:cubicBezTo>
                    <a:pt x="110" y="108"/>
                    <a:pt x="110" y="108"/>
                    <a:pt x="110" y="108"/>
                  </a:cubicBezTo>
                  <a:cubicBezTo>
                    <a:pt x="122" y="105"/>
                    <a:pt x="124" y="98"/>
                    <a:pt x="122" y="84"/>
                  </a:cubicBezTo>
                  <a:cubicBezTo>
                    <a:pt x="113" y="20"/>
                    <a:pt x="113" y="20"/>
                    <a:pt x="113" y="20"/>
                  </a:cubicBezTo>
                  <a:cubicBezTo>
                    <a:pt x="113" y="20"/>
                    <a:pt x="113" y="20"/>
                    <a:pt x="113" y="20"/>
                  </a:cubicBezTo>
                  <a:cubicBezTo>
                    <a:pt x="77" y="111"/>
                    <a:pt x="77" y="111"/>
                    <a:pt x="77" y="111"/>
                  </a:cubicBezTo>
                  <a:cubicBezTo>
                    <a:pt x="73" y="111"/>
                    <a:pt x="73" y="111"/>
                    <a:pt x="73" y="111"/>
                  </a:cubicBezTo>
                  <a:cubicBezTo>
                    <a:pt x="37" y="20"/>
                    <a:pt x="37" y="20"/>
                    <a:pt x="37" y="20"/>
                  </a:cubicBezTo>
                  <a:cubicBezTo>
                    <a:pt x="37" y="20"/>
                    <a:pt x="37" y="20"/>
                    <a:pt x="37" y="20"/>
                  </a:cubicBezTo>
                  <a:cubicBezTo>
                    <a:pt x="27" y="85"/>
                    <a:pt x="27" y="85"/>
                    <a:pt x="27" y="85"/>
                  </a:cubicBezTo>
                  <a:cubicBezTo>
                    <a:pt x="25" y="98"/>
                    <a:pt x="28" y="107"/>
                    <a:pt x="40" y="108"/>
                  </a:cubicBezTo>
                  <a:cubicBezTo>
                    <a:pt x="40" y="111"/>
                    <a:pt x="40" y="111"/>
                    <a:pt x="40" y="111"/>
                  </a:cubicBezTo>
                  <a:cubicBezTo>
                    <a:pt x="0" y="111"/>
                    <a:pt x="0" y="111"/>
                    <a:pt x="0" y="111"/>
                  </a:cubicBezTo>
                  <a:cubicBezTo>
                    <a:pt x="0" y="108"/>
                    <a:pt x="0" y="108"/>
                    <a:pt x="0" y="108"/>
                  </a:cubicBezTo>
                  <a:cubicBezTo>
                    <a:pt x="12" y="108"/>
                    <a:pt x="17" y="101"/>
                    <a:pt x="20" y="84"/>
                  </a:cubicBezTo>
                  <a:cubicBezTo>
                    <a:pt x="31" y="11"/>
                    <a:pt x="31" y="11"/>
                    <a:pt x="31" y="11"/>
                  </a:cubicBezTo>
                  <a:cubicBezTo>
                    <a:pt x="26" y="7"/>
                    <a:pt x="20" y="4"/>
                    <a:pt x="15" y="3"/>
                  </a:cubicBezTo>
                  <a:cubicBezTo>
                    <a:pt x="15" y="0"/>
                    <a:pt x="15" y="0"/>
                    <a:pt x="15" y="0"/>
                  </a:cubicBezTo>
                  <a:cubicBezTo>
                    <a:pt x="55" y="0"/>
                    <a:pt x="55" y="0"/>
                    <a:pt x="55" y="0"/>
                  </a:cubicBezTo>
                  <a:cubicBezTo>
                    <a:pt x="84" y="74"/>
                    <a:pt x="84" y="74"/>
                    <a:pt x="84" y="74"/>
                  </a:cubicBezTo>
                  <a:cubicBezTo>
                    <a:pt x="113" y="0"/>
                    <a:pt x="113" y="0"/>
                    <a:pt x="113" y="0"/>
                  </a:cubicBezTo>
                  <a:cubicBezTo>
                    <a:pt x="151" y="0"/>
                    <a:pt x="151" y="0"/>
                    <a:pt x="151" y="0"/>
                  </a:cubicBezTo>
                  <a:cubicBezTo>
                    <a:pt x="151" y="3"/>
                    <a:pt x="151" y="3"/>
                    <a:pt x="151" y="3"/>
                  </a:cubicBezTo>
                  <a:cubicBezTo>
                    <a:pt x="139" y="6"/>
                    <a:pt x="137" y="11"/>
                    <a:pt x="138" y="22"/>
                  </a:cubicBezTo>
                  <a:lnTo>
                    <a:pt x="148" y="91"/>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3" name="Freeform 62"/>
            <p:cNvSpPr>
              <a:spLocks/>
            </p:cNvSpPr>
            <p:nvPr/>
          </p:nvSpPr>
          <p:spPr bwMode="gray">
            <a:xfrm>
              <a:off x="7207251" y="3297238"/>
              <a:ext cx="360363" cy="290513"/>
            </a:xfrm>
            <a:custGeom>
              <a:avLst/>
              <a:gdLst>
                <a:gd name="T0" fmla="*/ 11 w 96"/>
                <a:gd name="T1" fmla="*/ 18 h 77"/>
                <a:gd name="T2" fmla="*/ 0 w 96"/>
                <a:gd name="T3" fmla="*/ 6 h 77"/>
                <a:gd name="T4" fmla="*/ 0 w 96"/>
                <a:gd name="T5" fmla="*/ 3 h 77"/>
                <a:gd name="T6" fmla="*/ 29 w 96"/>
                <a:gd name="T7" fmla="*/ 0 h 77"/>
                <a:gd name="T8" fmla="*/ 32 w 96"/>
                <a:gd name="T9" fmla="*/ 0 h 77"/>
                <a:gd name="T10" fmla="*/ 32 w 96"/>
                <a:gd name="T11" fmla="*/ 53 h 77"/>
                <a:gd name="T12" fmla="*/ 46 w 96"/>
                <a:gd name="T13" fmla="*/ 65 h 77"/>
                <a:gd name="T14" fmla="*/ 63 w 96"/>
                <a:gd name="T15" fmla="*/ 52 h 77"/>
                <a:gd name="T16" fmla="*/ 63 w 96"/>
                <a:gd name="T17" fmla="*/ 17 h 77"/>
                <a:gd name="T18" fmla="*/ 52 w 96"/>
                <a:gd name="T19" fmla="*/ 6 h 77"/>
                <a:gd name="T20" fmla="*/ 52 w 96"/>
                <a:gd name="T21" fmla="*/ 3 h 77"/>
                <a:gd name="T22" fmla="*/ 82 w 96"/>
                <a:gd name="T23" fmla="*/ 0 h 77"/>
                <a:gd name="T24" fmla="*/ 85 w 96"/>
                <a:gd name="T25" fmla="*/ 0 h 77"/>
                <a:gd name="T26" fmla="*/ 85 w 96"/>
                <a:gd name="T27" fmla="*/ 57 h 77"/>
                <a:gd name="T28" fmla="*/ 96 w 96"/>
                <a:gd name="T29" fmla="*/ 71 h 77"/>
                <a:gd name="T30" fmla="*/ 96 w 96"/>
                <a:gd name="T31" fmla="*/ 74 h 77"/>
                <a:gd name="T32" fmla="*/ 63 w 96"/>
                <a:gd name="T33" fmla="*/ 77 h 77"/>
                <a:gd name="T34" fmla="*/ 63 w 96"/>
                <a:gd name="T35" fmla="*/ 60 h 77"/>
                <a:gd name="T36" fmla="*/ 63 w 96"/>
                <a:gd name="T37" fmla="*/ 60 h 77"/>
                <a:gd name="T38" fmla="*/ 35 w 96"/>
                <a:gd name="T39" fmla="*/ 77 h 77"/>
                <a:gd name="T40" fmla="*/ 11 w 96"/>
                <a:gd name="T41" fmla="*/ 55 h 77"/>
                <a:gd name="T42" fmla="*/ 11 w 96"/>
                <a:gd name="T43" fmla="*/ 1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77">
                  <a:moveTo>
                    <a:pt x="11" y="18"/>
                  </a:moveTo>
                  <a:cubicBezTo>
                    <a:pt x="11" y="10"/>
                    <a:pt x="8" y="7"/>
                    <a:pt x="0" y="6"/>
                  </a:cubicBezTo>
                  <a:cubicBezTo>
                    <a:pt x="0" y="3"/>
                    <a:pt x="0" y="3"/>
                    <a:pt x="0" y="3"/>
                  </a:cubicBezTo>
                  <a:cubicBezTo>
                    <a:pt x="29" y="0"/>
                    <a:pt x="29" y="0"/>
                    <a:pt x="29" y="0"/>
                  </a:cubicBezTo>
                  <a:cubicBezTo>
                    <a:pt x="32" y="0"/>
                    <a:pt x="32" y="0"/>
                    <a:pt x="32" y="0"/>
                  </a:cubicBezTo>
                  <a:cubicBezTo>
                    <a:pt x="32" y="53"/>
                    <a:pt x="32" y="53"/>
                    <a:pt x="32" y="53"/>
                  </a:cubicBezTo>
                  <a:cubicBezTo>
                    <a:pt x="32" y="61"/>
                    <a:pt x="38" y="65"/>
                    <a:pt x="46" y="65"/>
                  </a:cubicBezTo>
                  <a:cubicBezTo>
                    <a:pt x="53" y="65"/>
                    <a:pt x="57" y="62"/>
                    <a:pt x="63" y="52"/>
                  </a:cubicBezTo>
                  <a:cubicBezTo>
                    <a:pt x="63" y="17"/>
                    <a:pt x="63" y="17"/>
                    <a:pt x="63" y="17"/>
                  </a:cubicBezTo>
                  <a:cubicBezTo>
                    <a:pt x="63" y="11"/>
                    <a:pt x="60" y="7"/>
                    <a:pt x="52" y="6"/>
                  </a:cubicBezTo>
                  <a:cubicBezTo>
                    <a:pt x="52" y="3"/>
                    <a:pt x="52" y="3"/>
                    <a:pt x="52" y="3"/>
                  </a:cubicBezTo>
                  <a:cubicBezTo>
                    <a:pt x="82" y="0"/>
                    <a:pt x="82" y="0"/>
                    <a:pt x="82" y="0"/>
                  </a:cubicBezTo>
                  <a:cubicBezTo>
                    <a:pt x="85" y="0"/>
                    <a:pt x="85" y="0"/>
                    <a:pt x="85" y="0"/>
                  </a:cubicBezTo>
                  <a:cubicBezTo>
                    <a:pt x="85" y="57"/>
                    <a:pt x="85" y="57"/>
                    <a:pt x="85" y="57"/>
                  </a:cubicBezTo>
                  <a:cubicBezTo>
                    <a:pt x="85" y="66"/>
                    <a:pt x="87" y="69"/>
                    <a:pt x="96" y="71"/>
                  </a:cubicBezTo>
                  <a:cubicBezTo>
                    <a:pt x="96" y="74"/>
                    <a:pt x="96" y="74"/>
                    <a:pt x="96" y="74"/>
                  </a:cubicBezTo>
                  <a:cubicBezTo>
                    <a:pt x="63" y="77"/>
                    <a:pt x="63" y="77"/>
                    <a:pt x="63" y="77"/>
                  </a:cubicBezTo>
                  <a:cubicBezTo>
                    <a:pt x="63" y="60"/>
                    <a:pt x="63" y="60"/>
                    <a:pt x="63" y="60"/>
                  </a:cubicBezTo>
                  <a:cubicBezTo>
                    <a:pt x="63" y="60"/>
                    <a:pt x="63" y="60"/>
                    <a:pt x="63" y="60"/>
                  </a:cubicBezTo>
                  <a:cubicBezTo>
                    <a:pt x="55" y="72"/>
                    <a:pt x="46" y="77"/>
                    <a:pt x="35" y="77"/>
                  </a:cubicBezTo>
                  <a:cubicBezTo>
                    <a:pt x="20" y="77"/>
                    <a:pt x="11" y="69"/>
                    <a:pt x="11" y="55"/>
                  </a:cubicBezTo>
                  <a:lnTo>
                    <a:pt x="11" y="1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4" name="Freeform 63"/>
            <p:cNvSpPr>
              <a:spLocks/>
            </p:cNvSpPr>
            <p:nvPr/>
          </p:nvSpPr>
          <p:spPr bwMode="gray">
            <a:xfrm>
              <a:off x="7581901" y="3201988"/>
              <a:ext cx="225425" cy="385763"/>
            </a:xfrm>
            <a:custGeom>
              <a:avLst/>
              <a:gdLst>
                <a:gd name="T0" fmla="*/ 13 w 60"/>
                <a:gd name="T1" fmla="*/ 33 h 102"/>
                <a:gd name="T2" fmla="*/ 0 w 60"/>
                <a:gd name="T3" fmla="*/ 33 h 102"/>
                <a:gd name="T4" fmla="*/ 0 w 60"/>
                <a:gd name="T5" fmla="*/ 30 h 102"/>
                <a:gd name="T6" fmla="*/ 31 w 60"/>
                <a:gd name="T7" fmla="*/ 0 h 102"/>
                <a:gd name="T8" fmla="*/ 34 w 60"/>
                <a:gd name="T9" fmla="*/ 0 h 102"/>
                <a:gd name="T10" fmla="*/ 34 w 60"/>
                <a:gd name="T11" fmla="*/ 28 h 102"/>
                <a:gd name="T12" fmla="*/ 58 w 60"/>
                <a:gd name="T13" fmla="*/ 28 h 102"/>
                <a:gd name="T14" fmla="*/ 58 w 60"/>
                <a:gd name="T15" fmla="*/ 33 h 102"/>
                <a:gd name="T16" fmla="*/ 34 w 60"/>
                <a:gd name="T17" fmla="*/ 33 h 102"/>
                <a:gd name="T18" fmla="*/ 34 w 60"/>
                <a:gd name="T19" fmla="*/ 75 h 102"/>
                <a:gd name="T20" fmla="*/ 47 w 60"/>
                <a:gd name="T21" fmla="*/ 93 h 102"/>
                <a:gd name="T22" fmla="*/ 58 w 60"/>
                <a:gd name="T23" fmla="*/ 87 h 102"/>
                <a:gd name="T24" fmla="*/ 60 w 60"/>
                <a:gd name="T25" fmla="*/ 89 h 102"/>
                <a:gd name="T26" fmla="*/ 37 w 60"/>
                <a:gd name="T27" fmla="*/ 102 h 102"/>
                <a:gd name="T28" fmla="*/ 13 w 60"/>
                <a:gd name="T29" fmla="*/ 79 h 102"/>
                <a:gd name="T30" fmla="*/ 13 w 60"/>
                <a:gd name="T31" fmla="*/ 3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02">
                  <a:moveTo>
                    <a:pt x="13" y="33"/>
                  </a:moveTo>
                  <a:cubicBezTo>
                    <a:pt x="0" y="33"/>
                    <a:pt x="0" y="33"/>
                    <a:pt x="0" y="33"/>
                  </a:cubicBezTo>
                  <a:cubicBezTo>
                    <a:pt x="0" y="30"/>
                    <a:pt x="0" y="30"/>
                    <a:pt x="0" y="30"/>
                  </a:cubicBezTo>
                  <a:cubicBezTo>
                    <a:pt x="9" y="24"/>
                    <a:pt x="21" y="13"/>
                    <a:pt x="31" y="0"/>
                  </a:cubicBezTo>
                  <a:cubicBezTo>
                    <a:pt x="34" y="0"/>
                    <a:pt x="34" y="0"/>
                    <a:pt x="34" y="0"/>
                  </a:cubicBezTo>
                  <a:cubicBezTo>
                    <a:pt x="34" y="28"/>
                    <a:pt x="34" y="28"/>
                    <a:pt x="34" y="28"/>
                  </a:cubicBezTo>
                  <a:cubicBezTo>
                    <a:pt x="58" y="28"/>
                    <a:pt x="58" y="28"/>
                    <a:pt x="58" y="28"/>
                  </a:cubicBezTo>
                  <a:cubicBezTo>
                    <a:pt x="58" y="33"/>
                    <a:pt x="58" y="33"/>
                    <a:pt x="58" y="33"/>
                  </a:cubicBezTo>
                  <a:cubicBezTo>
                    <a:pt x="34" y="33"/>
                    <a:pt x="34" y="33"/>
                    <a:pt x="34" y="33"/>
                  </a:cubicBezTo>
                  <a:cubicBezTo>
                    <a:pt x="34" y="75"/>
                    <a:pt x="34" y="75"/>
                    <a:pt x="34" y="75"/>
                  </a:cubicBezTo>
                  <a:cubicBezTo>
                    <a:pt x="34" y="86"/>
                    <a:pt x="37" y="93"/>
                    <a:pt x="47" y="93"/>
                  </a:cubicBezTo>
                  <a:cubicBezTo>
                    <a:pt x="51" y="93"/>
                    <a:pt x="54" y="91"/>
                    <a:pt x="58" y="87"/>
                  </a:cubicBezTo>
                  <a:cubicBezTo>
                    <a:pt x="60" y="89"/>
                    <a:pt x="60" y="89"/>
                    <a:pt x="60" y="89"/>
                  </a:cubicBezTo>
                  <a:cubicBezTo>
                    <a:pt x="55" y="98"/>
                    <a:pt x="48" y="102"/>
                    <a:pt x="37" y="102"/>
                  </a:cubicBezTo>
                  <a:cubicBezTo>
                    <a:pt x="24" y="102"/>
                    <a:pt x="13" y="96"/>
                    <a:pt x="13" y="79"/>
                  </a:cubicBezTo>
                  <a:lnTo>
                    <a:pt x="13" y="3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5" name="Freeform 64"/>
            <p:cNvSpPr>
              <a:spLocks/>
            </p:cNvSpPr>
            <p:nvPr/>
          </p:nvSpPr>
          <p:spPr bwMode="gray">
            <a:xfrm>
              <a:off x="7807326" y="3297238"/>
              <a:ext cx="365125" cy="290513"/>
            </a:xfrm>
            <a:custGeom>
              <a:avLst/>
              <a:gdLst>
                <a:gd name="T0" fmla="*/ 12 w 97"/>
                <a:gd name="T1" fmla="*/ 18 h 77"/>
                <a:gd name="T2" fmla="*/ 0 w 97"/>
                <a:gd name="T3" fmla="*/ 6 h 77"/>
                <a:gd name="T4" fmla="*/ 0 w 97"/>
                <a:gd name="T5" fmla="*/ 3 h 77"/>
                <a:gd name="T6" fmla="*/ 30 w 97"/>
                <a:gd name="T7" fmla="*/ 0 h 77"/>
                <a:gd name="T8" fmla="*/ 33 w 97"/>
                <a:gd name="T9" fmla="*/ 0 h 77"/>
                <a:gd name="T10" fmla="*/ 33 w 97"/>
                <a:gd name="T11" fmla="*/ 53 h 77"/>
                <a:gd name="T12" fmla="*/ 46 w 97"/>
                <a:gd name="T13" fmla="*/ 65 h 77"/>
                <a:gd name="T14" fmla="*/ 64 w 97"/>
                <a:gd name="T15" fmla="*/ 52 h 77"/>
                <a:gd name="T16" fmla="*/ 64 w 97"/>
                <a:gd name="T17" fmla="*/ 17 h 77"/>
                <a:gd name="T18" fmla="*/ 53 w 97"/>
                <a:gd name="T19" fmla="*/ 6 h 77"/>
                <a:gd name="T20" fmla="*/ 53 w 97"/>
                <a:gd name="T21" fmla="*/ 3 h 77"/>
                <a:gd name="T22" fmla="*/ 82 w 97"/>
                <a:gd name="T23" fmla="*/ 0 h 77"/>
                <a:gd name="T24" fmla="*/ 86 w 97"/>
                <a:gd name="T25" fmla="*/ 0 h 77"/>
                <a:gd name="T26" fmla="*/ 86 w 97"/>
                <a:gd name="T27" fmla="*/ 57 h 77"/>
                <a:gd name="T28" fmla="*/ 97 w 97"/>
                <a:gd name="T29" fmla="*/ 71 h 77"/>
                <a:gd name="T30" fmla="*/ 97 w 97"/>
                <a:gd name="T31" fmla="*/ 74 h 77"/>
                <a:gd name="T32" fmla="*/ 64 w 97"/>
                <a:gd name="T33" fmla="*/ 77 h 77"/>
                <a:gd name="T34" fmla="*/ 64 w 97"/>
                <a:gd name="T35" fmla="*/ 60 h 77"/>
                <a:gd name="T36" fmla="*/ 64 w 97"/>
                <a:gd name="T37" fmla="*/ 60 h 77"/>
                <a:gd name="T38" fmla="*/ 35 w 97"/>
                <a:gd name="T39" fmla="*/ 77 h 77"/>
                <a:gd name="T40" fmla="*/ 12 w 97"/>
                <a:gd name="T41" fmla="*/ 55 h 77"/>
                <a:gd name="T42" fmla="*/ 12 w 97"/>
                <a:gd name="T43" fmla="*/ 1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77">
                  <a:moveTo>
                    <a:pt x="12" y="18"/>
                  </a:moveTo>
                  <a:cubicBezTo>
                    <a:pt x="12" y="10"/>
                    <a:pt x="9" y="7"/>
                    <a:pt x="0" y="6"/>
                  </a:cubicBezTo>
                  <a:cubicBezTo>
                    <a:pt x="0" y="3"/>
                    <a:pt x="0" y="3"/>
                    <a:pt x="0" y="3"/>
                  </a:cubicBezTo>
                  <a:cubicBezTo>
                    <a:pt x="30" y="0"/>
                    <a:pt x="30" y="0"/>
                    <a:pt x="30" y="0"/>
                  </a:cubicBezTo>
                  <a:cubicBezTo>
                    <a:pt x="33" y="0"/>
                    <a:pt x="33" y="0"/>
                    <a:pt x="33" y="0"/>
                  </a:cubicBezTo>
                  <a:cubicBezTo>
                    <a:pt x="33" y="53"/>
                    <a:pt x="33" y="53"/>
                    <a:pt x="33" y="53"/>
                  </a:cubicBezTo>
                  <a:cubicBezTo>
                    <a:pt x="33" y="61"/>
                    <a:pt x="39" y="65"/>
                    <a:pt x="46" y="65"/>
                  </a:cubicBezTo>
                  <a:cubicBezTo>
                    <a:pt x="54" y="65"/>
                    <a:pt x="58" y="62"/>
                    <a:pt x="64" y="52"/>
                  </a:cubicBezTo>
                  <a:cubicBezTo>
                    <a:pt x="64" y="17"/>
                    <a:pt x="64" y="17"/>
                    <a:pt x="64" y="17"/>
                  </a:cubicBezTo>
                  <a:cubicBezTo>
                    <a:pt x="64" y="11"/>
                    <a:pt x="60" y="7"/>
                    <a:pt x="53" y="6"/>
                  </a:cubicBezTo>
                  <a:cubicBezTo>
                    <a:pt x="53" y="3"/>
                    <a:pt x="53" y="3"/>
                    <a:pt x="53" y="3"/>
                  </a:cubicBezTo>
                  <a:cubicBezTo>
                    <a:pt x="82" y="0"/>
                    <a:pt x="82" y="0"/>
                    <a:pt x="82" y="0"/>
                  </a:cubicBezTo>
                  <a:cubicBezTo>
                    <a:pt x="86" y="0"/>
                    <a:pt x="86" y="0"/>
                    <a:pt x="86" y="0"/>
                  </a:cubicBezTo>
                  <a:cubicBezTo>
                    <a:pt x="86" y="57"/>
                    <a:pt x="86" y="57"/>
                    <a:pt x="86" y="57"/>
                  </a:cubicBezTo>
                  <a:cubicBezTo>
                    <a:pt x="86" y="66"/>
                    <a:pt x="88" y="69"/>
                    <a:pt x="97" y="71"/>
                  </a:cubicBezTo>
                  <a:cubicBezTo>
                    <a:pt x="97" y="74"/>
                    <a:pt x="97" y="74"/>
                    <a:pt x="97" y="74"/>
                  </a:cubicBezTo>
                  <a:cubicBezTo>
                    <a:pt x="64" y="77"/>
                    <a:pt x="64" y="77"/>
                    <a:pt x="64" y="77"/>
                  </a:cubicBezTo>
                  <a:cubicBezTo>
                    <a:pt x="64" y="60"/>
                    <a:pt x="64" y="60"/>
                    <a:pt x="64" y="60"/>
                  </a:cubicBezTo>
                  <a:cubicBezTo>
                    <a:pt x="64" y="60"/>
                    <a:pt x="64" y="60"/>
                    <a:pt x="64" y="60"/>
                  </a:cubicBezTo>
                  <a:cubicBezTo>
                    <a:pt x="56" y="72"/>
                    <a:pt x="47" y="77"/>
                    <a:pt x="35" y="77"/>
                  </a:cubicBezTo>
                  <a:cubicBezTo>
                    <a:pt x="21" y="77"/>
                    <a:pt x="12" y="69"/>
                    <a:pt x="12" y="55"/>
                  </a:cubicBezTo>
                  <a:lnTo>
                    <a:pt x="12" y="1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6" name="Freeform 65"/>
            <p:cNvSpPr>
              <a:spLocks noEditPoints="1"/>
            </p:cNvSpPr>
            <p:nvPr/>
          </p:nvSpPr>
          <p:spPr bwMode="gray">
            <a:xfrm>
              <a:off x="8183563" y="3297238"/>
              <a:ext cx="304800" cy="290513"/>
            </a:xfrm>
            <a:custGeom>
              <a:avLst/>
              <a:gdLst>
                <a:gd name="T0" fmla="*/ 46 w 81"/>
                <a:gd name="T1" fmla="*/ 62 h 77"/>
                <a:gd name="T2" fmla="*/ 33 w 81"/>
                <a:gd name="T3" fmla="*/ 69 h 77"/>
                <a:gd name="T4" fmla="*/ 23 w 81"/>
                <a:gd name="T5" fmla="*/ 56 h 77"/>
                <a:gd name="T6" fmla="*/ 46 w 81"/>
                <a:gd name="T7" fmla="*/ 35 h 77"/>
                <a:gd name="T8" fmla="*/ 46 w 81"/>
                <a:gd name="T9" fmla="*/ 62 h 77"/>
                <a:gd name="T10" fmla="*/ 68 w 81"/>
                <a:gd name="T11" fmla="*/ 27 h 77"/>
                <a:gd name="T12" fmla="*/ 36 w 81"/>
                <a:gd name="T13" fmla="*/ 0 h 77"/>
                <a:gd name="T14" fmla="*/ 4 w 81"/>
                <a:gd name="T15" fmla="*/ 24 h 77"/>
                <a:gd name="T16" fmla="*/ 7 w 81"/>
                <a:gd name="T17" fmla="*/ 24 h 77"/>
                <a:gd name="T18" fmla="*/ 28 w 81"/>
                <a:gd name="T19" fmla="*/ 12 h 77"/>
                <a:gd name="T20" fmla="*/ 46 w 81"/>
                <a:gd name="T21" fmla="*/ 31 h 77"/>
                <a:gd name="T22" fmla="*/ 0 w 81"/>
                <a:gd name="T23" fmla="*/ 58 h 77"/>
                <a:gd name="T24" fmla="*/ 22 w 81"/>
                <a:gd name="T25" fmla="*/ 77 h 77"/>
                <a:gd name="T26" fmla="*/ 44 w 81"/>
                <a:gd name="T27" fmla="*/ 69 h 77"/>
                <a:gd name="T28" fmla="*/ 46 w 81"/>
                <a:gd name="T29" fmla="*/ 67 h 77"/>
                <a:gd name="T30" fmla="*/ 63 w 81"/>
                <a:gd name="T31" fmla="*/ 77 h 77"/>
                <a:gd name="T32" fmla="*/ 81 w 81"/>
                <a:gd name="T33" fmla="*/ 63 h 77"/>
                <a:gd name="T34" fmla="*/ 78 w 81"/>
                <a:gd name="T35" fmla="*/ 63 h 77"/>
                <a:gd name="T36" fmla="*/ 72 w 81"/>
                <a:gd name="T37" fmla="*/ 70 h 77"/>
                <a:gd name="T38" fmla="*/ 68 w 81"/>
                <a:gd name="T39" fmla="*/ 60 h 77"/>
                <a:gd name="T40" fmla="*/ 68 w 81"/>
                <a:gd name="T41"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77">
                  <a:moveTo>
                    <a:pt x="46" y="62"/>
                  </a:moveTo>
                  <a:cubicBezTo>
                    <a:pt x="41" y="67"/>
                    <a:pt x="37" y="69"/>
                    <a:pt x="33" y="69"/>
                  </a:cubicBezTo>
                  <a:cubicBezTo>
                    <a:pt x="27" y="69"/>
                    <a:pt x="23" y="64"/>
                    <a:pt x="23" y="56"/>
                  </a:cubicBezTo>
                  <a:cubicBezTo>
                    <a:pt x="23" y="47"/>
                    <a:pt x="28" y="42"/>
                    <a:pt x="46" y="35"/>
                  </a:cubicBezTo>
                  <a:lnTo>
                    <a:pt x="46" y="62"/>
                  </a:lnTo>
                  <a:close/>
                  <a:moveTo>
                    <a:pt x="68" y="27"/>
                  </a:moveTo>
                  <a:cubicBezTo>
                    <a:pt x="68" y="7"/>
                    <a:pt x="52" y="0"/>
                    <a:pt x="36" y="0"/>
                  </a:cubicBezTo>
                  <a:cubicBezTo>
                    <a:pt x="19" y="0"/>
                    <a:pt x="8" y="9"/>
                    <a:pt x="4" y="24"/>
                  </a:cubicBezTo>
                  <a:cubicBezTo>
                    <a:pt x="7" y="24"/>
                    <a:pt x="7" y="24"/>
                    <a:pt x="7" y="24"/>
                  </a:cubicBezTo>
                  <a:cubicBezTo>
                    <a:pt x="12" y="16"/>
                    <a:pt x="19" y="12"/>
                    <a:pt x="28" y="12"/>
                  </a:cubicBezTo>
                  <a:cubicBezTo>
                    <a:pt x="41" y="12"/>
                    <a:pt x="46" y="18"/>
                    <a:pt x="46" y="31"/>
                  </a:cubicBezTo>
                  <a:cubicBezTo>
                    <a:pt x="29" y="37"/>
                    <a:pt x="0" y="39"/>
                    <a:pt x="0" y="58"/>
                  </a:cubicBezTo>
                  <a:cubicBezTo>
                    <a:pt x="0" y="69"/>
                    <a:pt x="10" y="77"/>
                    <a:pt x="22" y="77"/>
                  </a:cubicBezTo>
                  <a:cubicBezTo>
                    <a:pt x="31" y="77"/>
                    <a:pt x="37" y="75"/>
                    <a:pt x="44" y="69"/>
                  </a:cubicBezTo>
                  <a:cubicBezTo>
                    <a:pt x="46" y="67"/>
                    <a:pt x="46" y="67"/>
                    <a:pt x="46" y="67"/>
                  </a:cubicBezTo>
                  <a:cubicBezTo>
                    <a:pt x="50" y="74"/>
                    <a:pt x="55" y="77"/>
                    <a:pt x="63" y="77"/>
                  </a:cubicBezTo>
                  <a:cubicBezTo>
                    <a:pt x="74" y="77"/>
                    <a:pt x="80" y="72"/>
                    <a:pt x="81" y="63"/>
                  </a:cubicBezTo>
                  <a:cubicBezTo>
                    <a:pt x="78" y="63"/>
                    <a:pt x="78" y="63"/>
                    <a:pt x="78" y="63"/>
                  </a:cubicBezTo>
                  <a:cubicBezTo>
                    <a:pt x="77" y="68"/>
                    <a:pt x="75" y="70"/>
                    <a:pt x="72" y="70"/>
                  </a:cubicBezTo>
                  <a:cubicBezTo>
                    <a:pt x="69" y="70"/>
                    <a:pt x="68" y="67"/>
                    <a:pt x="68" y="60"/>
                  </a:cubicBezTo>
                  <a:lnTo>
                    <a:pt x="68" y="27"/>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7" name="Freeform 66"/>
            <p:cNvSpPr>
              <a:spLocks/>
            </p:cNvSpPr>
            <p:nvPr/>
          </p:nvSpPr>
          <p:spPr bwMode="gray">
            <a:xfrm>
              <a:off x="8491538" y="3125788"/>
              <a:ext cx="180975" cy="450850"/>
            </a:xfrm>
            <a:custGeom>
              <a:avLst/>
              <a:gdLst>
                <a:gd name="T0" fmla="*/ 14 w 48"/>
                <a:gd name="T1" fmla="*/ 20 h 119"/>
                <a:gd name="T2" fmla="*/ 0 w 48"/>
                <a:gd name="T3" fmla="*/ 6 h 119"/>
                <a:gd name="T4" fmla="*/ 0 w 48"/>
                <a:gd name="T5" fmla="*/ 3 h 119"/>
                <a:gd name="T6" fmla="*/ 32 w 48"/>
                <a:gd name="T7" fmla="*/ 0 h 119"/>
                <a:gd name="T8" fmla="*/ 35 w 48"/>
                <a:gd name="T9" fmla="*/ 0 h 119"/>
                <a:gd name="T10" fmla="*/ 35 w 48"/>
                <a:gd name="T11" fmla="*/ 102 h 119"/>
                <a:gd name="T12" fmla="*/ 48 w 48"/>
                <a:gd name="T13" fmla="*/ 116 h 119"/>
                <a:gd name="T14" fmla="*/ 48 w 48"/>
                <a:gd name="T15" fmla="*/ 119 h 119"/>
                <a:gd name="T16" fmla="*/ 0 w 48"/>
                <a:gd name="T17" fmla="*/ 119 h 119"/>
                <a:gd name="T18" fmla="*/ 0 w 48"/>
                <a:gd name="T19" fmla="*/ 116 h 119"/>
                <a:gd name="T20" fmla="*/ 14 w 48"/>
                <a:gd name="T21" fmla="*/ 102 h 119"/>
                <a:gd name="T22" fmla="*/ 14 w 48"/>
                <a:gd name="T23" fmla="*/ 2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19">
                  <a:moveTo>
                    <a:pt x="14" y="20"/>
                  </a:moveTo>
                  <a:cubicBezTo>
                    <a:pt x="14" y="10"/>
                    <a:pt x="10" y="6"/>
                    <a:pt x="0" y="6"/>
                  </a:cubicBezTo>
                  <a:cubicBezTo>
                    <a:pt x="0" y="3"/>
                    <a:pt x="0" y="3"/>
                    <a:pt x="0" y="3"/>
                  </a:cubicBezTo>
                  <a:cubicBezTo>
                    <a:pt x="32" y="0"/>
                    <a:pt x="32" y="0"/>
                    <a:pt x="32" y="0"/>
                  </a:cubicBezTo>
                  <a:cubicBezTo>
                    <a:pt x="35" y="0"/>
                    <a:pt x="35" y="0"/>
                    <a:pt x="35" y="0"/>
                  </a:cubicBezTo>
                  <a:cubicBezTo>
                    <a:pt x="35" y="102"/>
                    <a:pt x="35" y="102"/>
                    <a:pt x="35" y="102"/>
                  </a:cubicBezTo>
                  <a:cubicBezTo>
                    <a:pt x="35" y="111"/>
                    <a:pt x="37" y="114"/>
                    <a:pt x="48" y="116"/>
                  </a:cubicBezTo>
                  <a:cubicBezTo>
                    <a:pt x="48" y="119"/>
                    <a:pt x="48" y="119"/>
                    <a:pt x="48" y="119"/>
                  </a:cubicBezTo>
                  <a:cubicBezTo>
                    <a:pt x="0" y="119"/>
                    <a:pt x="0" y="119"/>
                    <a:pt x="0" y="119"/>
                  </a:cubicBezTo>
                  <a:cubicBezTo>
                    <a:pt x="0" y="116"/>
                    <a:pt x="0" y="116"/>
                    <a:pt x="0" y="116"/>
                  </a:cubicBezTo>
                  <a:cubicBezTo>
                    <a:pt x="11" y="114"/>
                    <a:pt x="14" y="111"/>
                    <a:pt x="14" y="102"/>
                  </a:cubicBezTo>
                  <a:lnTo>
                    <a:pt x="14" y="2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8" name="Freeform 67"/>
            <p:cNvSpPr>
              <a:spLocks/>
            </p:cNvSpPr>
            <p:nvPr/>
          </p:nvSpPr>
          <p:spPr bwMode="gray">
            <a:xfrm>
              <a:off x="3387726" y="2736850"/>
              <a:ext cx="981075" cy="1308100"/>
            </a:xfrm>
            <a:custGeom>
              <a:avLst/>
              <a:gdLst>
                <a:gd name="T0" fmla="*/ 258 w 261"/>
                <a:gd name="T1" fmla="*/ 146 h 346"/>
                <a:gd name="T2" fmla="*/ 215 w 261"/>
                <a:gd name="T3" fmla="*/ 141 h 346"/>
                <a:gd name="T4" fmla="*/ 226 w 261"/>
                <a:gd name="T5" fmla="*/ 107 h 346"/>
                <a:gd name="T6" fmla="*/ 203 w 261"/>
                <a:gd name="T7" fmla="*/ 125 h 346"/>
                <a:gd name="T8" fmla="*/ 164 w 261"/>
                <a:gd name="T9" fmla="*/ 101 h 346"/>
                <a:gd name="T10" fmla="*/ 156 w 261"/>
                <a:gd name="T11" fmla="*/ 75 h 346"/>
                <a:gd name="T12" fmla="*/ 150 w 261"/>
                <a:gd name="T13" fmla="*/ 98 h 346"/>
                <a:gd name="T14" fmla="*/ 98 w 261"/>
                <a:gd name="T15" fmla="*/ 105 h 346"/>
                <a:gd name="T16" fmla="*/ 82 w 261"/>
                <a:gd name="T17" fmla="*/ 115 h 346"/>
                <a:gd name="T18" fmla="*/ 82 w 261"/>
                <a:gd name="T19" fmla="*/ 79 h 346"/>
                <a:gd name="T20" fmla="*/ 78 w 261"/>
                <a:gd name="T21" fmla="*/ 53 h 346"/>
                <a:gd name="T22" fmla="*/ 76 w 261"/>
                <a:gd name="T23" fmla="*/ 45 h 346"/>
                <a:gd name="T24" fmla="*/ 71 w 261"/>
                <a:gd name="T25" fmla="*/ 42 h 346"/>
                <a:gd name="T26" fmla="*/ 98 w 261"/>
                <a:gd name="T27" fmla="*/ 16 h 346"/>
                <a:gd name="T28" fmla="*/ 83 w 261"/>
                <a:gd name="T29" fmla="*/ 9 h 346"/>
                <a:gd name="T30" fmla="*/ 68 w 261"/>
                <a:gd name="T31" fmla="*/ 0 h 346"/>
                <a:gd name="T32" fmla="*/ 40 w 261"/>
                <a:gd name="T33" fmla="*/ 3 h 346"/>
                <a:gd name="T34" fmla="*/ 19 w 261"/>
                <a:gd name="T35" fmla="*/ 40 h 346"/>
                <a:gd name="T36" fmla="*/ 6 w 261"/>
                <a:gd name="T37" fmla="*/ 45 h 346"/>
                <a:gd name="T38" fmla="*/ 1 w 261"/>
                <a:gd name="T39" fmla="*/ 69 h 346"/>
                <a:gd name="T40" fmla="*/ 13 w 261"/>
                <a:gd name="T41" fmla="*/ 99 h 346"/>
                <a:gd name="T42" fmla="*/ 16 w 261"/>
                <a:gd name="T43" fmla="*/ 108 h 346"/>
                <a:gd name="T44" fmla="*/ 24 w 261"/>
                <a:gd name="T45" fmla="*/ 124 h 346"/>
                <a:gd name="T46" fmla="*/ 28 w 261"/>
                <a:gd name="T47" fmla="*/ 137 h 346"/>
                <a:gd name="T48" fmla="*/ 34 w 261"/>
                <a:gd name="T49" fmla="*/ 146 h 346"/>
                <a:gd name="T50" fmla="*/ 47 w 261"/>
                <a:gd name="T51" fmla="*/ 148 h 346"/>
                <a:gd name="T52" fmla="*/ 37 w 261"/>
                <a:gd name="T53" fmla="*/ 229 h 346"/>
                <a:gd name="T54" fmla="*/ 73 w 261"/>
                <a:gd name="T55" fmla="*/ 333 h 346"/>
                <a:gd name="T56" fmla="*/ 96 w 261"/>
                <a:gd name="T57" fmla="*/ 311 h 346"/>
                <a:gd name="T58" fmla="*/ 121 w 261"/>
                <a:gd name="T59" fmla="*/ 288 h 346"/>
                <a:gd name="T60" fmla="*/ 123 w 261"/>
                <a:gd name="T61" fmla="*/ 296 h 346"/>
                <a:gd name="T62" fmla="*/ 94 w 261"/>
                <a:gd name="T63" fmla="*/ 346 h 346"/>
                <a:gd name="T64" fmla="*/ 235 w 261"/>
                <a:gd name="T65" fmla="*/ 259 h 346"/>
                <a:gd name="T66" fmla="*/ 231 w 261"/>
                <a:gd name="T67" fmla="*/ 181 h 346"/>
                <a:gd name="T68" fmla="*/ 261 w 261"/>
                <a:gd name="T69" fmla="*/ 1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1" h="346">
                  <a:moveTo>
                    <a:pt x="261" y="146"/>
                  </a:moveTo>
                  <a:cubicBezTo>
                    <a:pt x="260" y="145"/>
                    <a:pt x="258" y="146"/>
                    <a:pt x="258" y="146"/>
                  </a:cubicBezTo>
                  <a:cubicBezTo>
                    <a:pt x="224" y="158"/>
                    <a:pt x="224" y="158"/>
                    <a:pt x="224" y="158"/>
                  </a:cubicBezTo>
                  <a:cubicBezTo>
                    <a:pt x="222" y="152"/>
                    <a:pt x="219" y="146"/>
                    <a:pt x="215" y="141"/>
                  </a:cubicBezTo>
                  <a:cubicBezTo>
                    <a:pt x="226" y="111"/>
                    <a:pt x="226" y="111"/>
                    <a:pt x="226" y="111"/>
                  </a:cubicBezTo>
                  <a:cubicBezTo>
                    <a:pt x="226" y="111"/>
                    <a:pt x="227" y="108"/>
                    <a:pt x="226" y="107"/>
                  </a:cubicBezTo>
                  <a:cubicBezTo>
                    <a:pt x="225" y="107"/>
                    <a:pt x="223" y="109"/>
                    <a:pt x="223" y="109"/>
                  </a:cubicBezTo>
                  <a:cubicBezTo>
                    <a:pt x="203" y="125"/>
                    <a:pt x="203" y="125"/>
                    <a:pt x="203" y="125"/>
                  </a:cubicBezTo>
                  <a:cubicBezTo>
                    <a:pt x="196" y="117"/>
                    <a:pt x="187" y="110"/>
                    <a:pt x="176" y="105"/>
                  </a:cubicBezTo>
                  <a:cubicBezTo>
                    <a:pt x="173" y="104"/>
                    <a:pt x="169" y="102"/>
                    <a:pt x="164" y="101"/>
                  </a:cubicBezTo>
                  <a:cubicBezTo>
                    <a:pt x="158" y="78"/>
                    <a:pt x="158" y="78"/>
                    <a:pt x="158" y="78"/>
                  </a:cubicBezTo>
                  <a:cubicBezTo>
                    <a:pt x="158" y="78"/>
                    <a:pt x="158" y="75"/>
                    <a:pt x="156" y="75"/>
                  </a:cubicBezTo>
                  <a:cubicBezTo>
                    <a:pt x="155" y="75"/>
                    <a:pt x="154" y="77"/>
                    <a:pt x="154" y="77"/>
                  </a:cubicBezTo>
                  <a:cubicBezTo>
                    <a:pt x="150" y="98"/>
                    <a:pt x="150" y="98"/>
                    <a:pt x="150" y="98"/>
                  </a:cubicBezTo>
                  <a:cubicBezTo>
                    <a:pt x="146" y="98"/>
                    <a:pt x="142" y="97"/>
                    <a:pt x="137" y="97"/>
                  </a:cubicBezTo>
                  <a:cubicBezTo>
                    <a:pt x="122" y="97"/>
                    <a:pt x="109" y="100"/>
                    <a:pt x="98" y="105"/>
                  </a:cubicBezTo>
                  <a:cubicBezTo>
                    <a:pt x="93" y="107"/>
                    <a:pt x="89" y="110"/>
                    <a:pt x="84" y="113"/>
                  </a:cubicBezTo>
                  <a:cubicBezTo>
                    <a:pt x="84" y="113"/>
                    <a:pt x="83" y="114"/>
                    <a:pt x="82" y="115"/>
                  </a:cubicBezTo>
                  <a:cubicBezTo>
                    <a:pt x="78" y="104"/>
                    <a:pt x="75" y="96"/>
                    <a:pt x="74" y="93"/>
                  </a:cubicBezTo>
                  <a:cubicBezTo>
                    <a:pt x="77" y="91"/>
                    <a:pt x="81" y="84"/>
                    <a:pt x="82" y="79"/>
                  </a:cubicBezTo>
                  <a:cubicBezTo>
                    <a:pt x="84" y="72"/>
                    <a:pt x="84" y="68"/>
                    <a:pt x="82" y="63"/>
                  </a:cubicBezTo>
                  <a:cubicBezTo>
                    <a:pt x="81" y="59"/>
                    <a:pt x="78" y="55"/>
                    <a:pt x="78" y="53"/>
                  </a:cubicBezTo>
                  <a:cubicBezTo>
                    <a:pt x="79" y="51"/>
                    <a:pt x="79" y="50"/>
                    <a:pt x="80" y="49"/>
                  </a:cubicBezTo>
                  <a:cubicBezTo>
                    <a:pt x="80" y="46"/>
                    <a:pt x="78" y="45"/>
                    <a:pt x="76" y="45"/>
                  </a:cubicBezTo>
                  <a:cubicBezTo>
                    <a:pt x="74" y="45"/>
                    <a:pt x="73" y="45"/>
                    <a:pt x="71" y="45"/>
                  </a:cubicBezTo>
                  <a:cubicBezTo>
                    <a:pt x="71" y="45"/>
                    <a:pt x="70" y="45"/>
                    <a:pt x="71" y="42"/>
                  </a:cubicBezTo>
                  <a:cubicBezTo>
                    <a:pt x="72" y="38"/>
                    <a:pt x="79" y="36"/>
                    <a:pt x="86" y="34"/>
                  </a:cubicBezTo>
                  <a:cubicBezTo>
                    <a:pt x="94" y="31"/>
                    <a:pt x="98" y="25"/>
                    <a:pt x="98" y="16"/>
                  </a:cubicBezTo>
                  <a:cubicBezTo>
                    <a:pt x="99" y="9"/>
                    <a:pt x="95" y="4"/>
                    <a:pt x="90" y="2"/>
                  </a:cubicBezTo>
                  <a:cubicBezTo>
                    <a:pt x="89" y="4"/>
                    <a:pt x="85" y="8"/>
                    <a:pt x="83" y="9"/>
                  </a:cubicBezTo>
                  <a:cubicBezTo>
                    <a:pt x="80" y="11"/>
                    <a:pt x="76" y="11"/>
                    <a:pt x="74" y="11"/>
                  </a:cubicBezTo>
                  <a:cubicBezTo>
                    <a:pt x="74" y="6"/>
                    <a:pt x="72" y="2"/>
                    <a:pt x="68" y="0"/>
                  </a:cubicBezTo>
                  <a:cubicBezTo>
                    <a:pt x="67" y="2"/>
                    <a:pt x="63" y="5"/>
                    <a:pt x="56" y="5"/>
                  </a:cubicBezTo>
                  <a:cubicBezTo>
                    <a:pt x="50" y="5"/>
                    <a:pt x="49" y="3"/>
                    <a:pt x="40" y="3"/>
                  </a:cubicBezTo>
                  <a:cubicBezTo>
                    <a:pt x="27" y="3"/>
                    <a:pt x="16" y="11"/>
                    <a:pt x="15" y="23"/>
                  </a:cubicBezTo>
                  <a:cubicBezTo>
                    <a:pt x="14" y="30"/>
                    <a:pt x="17" y="36"/>
                    <a:pt x="19" y="40"/>
                  </a:cubicBezTo>
                  <a:cubicBezTo>
                    <a:pt x="17" y="41"/>
                    <a:pt x="14" y="45"/>
                    <a:pt x="13" y="46"/>
                  </a:cubicBezTo>
                  <a:cubicBezTo>
                    <a:pt x="12" y="45"/>
                    <a:pt x="9" y="43"/>
                    <a:pt x="6" y="45"/>
                  </a:cubicBezTo>
                  <a:cubicBezTo>
                    <a:pt x="7" y="47"/>
                    <a:pt x="7" y="49"/>
                    <a:pt x="7" y="51"/>
                  </a:cubicBezTo>
                  <a:cubicBezTo>
                    <a:pt x="6" y="53"/>
                    <a:pt x="1" y="62"/>
                    <a:pt x="1" y="69"/>
                  </a:cubicBezTo>
                  <a:cubicBezTo>
                    <a:pt x="0" y="82"/>
                    <a:pt x="7" y="91"/>
                    <a:pt x="13" y="93"/>
                  </a:cubicBezTo>
                  <a:cubicBezTo>
                    <a:pt x="12" y="95"/>
                    <a:pt x="12" y="97"/>
                    <a:pt x="13" y="99"/>
                  </a:cubicBezTo>
                  <a:cubicBezTo>
                    <a:pt x="13" y="100"/>
                    <a:pt x="14" y="101"/>
                    <a:pt x="17" y="101"/>
                  </a:cubicBezTo>
                  <a:cubicBezTo>
                    <a:pt x="16" y="103"/>
                    <a:pt x="15" y="105"/>
                    <a:pt x="16" y="108"/>
                  </a:cubicBezTo>
                  <a:cubicBezTo>
                    <a:pt x="17" y="111"/>
                    <a:pt x="20" y="115"/>
                    <a:pt x="23" y="115"/>
                  </a:cubicBezTo>
                  <a:cubicBezTo>
                    <a:pt x="23" y="117"/>
                    <a:pt x="24" y="122"/>
                    <a:pt x="24" y="124"/>
                  </a:cubicBezTo>
                  <a:cubicBezTo>
                    <a:pt x="23" y="126"/>
                    <a:pt x="22" y="128"/>
                    <a:pt x="23" y="131"/>
                  </a:cubicBezTo>
                  <a:cubicBezTo>
                    <a:pt x="23" y="134"/>
                    <a:pt x="25" y="137"/>
                    <a:pt x="28" y="137"/>
                  </a:cubicBezTo>
                  <a:cubicBezTo>
                    <a:pt x="28" y="139"/>
                    <a:pt x="29" y="141"/>
                    <a:pt x="30" y="142"/>
                  </a:cubicBezTo>
                  <a:cubicBezTo>
                    <a:pt x="31" y="143"/>
                    <a:pt x="32" y="144"/>
                    <a:pt x="34" y="146"/>
                  </a:cubicBezTo>
                  <a:cubicBezTo>
                    <a:pt x="36" y="147"/>
                    <a:pt x="38" y="148"/>
                    <a:pt x="41" y="148"/>
                  </a:cubicBezTo>
                  <a:cubicBezTo>
                    <a:pt x="43" y="148"/>
                    <a:pt x="46" y="148"/>
                    <a:pt x="47" y="148"/>
                  </a:cubicBezTo>
                  <a:cubicBezTo>
                    <a:pt x="47" y="149"/>
                    <a:pt x="47" y="156"/>
                    <a:pt x="48" y="164"/>
                  </a:cubicBezTo>
                  <a:cubicBezTo>
                    <a:pt x="41" y="183"/>
                    <a:pt x="37" y="205"/>
                    <a:pt x="37" y="229"/>
                  </a:cubicBezTo>
                  <a:cubicBezTo>
                    <a:pt x="37" y="229"/>
                    <a:pt x="37" y="229"/>
                    <a:pt x="37" y="229"/>
                  </a:cubicBezTo>
                  <a:cubicBezTo>
                    <a:pt x="37" y="271"/>
                    <a:pt x="50" y="309"/>
                    <a:pt x="73" y="333"/>
                  </a:cubicBezTo>
                  <a:cubicBezTo>
                    <a:pt x="73" y="333"/>
                    <a:pt x="74" y="335"/>
                    <a:pt x="78" y="338"/>
                  </a:cubicBezTo>
                  <a:cubicBezTo>
                    <a:pt x="78" y="338"/>
                    <a:pt x="85" y="325"/>
                    <a:pt x="96" y="311"/>
                  </a:cubicBezTo>
                  <a:cubicBezTo>
                    <a:pt x="99" y="308"/>
                    <a:pt x="102" y="304"/>
                    <a:pt x="105" y="301"/>
                  </a:cubicBezTo>
                  <a:cubicBezTo>
                    <a:pt x="111" y="296"/>
                    <a:pt x="116" y="292"/>
                    <a:pt x="121" y="288"/>
                  </a:cubicBezTo>
                  <a:cubicBezTo>
                    <a:pt x="135" y="278"/>
                    <a:pt x="152" y="271"/>
                    <a:pt x="167" y="268"/>
                  </a:cubicBezTo>
                  <a:cubicBezTo>
                    <a:pt x="150" y="277"/>
                    <a:pt x="140" y="282"/>
                    <a:pt x="123" y="296"/>
                  </a:cubicBezTo>
                  <a:cubicBezTo>
                    <a:pt x="113" y="305"/>
                    <a:pt x="96" y="320"/>
                    <a:pt x="85" y="342"/>
                  </a:cubicBezTo>
                  <a:cubicBezTo>
                    <a:pt x="87" y="344"/>
                    <a:pt x="91" y="346"/>
                    <a:pt x="94" y="346"/>
                  </a:cubicBezTo>
                  <a:cubicBezTo>
                    <a:pt x="97" y="343"/>
                    <a:pt x="109" y="321"/>
                    <a:pt x="128" y="303"/>
                  </a:cubicBezTo>
                  <a:cubicBezTo>
                    <a:pt x="166" y="267"/>
                    <a:pt x="211" y="259"/>
                    <a:pt x="235" y="259"/>
                  </a:cubicBezTo>
                  <a:cubicBezTo>
                    <a:pt x="236" y="249"/>
                    <a:pt x="237" y="239"/>
                    <a:pt x="237" y="229"/>
                  </a:cubicBezTo>
                  <a:cubicBezTo>
                    <a:pt x="237" y="212"/>
                    <a:pt x="235" y="195"/>
                    <a:pt x="231" y="181"/>
                  </a:cubicBezTo>
                  <a:cubicBezTo>
                    <a:pt x="259" y="149"/>
                    <a:pt x="259" y="149"/>
                    <a:pt x="259" y="149"/>
                  </a:cubicBezTo>
                  <a:cubicBezTo>
                    <a:pt x="259" y="149"/>
                    <a:pt x="261" y="147"/>
                    <a:pt x="261" y="146"/>
                  </a:cubicBezTo>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29" name="Freeform 68"/>
            <p:cNvSpPr>
              <a:spLocks/>
            </p:cNvSpPr>
            <p:nvPr/>
          </p:nvSpPr>
          <p:spPr bwMode="gray">
            <a:xfrm>
              <a:off x="3505201" y="3119438"/>
              <a:ext cx="82550" cy="117475"/>
            </a:xfrm>
            <a:custGeom>
              <a:avLst/>
              <a:gdLst>
                <a:gd name="T0" fmla="*/ 20 w 22"/>
                <a:gd name="T1" fmla="*/ 31 h 31"/>
                <a:gd name="T2" fmla="*/ 11 w 22"/>
                <a:gd name="T3" fmla="*/ 28 h 31"/>
                <a:gd name="T4" fmla="*/ 1 w 22"/>
                <a:gd name="T5" fmla="*/ 31 h 31"/>
                <a:gd name="T6" fmla="*/ 0 w 22"/>
                <a:gd name="T7" fmla="*/ 26 h 31"/>
                <a:gd name="T8" fmla="*/ 2 w 22"/>
                <a:gd name="T9" fmla="*/ 24 h 31"/>
                <a:gd name="T10" fmla="*/ 1 w 22"/>
                <a:gd name="T11" fmla="*/ 6 h 31"/>
                <a:gd name="T12" fmla="*/ 8 w 22"/>
                <a:gd name="T13" fmla="*/ 2 h 31"/>
                <a:gd name="T14" fmla="*/ 10 w 22"/>
                <a:gd name="T15" fmla="*/ 0 h 31"/>
                <a:gd name="T16" fmla="*/ 17 w 22"/>
                <a:gd name="T17" fmla="*/ 7 h 31"/>
                <a:gd name="T18" fmla="*/ 19 w 22"/>
                <a:gd name="T19" fmla="*/ 15 h 31"/>
                <a:gd name="T20" fmla="*/ 19 w 22"/>
                <a:gd name="T21" fmla="*/ 25 h 31"/>
                <a:gd name="T22" fmla="*/ 21 w 22"/>
                <a:gd name="T23" fmla="*/ 28 h 31"/>
                <a:gd name="T24" fmla="*/ 20 w 22"/>
                <a:gd name="T2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1">
                  <a:moveTo>
                    <a:pt x="20" y="31"/>
                  </a:moveTo>
                  <a:cubicBezTo>
                    <a:pt x="19" y="30"/>
                    <a:pt x="14" y="28"/>
                    <a:pt x="11" y="28"/>
                  </a:cubicBezTo>
                  <a:cubicBezTo>
                    <a:pt x="7" y="28"/>
                    <a:pt x="4" y="29"/>
                    <a:pt x="1" y="31"/>
                  </a:cubicBezTo>
                  <a:cubicBezTo>
                    <a:pt x="0" y="30"/>
                    <a:pt x="0" y="28"/>
                    <a:pt x="0" y="26"/>
                  </a:cubicBezTo>
                  <a:cubicBezTo>
                    <a:pt x="1" y="25"/>
                    <a:pt x="2" y="24"/>
                    <a:pt x="2" y="24"/>
                  </a:cubicBezTo>
                  <a:cubicBezTo>
                    <a:pt x="1" y="6"/>
                    <a:pt x="1" y="6"/>
                    <a:pt x="1" y="6"/>
                  </a:cubicBezTo>
                  <a:cubicBezTo>
                    <a:pt x="1" y="6"/>
                    <a:pt x="6" y="3"/>
                    <a:pt x="8" y="2"/>
                  </a:cubicBezTo>
                  <a:cubicBezTo>
                    <a:pt x="9" y="2"/>
                    <a:pt x="10" y="1"/>
                    <a:pt x="10" y="0"/>
                  </a:cubicBezTo>
                  <a:cubicBezTo>
                    <a:pt x="12" y="1"/>
                    <a:pt x="15" y="4"/>
                    <a:pt x="17" y="7"/>
                  </a:cubicBezTo>
                  <a:cubicBezTo>
                    <a:pt x="18" y="9"/>
                    <a:pt x="19" y="12"/>
                    <a:pt x="19" y="15"/>
                  </a:cubicBezTo>
                  <a:cubicBezTo>
                    <a:pt x="20" y="18"/>
                    <a:pt x="20" y="21"/>
                    <a:pt x="19" y="25"/>
                  </a:cubicBezTo>
                  <a:cubicBezTo>
                    <a:pt x="20" y="25"/>
                    <a:pt x="21" y="26"/>
                    <a:pt x="21" y="28"/>
                  </a:cubicBezTo>
                  <a:cubicBezTo>
                    <a:pt x="22" y="29"/>
                    <a:pt x="21" y="30"/>
                    <a:pt x="20"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0" name="Freeform 69"/>
            <p:cNvSpPr>
              <a:spLocks/>
            </p:cNvSpPr>
            <p:nvPr/>
          </p:nvSpPr>
          <p:spPr bwMode="gray">
            <a:xfrm>
              <a:off x="4165601" y="3319463"/>
              <a:ext cx="161925" cy="128588"/>
            </a:xfrm>
            <a:custGeom>
              <a:avLst/>
              <a:gdLst>
                <a:gd name="T0" fmla="*/ 7 w 43"/>
                <a:gd name="T1" fmla="*/ 34 h 34"/>
                <a:gd name="T2" fmla="*/ 0 w 43"/>
                <a:gd name="T3" fmla="*/ 19 h 34"/>
                <a:gd name="T4" fmla="*/ 43 w 43"/>
                <a:gd name="T5" fmla="*/ 0 h 34"/>
                <a:gd name="T6" fmla="*/ 7 w 43"/>
                <a:gd name="T7" fmla="*/ 34 h 34"/>
              </a:gdLst>
              <a:ahLst/>
              <a:cxnLst>
                <a:cxn ang="0">
                  <a:pos x="T0" y="T1"/>
                </a:cxn>
                <a:cxn ang="0">
                  <a:pos x="T2" y="T3"/>
                </a:cxn>
                <a:cxn ang="0">
                  <a:pos x="T4" y="T5"/>
                </a:cxn>
                <a:cxn ang="0">
                  <a:pos x="T6" y="T7"/>
                </a:cxn>
              </a:cxnLst>
              <a:rect l="0" t="0" r="r" b="b"/>
              <a:pathLst>
                <a:path w="43" h="34">
                  <a:moveTo>
                    <a:pt x="7" y="34"/>
                  </a:moveTo>
                  <a:cubicBezTo>
                    <a:pt x="7" y="30"/>
                    <a:pt x="3" y="21"/>
                    <a:pt x="0" y="19"/>
                  </a:cubicBezTo>
                  <a:cubicBezTo>
                    <a:pt x="43" y="0"/>
                    <a:pt x="43" y="0"/>
                    <a:pt x="43" y="0"/>
                  </a:cubicBezTo>
                  <a:lnTo>
                    <a:pt x="7"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2" name="Freeform 70"/>
            <p:cNvSpPr>
              <a:spLocks/>
            </p:cNvSpPr>
            <p:nvPr/>
          </p:nvSpPr>
          <p:spPr bwMode="gray">
            <a:xfrm>
              <a:off x="3756026" y="3179763"/>
              <a:ext cx="136525" cy="166688"/>
            </a:xfrm>
            <a:custGeom>
              <a:avLst/>
              <a:gdLst>
                <a:gd name="T0" fmla="*/ 0 w 36"/>
                <a:gd name="T1" fmla="*/ 0 h 44"/>
                <a:gd name="T2" fmla="*/ 36 w 36"/>
                <a:gd name="T3" fmla="*/ 33 h 44"/>
                <a:gd name="T4" fmla="*/ 26 w 36"/>
                <a:gd name="T5" fmla="*/ 44 h 44"/>
                <a:gd name="T6" fmla="*/ 0 w 36"/>
                <a:gd name="T7" fmla="*/ 0 h 44"/>
              </a:gdLst>
              <a:ahLst/>
              <a:cxnLst>
                <a:cxn ang="0">
                  <a:pos x="T0" y="T1"/>
                </a:cxn>
                <a:cxn ang="0">
                  <a:pos x="T2" y="T3"/>
                </a:cxn>
                <a:cxn ang="0">
                  <a:pos x="T4" y="T5"/>
                </a:cxn>
                <a:cxn ang="0">
                  <a:pos x="T6" y="T7"/>
                </a:cxn>
              </a:cxnLst>
              <a:rect l="0" t="0" r="r" b="b"/>
              <a:pathLst>
                <a:path w="36" h="44">
                  <a:moveTo>
                    <a:pt x="0" y="0"/>
                  </a:moveTo>
                  <a:cubicBezTo>
                    <a:pt x="36" y="33"/>
                    <a:pt x="36" y="33"/>
                    <a:pt x="36" y="33"/>
                  </a:cubicBezTo>
                  <a:cubicBezTo>
                    <a:pt x="32" y="35"/>
                    <a:pt x="27" y="40"/>
                    <a:pt x="26" y="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3" name="Freeform 71"/>
            <p:cNvSpPr>
              <a:spLocks/>
            </p:cNvSpPr>
            <p:nvPr/>
          </p:nvSpPr>
          <p:spPr bwMode="gray">
            <a:xfrm>
              <a:off x="3783013" y="3398838"/>
              <a:ext cx="52388" cy="68263"/>
            </a:xfrm>
            <a:custGeom>
              <a:avLst/>
              <a:gdLst>
                <a:gd name="T0" fmla="*/ 14 w 14"/>
                <a:gd name="T1" fmla="*/ 7 h 18"/>
                <a:gd name="T2" fmla="*/ 12 w 14"/>
                <a:gd name="T3" fmla="*/ 12 h 18"/>
                <a:gd name="T4" fmla="*/ 12 w 14"/>
                <a:gd name="T5" fmla="*/ 18 h 18"/>
                <a:gd name="T6" fmla="*/ 1 w 14"/>
                <a:gd name="T7" fmla="*/ 10 h 18"/>
                <a:gd name="T8" fmla="*/ 0 w 14"/>
                <a:gd name="T9" fmla="*/ 1 h 18"/>
                <a:gd name="T10" fmla="*/ 0 w 14"/>
                <a:gd name="T11" fmla="*/ 0 h 18"/>
                <a:gd name="T12" fmla="*/ 14 w 14"/>
                <a:gd name="T13" fmla="*/ 7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14" y="7"/>
                  </a:moveTo>
                  <a:cubicBezTo>
                    <a:pt x="13" y="9"/>
                    <a:pt x="12" y="10"/>
                    <a:pt x="12" y="12"/>
                  </a:cubicBezTo>
                  <a:cubicBezTo>
                    <a:pt x="11" y="15"/>
                    <a:pt x="12" y="16"/>
                    <a:pt x="12" y="18"/>
                  </a:cubicBezTo>
                  <a:cubicBezTo>
                    <a:pt x="1" y="10"/>
                    <a:pt x="1" y="10"/>
                    <a:pt x="1" y="10"/>
                  </a:cubicBezTo>
                  <a:cubicBezTo>
                    <a:pt x="1" y="8"/>
                    <a:pt x="0" y="3"/>
                    <a:pt x="0" y="1"/>
                  </a:cubicBezTo>
                  <a:cubicBezTo>
                    <a:pt x="0" y="1"/>
                    <a:pt x="0" y="1"/>
                    <a:pt x="0" y="0"/>
                  </a:cubicBezTo>
                  <a:lnTo>
                    <a:pt x="1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4" name="Freeform 72"/>
            <p:cNvSpPr>
              <a:spLocks/>
            </p:cNvSpPr>
            <p:nvPr/>
          </p:nvSpPr>
          <p:spPr bwMode="gray">
            <a:xfrm>
              <a:off x="3535363" y="3035300"/>
              <a:ext cx="247650" cy="601663"/>
            </a:xfrm>
            <a:custGeom>
              <a:avLst/>
              <a:gdLst>
                <a:gd name="T0" fmla="*/ 19 w 66"/>
                <a:gd name="T1" fmla="*/ 106 h 159"/>
                <a:gd name="T2" fmla="*/ 15 w 66"/>
                <a:gd name="T3" fmla="*/ 36 h 159"/>
                <a:gd name="T4" fmla="*/ 19 w 66"/>
                <a:gd name="T5" fmla="*/ 34 h 159"/>
                <a:gd name="T6" fmla="*/ 19 w 66"/>
                <a:gd name="T7" fmla="*/ 33 h 159"/>
                <a:gd name="T8" fmla="*/ 12 w 66"/>
                <a:gd name="T9" fmla="*/ 30 h 159"/>
                <a:gd name="T10" fmla="*/ 11 w 66"/>
                <a:gd name="T11" fmla="*/ 10 h 159"/>
                <a:gd name="T12" fmla="*/ 3 w 66"/>
                <a:gd name="T13" fmla="*/ 7 h 159"/>
                <a:gd name="T14" fmla="*/ 2 w 66"/>
                <a:gd name="T15" fmla="*/ 0 h 159"/>
                <a:gd name="T16" fmla="*/ 13 w 66"/>
                <a:gd name="T17" fmla="*/ 3 h 159"/>
                <a:gd name="T18" fmla="*/ 17 w 66"/>
                <a:gd name="T19" fmla="*/ 5 h 159"/>
                <a:gd name="T20" fmla="*/ 22 w 66"/>
                <a:gd name="T21" fmla="*/ 7 h 159"/>
                <a:gd name="T22" fmla="*/ 23 w 66"/>
                <a:gd name="T23" fmla="*/ 11 h 159"/>
                <a:gd name="T24" fmla="*/ 57 w 66"/>
                <a:gd name="T25" fmla="*/ 98 h 159"/>
                <a:gd name="T26" fmla="*/ 60 w 66"/>
                <a:gd name="T27" fmla="*/ 114 h 159"/>
                <a:gd name="T28" fmla="*/ 66 w 66"/>
                <a:gd name="T29" fmla="*/ 128 h 159"/>
                <a:gd name="T30" fmla="*/ 48 w 66"/>
                <a:gd name="T31" fmla="*/ 136 h 159"/>
                <a:gd name="T32" fmla="*/ 36 w 66"/>
                <a:gd name="T33" fmla="*/ 159 h 159"/>
                <a:gd name="T34" fmla="*/ 19 w 66"/>
                <a:gd name="T35"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59">
                  <a:moveTo>
                    <a:pt x="19" y="106"/>
                  </a:moveTo>
                  <a:cubicBezTo>
                    <a:pt x="19" y="105"/>
                    <a:pt x="15" y="39"/>
                    <a:pt x="15" y="36"/>
                  </a:cubicBezTo>
                  <a:cubicBezTo>
                    <a:pt x="19" y="34"/>
                    <a:pt x="19" y="34"/>
                    <a:pt x="19" y="34"/>
                  </a:cubicBezTo>
                  <a:cubicBezTo>
                    <a:pt x="19" y="33"/>
                    <a:pt x="19" y="33"/>
                    <a:pt x="19" y="33"/>
                  </a:cubicBezTo>
                  <a:cubicBezTo>
                    <a:pt x="16" y="33"/>
                    <a:pt x="13" y="32"/>
                    <a:pt x="12" y="30"/>
                  </a:cubicBezTo>
                  <a:cubicBezTo>
                    <a:pt x="11" y="10"/>
                    <a:pt x="11" y="10"/>
                    <a:pt x="11" y="10"/>
                  </a:cubicBezTo>
                  <a:cubicBezTo>
                    <a:pt x="8" y="10"/>
                    <a:pt x="4" y="9"/>
                    <a:pt x="3" y="7"/>
                  </a:cubicBezTo>
                  <a:cubicBezTo>
                    <a:pt x="1" y="6"/>
                    <a:pt x="0" y="4"/>
                    <a:pt x="2" y="0"/>
                  </a:cubicBezTo>
                  <a:cubicBezTo>
                    <a:pt x="3" y="1"/>
                    <a:pt x="9" y="3"/>
                    <a:pt x="13" y="3"/>
                  </a:cubicBezTo>
                  <a:cubicBezTo>
                    <a:pt x="14" y="3"/>
                    <a:pt x="16" y="5"/>
                    <a:pt x="17" y="5"/>
                  </a:cubicBezTo>
                  <a:cubicBezTo>
                    <a:pt x="18" y="6"/>
                    <a:pt x="21" y="7"/>
                    <a:pt x="22" y="7"/>
                  </a:cubicBezTo>
                  <a:cubicBezTo>
                    <a:pt x="23" y="8"/>
                    <a:pt x="23" y="10"/>
                    <a:pt x="23" y="11"/>
                  </a:cubicBezTo>
                  <a:cubicBezTo>
                    <a:pt x="24" y="12"/>
                    <a:pt x="57" y="97"/>
                    <a:pt x="57" y="98"/>
                  </a:cubicBezTo>
                  <a:cubicBezTo>
                    <a:pt x="58" y="99"/>
                    <a:pt x="60" y="113"/>
                    <a:pt x="60" y="114"/>
                  </a:cubicBezTo>
                  <a:cubicBezTo>
                    <a:pt x="60" y="115"/>
                    <a:pt x="65" y="127"/>
                    <a:pt x="66" y="128"/>
                  </a:cubicBezTo>
                  <a:cubicBezTo>
                    <a:pt x="61" y="128"/>
                    <a:pt x="54" y="130"/>
                    <a:pt x="48" y="136"/>
                  </a:cubicBezTo>
                  <a:cubicBezTo>
                    <a:pt x="43" y="141"/>
                    <a:pt x="38" y="154"/>
                    <a:pt x="36" y="159"/>
                  </a:cubicBezTo>
                  <a:cubicBezTo>
                    <a:pt x="36" y="156"/>
                    <a:pt x="20" y="107"/>
                    <a:pt x="19" y="10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5" name="Freeform 73"/>
            <p:cNvSpPr>
              <a:spLocks/>
            </p:cNvSpPr>
            <p:nvPr/>
          </p:nvSpPr>
          <p:spPr bwMode="gray">
            <a:xfrm>
              <a:off x="3673476" y="3535363"/>
              <a:ext cx="206375" cy="407988"/>
            </a:xfrm>
            <a:custGeom>
              <a:avLst/>
              <a:gdLst>
                <a:gd name="T0" fmla="*/ 24 w 55"/>
                <a:gd name="T1" fmla="*/ 55 h 108"/>
                <a:gd name="T2" fmla="*/ 14 w 55"/>
                <a:gd name="T3" fmla="*/ 88 h 108"/>
                <a:gd name="T4" fmla="*/ 0 w 55"/>
                <a:gd name="T5" fmla="*/ 108 h 108"/>
                <a:gd name="T6" fmla="*/ 5 w 55"/>
                <a:gd name="T7" fmla="*/ 73 h 108"/>
                <a:gd name="T8" fmla="*/ 5 w 55"/>
                <a:gd name="T9" fmla="*/ 36 h 108"/>
                <a:gd name="T10" fmla="*/ 19 w 55"/>
                <a:gd name="T11" fmla="*/ 9 h 108"/>
                <a:gd name="T12" fmla="*/ 44 w 55"/>
                <a:gd name="T13" fmla="*/ 3 h 108"/>
                <a:gd name="T14" fmla="*/ 55 w 55"/>
                <a:gd name="T15" fmla="*/ 22 h 108"/>
                <a:gd name="T16" fmla="*/ 37 w 55"/>
                <a:gd name="T17" fmla="*/ 26 h 108"/>
                <a:gd name="T18" fmla="*/ 24 w 55"/>
                <a:gd name="T19" fmla="*/ 5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08">
                  <a:moveTo>
                    <a:pt x="24" y="55"/>
                  </a:moveTo>
                  <a:cubicBezTo>
                    <a:pt x="22" y="68"/>
                    <a:pt x="19" y="80"/>
                    <a:pt x="14" y="88"/>
                  </a:cubicBezTo>
                  <a:cubicBezTo>
                    <a:pt x="11" y="93"/>
                    <a:pt x="3" y="104"/>
                    <a:pt x="0" y="108"/>
                  </a:cubicBezTo>
                  <a:cubicBezTo>
                    <a:pt x="3" y="101"/>
                    <a:pt x="6" y="85"/>
                    <a:pt x="5" y="73"/>
                  </a:cubicBezTo>
                  <a:cubicBezTo>
                    <a:pt x="5" y="65"/>
                    <a:pt x="3" y="48"/>
                    <a:pt x="5" y="36"/>
                  </a:cubicBezTo>
                  <a:cubicBezTo>
                    <a:pt x="7" y="24"/>
                    <a:pt x="11" y="17"/>
                    <a:pt x="19" y="9"/>
                  </a:cubicBezTo>
                  <a:cubicBezTo>
                    <a:pt x="23" y="5"/>
                    <a:pt x="32" y="0"/>
                    <a:pt x="44" y="3"/>
                  </a:cubicBezTo>
                  <a:cubicBezTo>
                    <a:pt x="55" y="22"/>
                    <a:pt x="55" y="22"/>
                    <a:pt x="55" y="22"/>
                  </a:cubicBezTo>
                  <a:cubicBezTo>
                    <a:pt x="49" y="21"/>
                    <a:pt x="42" y="22"/>
                    <a:pt x="37" y="26"/>
                  </a:cubicBezTo>
                  <a:cubicBezTo>
                    <a:pt x="28" y="33"/>
                    <a:pt x="25" y="42"/>
                    <a:pt x="24"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6" name="Freeform 74"/>
            <p:cNvSpPr>
              <a:spLocks/>
            </p:cNvSpPr>
            <p:nvPr/>
          </p:nvSpPr>
          <p:spPr bwMode="gray">
            <a:xfrm>
              <a:off x="3767138" y="3640138"/>
              <a:ext cx="180975" cy="201613"/>
            </a:xfrm>
            <a:custGeom>
              <a:avLst/>
              <a:gdLst>
                <a:gd name="T0" fmla="*/ 0 w 48"/>
                <a:gd name="T1" fmla="*/ 53 h 53"/>
                <a:gd name="T2" fmla="*/ 6 w 48"/>
                <a:gd name="T3" fmla="*/ 27 h 53"/>
                <a:gd name="T4" fmla="*/ 17 w 48"/>
                <a:gd name="T5" fmla="*/ 3 h 53"/>
                <a:gd name="T6" fmla="*/ 30 w 48"/>
                <a:gd name="T7" fmla="*/ 0 h 53"/>
                <a:gd name="T8" fmla="*/ 41 w 48"/>
                <a:gd name="T9" fmla="*/ 24 h 53"/>
                <a:gd name="T10" fmla="*/ 48 w 48"/>
                <a:gd name="T11" fmla="*/ 27 h 53"/>
                <a:gd name="T12" fmla="*/ 0 w 48"/>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8" h="53">
                  <a:moveTo>
                    <a:pt x="0" y="53"/>
                  </a:moveTo>
                  <a:cubicBezTo>
                    <a:pt x="2" y="48"/>
                    <a:pt x="6" y="32"/>
                    <a:pt x="6" y="27"/>
                  </a:cubicBezTo>
                  <a:cubicBezTo>
                    <a:pt x="8" y="20"/>
                    <a:pt x="9" y="10"/>
                    <a:pt x="17" y="3"/>
                  </a:cubicBezTo>
                  <a:cubicBezTo>
                    <a:pt x="21" y="0"/>
                    <a:pt x="27" y="0"/>
                    <a:pt x="30" y="0"/>
                  </a:cubicBezTo>
                  <a:cubicBezTo>
                    <a:pt x="41" y="24"/>
                    <a:pt x="41" y="24"/>
                    <a:pt x="41" y="24"/>
                  </a:cubicBezTo>
                  <a:cubicBezTo>
                    <a:pt x="42" y="26"/>
                    <a:pt x="45" y="27"/>
                    <a:pt x="48" y="27"/>
                  </a:cubicBezTo>
                  <a:cubicBezTo>
                    <a:pt x="37" y="30"/>
                    <a:pt x="10" y="43"/>
                    <a:pt x="0"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7" name="Freeform 75"/>
            <p:cNvSpPr>
              <a:spLocks/>
            </p:cNvSpPr>
            <p:nvPr/>
          </p:nvSpPr>
          <p:spPr bwMode="gray">
            <a:xfrm>
              <a:off x="4124326" y="3530600"/>
              <a:ext cx="95250" cy="152400"/>
            </a:xfrm>
            <a:custGeom>
              <a:avLst/>
              <a:gdLst>
                <a:gd name="T0" fmla="*/ 2 w 25"/>
                <a:gd name="T1" fmla="*/ 8 h 40"/>
                <a:gd name="T2" fmla="*/ 2 w 25"/>
                <a:gd name="T3" fmla="*/ 16 h 40"/>
                <a:gd name="T4" fmla="*/ 9 w 25"/>
                <a:gd name="T5" fmla="*/ 29 h 40"/>
                <a:gd name="T6" fmla="*/ 14 w 25"/>
                <a:gd name="T7" fmla="*/ 40 h 40"/>
                <a:gd name="T8" fmla="*/ 25 w 25"/>
                <a:gd name="T9" fmla="*/ 40 h 40"/>
                <a:gd name="T10" fmla="*/ 11 w 25"/>
                <a:gd name="T11" fmla="*/ 14 h 40"/>
                <a:gd name="T12" fmla="*/ 11 w 25"/>
                <a:gd name="T13" fmla="*/ 0 h 40"/>
                <a:gd name="T14" fmla="*/ 2 w 25"/>
                <a:gd name="T15" fmla="*/ 8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0">
                  <a:moveTo>
                    <a:pt x="2" y="8"/>
                  </a:moveTo>
                  <a:cubicBezTo>
                    <a:pt x="0" y="11"/>
                    <a:pt x="1" y="14"/>
                    <a:pt x="2" y="16"/>
                  </a:cubicBezTo>
                  <a:cubicBezTo>
                    <a:pt x="3" y="18"/>
                    <a:pt x="9" y="29"/>
                    <a:pt x="9" y="29"/>
                  </a:cubicBezTo>
                  <a:cubicBezTo>
                    <a:pt x="11" y="34"/>
                    <a:pt x="12" y="36"/>
                    <a:pt x="14" y="40"/>
                  </a:cubicBezTo>
                  <a:cubicBezTo>
                    <a:pt x="17" y="40"/>
                    <a:pt x="21" y="40"/>
                    <a:pt x="25" y="40"/>
                  </a:cubicBezTo>
                  <a:cubicBezTo>
                    <a:pt x="21" y="31"/>
                    <a:pt x="11" y="14"/>
                    <a:pt x="11" y="14"/>
                  </a:cubicBezTo>
                  <a:cubicBezTo>
                    <a:pt x="11" y="0"/>
                    <a:pt x="11" y="0"/>
                    <a:pt x="11" y="0"/>
                  </a:cubicBezTo>
                  <a:cubicBezTo>
                    <a:pt x="8" y="1"/>
                    <a:pt x="4" y="5"/>
                    <a:pt x="2"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8" name="Freeform 76"/>
            <p:cNvSpPr>
              <a:spLocks/>
            </p:cNvSpPr>
            <p:nvPr/>
          </p:nvSpPr>
          <p:spPr bwMode="gray">
            <a:xfrm>
              <a:off x="3948113" y="3065463"/>
              <a:ext cx="68263" cy="223838"/>
            </a:xfrm>
            <a:custGeom>
              <a:avLst/>
              <a:gdLst>
                <a:gd name="T0" fmla="*/ 0 w 18"/>
                <a:gd name="T1" fmla="*/ 57 h 59"/>
                <a:gd name="T2" fmla="*/ 18 w 18"/>
                <a:gd name="T3" fmla="*/ 59 h 59"/>
                <a:gd name="T4" fmla="*/ 8 w 18"/>
                <a:gd name="T5" fmla="*/ 0 h 59"/>
                <a:gd name="T6" fmla="*/ 0 w 18"/>
                <a:gd name="T7" fmla="*/ 57 h 59"/>
              </a:gdLst>
              <a:ahLst/>
              <a:cxnLst>
                <a:cxn ang="0">
                  <a:pos x="T0" y="T1"/>
                </a:cxn>
                <a:cxn ang="0">
                  <a:pos x="T2" y="T3"/>
                </a:cxn>
                <a:cxn ang="0">
                  <a:pos x="T4" y="T5"/>
                </a:cxn>
                <a:cxn ang="0">
                  <a:pos x="T6" y="T7"/>
                </a:cxn>
              </a:cxnLst>
              <a:rect l="0" t="0" r="r" b="b"/>
              <a:pathLst>
                <a:path w="18" h="59">
                  <a:moveTo>
                    <a:pt x="0" y="57"/>
                  </a:moveTo>
                  <a:cubicBezTo>
                    <a:pt x="5" y="56"/>
                    <a:pt x="15" y="57"/>
                    <a:pt x="18" y="59"/>
                  </a:cubicBezTo>
                  <a:cubicBezTo>
                    <a:pt x="8" y="0"/>
                    <a:pt x="8" y="0"/>
                    <a:pt x="8" y="0"/>
                  </a:cubicBezTo>
                  <a:lnTo>
                    <a:pt x="0"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39" name="Freeform 77"/>
            <p:cNvSpPr>
              <a:spLocks/>
            </p:cNvSpPr>
            <p:nvPr/>
          </p:nvSpPr>
          <p:spPr bwMode="gray">
            <a:xfrm>
              <a:off x="3535363" y="3035300"/>
              <a:ext cx="247650" cy="601663"/>
            </a:xfrm>
            <a:custGeom>
              <a:avLst/>
              <a:gdLst>
                <a:gd name="T0" fmla="*/ 23 w 66"/>
                <a:gd name="T1" fmla="*/ 11 h 159"/>
                <a:gd name="T2" fmla="*/ 22 w 66"/>
                <a:gd name="T3" fmla="*/ 7 h 159"/>
                <a:gd name="T4" fmla="*/ 17 w 66"/>
                <a:gd name="T5" fmla="*/ 5 h 159"/>
                <a:gd name="T6" fmla="*/ 13 w 66"/>
                <a:gd name="T7" fmla="*/ 3 h 159"/>
                <a:gd name="T8" fmla="*/ 2 w 66"/>
                <a:gd name="T9" fmla="*/ 0 h 159"/>
                <a:gd name="T10" fmla="*/ 3 w 66"/>
                <a:gd name="T11" fmla="*/ 7 h 159"/>
                <a:gd name="T12" fmla="*/ 11 w 66"/>
                <a:gd name="T13" fmla="*/ 10 h 159"/>
                <a:gd name="T14" fmla="*/ 12 w 66"/>
                <a:gd name="T15" fmla="*/ 30 h 159"/>
                <a:gd name="T16" fmla="*/ 19 w 66"/>
                <a:gd name="T17" fmla="*/ 33 h 159"/>
                <a:gd name="T18" fmla="*/ 19 w 66"/>
                <a:gd name="T19" fmla="*/ 34 h 159"/>
                <a:gd name="T20" fmla="*/ 15 w 66"/>
                <a:gd name="T21" fmla="*/ 36 h 159"/>
                <a:gd name="T22" fmla="*/ 19 w 66"/>
                <a:gd name="T23" fmla="*/ 106 h 159"/>
                <a:gd name="T24" fmla="*/ 36 w 66"/>
                <a:gd name="T25" fmla="*/ 159 h 159"/>
                <a:gd name="T26" fmla="*/ 48 w 66"/>
                <a:gd name="T27" fmla="*/ 136 h 159"/>
                <a:gd name="T28" fmla="*/ 66 w 66"/>
                <a:gd name="T29" fmla="*/ 128 h 159"/>
                <a:gd name="T30" fmla="*/ 60 w 66"/>
                <a:gd name="T31" fmla="*/ 114 h 159"/>
                <a:gd name="T32" fmla="*/ 57 w 66"/>
                <a:gd name="T33" fmla="*/ 98 h 159"/>
                <a:gd name="T34" fmla="*/ 23 w 66"/>
                <a:gd name="T35" fmla="*/ 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59">
                  <a:moveTo>
                    <a:pt x="23" y="11"/>
                  </a:moveTo>
                  <a:cubicBezTo>
                    <a:pt x="23" y="10"/>
                    <a:pt x="23" y="8"/>
                    <a:pt x="22" y="7"/>
                  </a:cubicBezTo>
                  <a:cubicBezTo>
                    <a:pt x="21" y="7"/>
                    <a:pt x="18" y="6"/>
                    <a:pt x="17" y="5"/>
                  </a:cubicBezTo>
                  <a:cubicBezTo>
                    <a:pt x="16" y="5"/>
                    <a:pt x="14" y="3"/>
                    <a:pt x="13" y="3"/>
                  </a:cubicBezTo>
                  <a:cubicBezTo>
                    <a:pt x="9" y="3"/>
                    <a:pt x="3" y="1"/>
                    <a:pt x="2" y="0"/>
                  </a:cubicBezTo>
                  <a:cubicBezTo>
                    <a:pt x="0" y="4"/>
                    <a:pt x="1" y="6"/>
                    <a:pt x="3" y="7"/>
                  </a:cubicBezTo>
                  <a:cubicBezTo>
                    <a:pt x="4" y="9"/>
                    <a:pt x="8" y="10"/>
                    <a:pt x="11" y="10"/>
                  </a:cubicBezTo>
                  <a:cubicBezTo>
                    <a:pt x="12" y="30"/>
                    <a:pt x="12" y="30"/>
                    <a:pt x="12" y="30"/>
                  </a:cubicBezTo>
                  <a:cubicBezTo>
                    <a:pt x="13" y="32"/>
                    <a:pt x="16" y="33"/>
                    <a:pt x="19" y="33"/>
                  </a:cubicBezTo>
                  <a:cubicBezTo>
                    <a:pt x="19" y="34"/>
                    <a:pt x="19" y="34"/>
                    <a:pt x="19" y="34"/>
                  </a:cubicBezTo>
                  <a:cubicBezTo>
                    <a:pt x="15" y="36"/>
                    <a:pt x="15" y="36"/>
                    <a:pt x="15" y="36"/>
                  </a:cubicBezTo>
                  <a:cubicBezTo>
                    <a:pt x="15" y="39"/>
                    <a:pt x="19" y="105"/>
                    <a:pt x="19" y="106"/>
                  </a:cubicBezTo>
                  <a:cubicBezTo>
                    <a:pt x="20" y="107"/>
                    <a:pt x="36" y="156"/>
                    <a:pt x="36" y="159"/>
                  </a:cubicBezTo>
                  <a:cubicBezTo>
                    <a:pt x="38" y="154"/>
                    <a:pt x="43" y="141"/>
                    <a:pt x="48" y="136"/>
                  </a:cubicBezTo>
                  <a:cubicBezTo>
                    <a:pt x="54" y="130"/>
                    <a:pt x="61" y="128"/>
                    <a:pt x="66" y="128"/>
                  </a:cubicBezTo>
                  <a:cubicBezTo>
                    <a:pt x="65" y="127"/>
                    <a:pt x="60" y="115"/>
                    <a:pt x="60" y="114"/>
                  </a:cubicBezTo>
                  <a:cubicBezTo>
                    <a:pt x="60" y="113"/>
                    <a:pt x="58" y="99"/>
                    <a:pt x="57" y="98"/>
                  </a:cubicBezTo>
                  <a:cubicBezTo>
                    <a:pt x="57" y="97"/>
                    <a:pt x="24" y="12"/>
                    <a:pt x="23"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0" name="Freeform 78"/>
            <p:cNvSpPr>
              <a:spLocks/>
            </p:cNvSpPr>
            <p:nvPr/>
          </p:nvSpPr>
          <p:spPr bwMode="gray">
            <a:xfrm>
              <a:off x="3489326" y="2994025"/>
              <a:ext cx="117475" cy="46038"/>
            </a:xfrm>
            <a:custGeom>
              <a:avLst/>
              <a:gdLst>
                <a:gd name="T0" fmla="*/ 15 w 31"/>
                <a:gd name="T1" fmla="*/ 6 h 12"/>
                <a:gd name="T2" fmla="*/ 30 w 31"/>
                <a:gd name="T3" fmla="*/ 12 h 12"/>
                <a:gd name="T4" fmla="*/ 27 w 31"/>
                <a:gd name="T5" fmla="*/ 3 h 12"/>
                <a:gd name="T6" fmla="*/ 14 w 31"/>
                <a:gd name="T7" fmla="*/ 0 h 12"/>
                <a:gd name="T8" fmla="*/ 3 w 31"/>
                <a:gd name="T9" fmla="*/ 3 h 12"/>
                <a:gd name="T10" fmla="*/ 0 w 31"/>
                <a:gd name="T11" fmla="*/ 11 h 12"/>
                <a:gd name="T12" fmla="*/ 15 w 3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1" h="12">
                  <a:moveTo>
                    <a:pt x="15" y="6"/>
                  </a:moveTo>
                  <a:cubicBezTo>
                    <a:pt x="24" y="6"/>
                    <a:pt x="28" y="10"/>
                    <a:pt x="30" y="12"/>
                  </a:cubicBezTo>
                  <a:cubicBezTo>
                    <a:pt x="31" y="8"/>
                    <a:pt x="30" y="6"/>
                    <a:pt x="27" y="3"/>
                  </a:cubicBezTo>
                  <a:cubicBezTo>
                    <a:pt x="25" y="1"/>
                    <a:pt x="21" y="0"/>
                    <a:pt x="14" y="0"/>
                  </a:cubicBezTo>
                  <a:cubicBezTo>
                    <a:pt x="10" y="0"/>
                    <a:pt x="5" y="1"/>
                    <a:pt x="3" y="3"/>
                  </a:cubicBezTo>
                  <a:cubicBezTo>
                    <a:pt x="0" y="5"/>
                    <a:pt x="0" y="8"/>
                    <a:pt x="0" y="11"/>
                  </a:cubicBezTo>
                  <a:cubicBezTo>
                    <a:pt x="1" y="9"/>
                    <a:pt x="7" y="6"/>
                    <a:pt x="15"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1" name="Freeform 79"/>
            <p:cNvSpPr>
              <a:spLocks/>
            </p:cNvSpPr>
            <p:nvPr/>
          </p:nvSpPr>
          <p:spPr bwMode="gray">
            <a:xfrm>
              <a:off x="3482976" y="2778125"/>
              <a:ext cx="242888" cy="106363"/>
            </a:xfrm>
            <a:custGeom>
              <a:avLst/>
              <a:gdLst>
                <a:gd name="T0" fmla="*/ 0 w 65"/>
                <a:gd name="T1" fmla="*/ 14 h 28"/>
                <a:gd name="T2" fmla="*/ 2 w 65"/>
                <a:gd name="T3" fmla="*/ 24 h 28"/>
                <a:gd name="T4" fmla="*/ 7 w 65"/>
                <a:gd name="T5" fmla="*/ 27 h 28"/>
                <a:gd name="T6" fmla="*/ 17 w 65"/>
                <a:gd name="T7" fmla="*/ 23 h 28"/>
                <a:gd name="T8" fmla="*/ 26 w 65"/>
                <a:gd name="T9" fmla="*/ 28 h 28"/>
                <a:gd name="T10" fmla="*/ 32 w 65"/>
                <a:gd name="T11" fmla="*/ 26 h 28"/>
                <a:gd name="T12" fmla="*/ 36 w 65"/>
                <a:gd name="T13" fmla="*/ 28 h 28"/>
                <a:gd name="T14" fmla="*/ 41 w 65"/>
                <a:gd name="T15" fmla="*/ 22 h 28"/>
                <a:gd name="T16" fmla="*/ 62 w 65"/>
                <a:gd name="T17" fmla="*/ 12 h 28"/>
                <a:gd name="T18" fmla="*/ 65 w 65"/>
                <a:gd name="T19" fmla="*/ 2 h 28"/>
                <a:gd name="T20" fmla="*/ 52 w 65"/>
                <a:gd name="T21" fmla="*/ 8 h 28"/>
                <a:gd name="T22" fmla="*/ 40 w 65"/>
                <a:gd name="T23" fmla="*/ 6 h 28"/>
                <a:gd name="T24" fmla="*/ 41 w 65"/>
                <a:gd name="T25" fmla="*/ 0 h 28"/>
                <a:gd name="T26" fmla="*/ 28 w 65"/>
                <a:gd name="T27" fmla="*/ 2 h 28"/>
                <a:gd name="T28" fmla="*/ 15 w 65"/>
                <a:gd name="T29" fmla="*/ 1 h 28"/>
                <a:gd name="T30" fmla="*/ 0 w 65"/>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28">
                  <a:moveTo>
                    <a:pt x="0" y="14"/>
                  </a:moveTo>
                  <a:cubicBezTo>
                    <a:pt x="0" y="18"/>
                    <a:pt x="1" y="21"/>
                    <a:pt x="2" y="24"/>
                  </a:cubicBezTo>
                  <a:cubicBezTo>
                    <a:pt x="3" y="25"/>
                    <a:pt x="5" y="27"/>
                    <a:pt x="7" y="27"/>
                  </a:cubicBezTo>
                  <a:cubicBezTo>
                    <a:pt x="9" y="27"/>
                    <a:pt x="12" y="22"/>
                    <a:pt x="17" y="23"/>
                  </a:cubicBezTo>
                  <a:cubicBezTo>
                    <a:pt x="21" y="23"/>
                    <a:pt x="23" y="28"/>
                    <a:pt x="26" y="28"/>
                  </a:cubicBezTo>
                  <a:cubicBezTo>
                    <a:pt x="28" y="28"/>
                    <a:pt x="29" y="26"/>
                    <a:pt x="32" y="26"/>
                  </a:cubicBezTo>
                  <a:cubicBezTo>
                    <a:pt x="34" y="25"/>
                    <a:pt x="34" y="26"/>
                    <a:pt x="36" y="28"/>
                  </a:cubicBezTo>
                  <a:cubicBezTo>
                    <a:pt x="36" y="26"/>
                    <a:pt x="38" y="24"/>
                    <a:pt x="41" y="22"/>
                  </a:cubicBezTo>
                  <a:cubicBezTo>
                    <a:pt x="44" y="19"/>
                    <a:pt x="57" y="17"/>
                    <a:pt x="62" y="12"/>
                  </a:cubicBezTo>
                  <a:cubicBezTo>
                    <a:pt x="65" y="10"/>
                    <a:pt x="65" y="5"/>
                    <a:pt x="65" y="2"/>
                  </a:cubicBezTo>
                  <a:cubicBezTo>
                    <a:pt x="63" y="5"/>
                    <a:pt x="57" y="8"/>
                    <a:pt x="52" y="8"/>
                  </a:cubicBezTo>
                  <a:cubicBezTo>
                    <a:pt x="49" y="9"/>
                    <a:pt x="42" y="7"/>
                    <a:pt x="40" y="6"/>
                  </a:cubicBezTo>
                  <a:cubicBezTo>
                    <a:pt x="41" y="4"/>
                    <a:pt x="42" y="2"/>
                    <a:pt x="41" y="0"/>
                  </a:cubicBezTo>
                  <a:cubicBezTo>
                    <a:pt x="39" y="1"/>
                    <a:pt x="31" y="2"/>
                    <a:pt x="28" y="2"/>
                  </a:cubicBezTo>
                  <a:cubicBezTo>
                    <a:pt x="25" y="2"/>
                    <a:pt x="19" y="1"/>
                    <a:pt x="15" y="1"/>
                  </a:cubicBezTo>
                  <a:cubicBezTo>
                    <a:pt x="5" y="1"/>
                    <a:pt x="0" y="8"/>
                    <a:pt x="0"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2" name="Freeform 80"/>
            <p:cNvSpPr>
              <a:spLocks/>
            </p:cNvSpPr>
            <p:nvPr/>
          </p:nvSpPr>
          <p:spPr bwMode="gray">
            <a:xfrm>
              <a:off x="3422651" y="2895600"/>
              <a:ext cx="247650" cy="125413"/>
            </a:xfrm>
            <a:custGeom>
              <a:avLst/>
              <a:gdLst>
                <a:gd name="T0" fmla="*/ 33 w 66"/>
                <a:gd name="T1" fmla="*/ 14 h 33"/>
                <a:gd name="T2" fmla="*/ 65 w 66"/>
                <a:gd name="T3" fmla="*/ 32 h 33"/>
                <a:gd name="T4" fmla="*/ 65 w 66"/>
                <a:gd name="T5" fmla="*/ 25 h 33"/>
                <a:gd name="T6" fmla="*/ 62 w 66"/>
                <a:gd name="T7" fmla="*/ 15 h 33"/>
                <a:gd name="T8" fmla="*/ 63 w 66"/>
                <a:gd name="T9" fmla="*/ 9 h 33"/>
                <a:gd name="T10" fmla="*/ 55 w 66"/>
                <a:gd name="T11" fmla="*/ 10 h 33"/>
                <a:gd name="T12" fmla="*/ 51 w 66"/>
                <a:gd name="T13" fmla="*/ 3 h 33"/>
                <a:gd name="T14" fmla="*/ 41 w 66"/>
                <a:gd name="T15" fmla="*/ 5 h 33"/>
                <a:gd name="T16" fmla="*/ 33 w 66"/>
                <a:gd name="T17" fmla="*/ 0 h 33"/>
                <a:gd name="T18" fmla="*/ 24 w 66"/>
                <a:gd name="T19" fmla="*/ 5 h 33"/>
                <a:gd name="T20" fmla="*/ 16 w 66"/>
                <a:gd name="T21" fmla="*/ 4 h 33"/>
                <a:gd name="T22" fmla="*/ 13 w 66"/>
                <a:gd name="T23" fmla="*/ 7 h 33"/>
                <a:gd name="T24" fmla="*/ 9 w 66"/>
                <a:gd name="T25" fmla="*/ 10 h 33"/>
                <a:gd name="T26" fmla="*/ 4 w 66"/>
                <a:gd name="T27" fmla="*/ 9 h 33"/>
                <a:gd name="T28" fmla="*/ 4 w 66"/>
                <a:gd name="T29" fmla="*/ 16 h 33"/>
                <a:gd name="T30" fmla="*/ 0 w 66"/>
                <a:gd name="T31" fmla="*/ 26 h 33"/>
                <a:gd name="T32" fmla="*/ 2 w 66"/>
                <a:gd name="T33" fmla="*/ 33 h 33"/>
                <a:gd name="T34" fmla="*/ 33 w 66"/>
                <a:gd name="T35"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33">
                  <a:moveTo>
                    <a:pt x="33" y="14"/>
                  </a:moveTo>
                  <a:cubicBezTo>
                    <a:pt x="55" y="14"/>
                    <a:pt x="64" y="24"/>
                    <a:pt x="65" y="32"/>
                  </a:cubicBezTo>
                  <a:cubicBezTo>
                    <a:pt x="66" y="30"/>
                    <a:pt x="66" y="28"/>
                    <a:pt x="65" y="25"/>
                  </a:cubicBezTo>
                  <a:cubicBezTo>
                    <a:pt x="65" y="23"/>
                    <a:pt x="62" y="17"/>
                    <a:pt x="62" y="15"/>
                  </a:cubicBezTo>
                  <a:cubicBezTo>
                    <a:pt x="62" y="13"/>
                    <a:pt x="62" y="11"/>
                    <a:pt x="63" y="9"/>
                  </a:cubicBezTo>
                  <a:cubicBezTo>
                    <a:pt x="61" y="10"/>
                    <a:pt x="57" y="12"/>
                    <a:pt x="55" y="10"/>
                  </a:cubicBezTo>
                  <a:cubicBezTo>
                    <a:pt x="52" y="8"/>
                    <a:pt x="54" y="4"/>
                    <a:pt x="51" y="3"/>
                  </a:cubicBezTo>
                  <a:cubicBezTo>
                    <a:pt x="48" y="2"/>
                    <a:pt x="44" y="5"/>
                    <a:pt x="41" y="5"/>
                  </a:cubicBezTo>
                  <a:cubicBezTo>
                    <a:pt x="38" y="4"/>
                    <a:pt x="35" y="0"/>
                    <a:pt x="33" y="0"/>
                  </a:cubicBezTo>
                  <a:cubicBezTo>
                    <a:pt x="29" y="0"/>
                    <a:pt x="28" y="4"/>
                    <a:pt x="24" y="5"/>
                  </a:cubicBezTo>
                  <a:cubicBezTo>
                    <a:pt x="21" y="5"/>
                    <a:pt x="18" y="4"/>
                    <a:pt x="16" y="4"/>
                  </a:cubicBezTo>
                  <a:cubicBezTo>
                    <a:pt x="15" y="4"/>
                    <a:pt x="13" y="5"/>
                    <a:pt x="13" y="7"/>
                  </a:cubicBezTo>
                  <a:cubicBezTo>
                    <a:pt x="12" y="9"/>
                    <a:pt x="11" y="10"/>
                    <a:pt x="9" y="10"/>
                  </a:cubicBezTo>
                  <a:cubicBezTo>
                    <a:pt x="7" y="11"/>
                    <a:pt x="5" y="9"/>
                    <a:pt x="4" y="9"/>
                  </a:cubicBezTo>
                  <a:cubicBezTo>
                    <a:pt x="4" y="10"/>
                    <a:pt x="5" y="14"/>
                    <a:pt x="4" y="16"/>
                  </a:cubicBezTo>
                  <a:cubicBezTo>
                    <a:pt x="3" y="19"/>
                    <a:pt x="1" y="22"/>
                    <a:pt x="0" y="26"/>
                  </a:cubicBezTo>
                  <a:cubicBezTo>
                    <a:pt x="0" y="29"/>
                    <a:pt x="1" y="30"/>
                    <a:pt x="2" y="33"/>
                  </a:cubicBezTo>
                  <a:cubicBezTo>
                    <a:pt x="1" y="21"/>
                    <a:pt x="14" y="14"/>
                    <a:pt x="3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3" name="Freeform 81"/>
            <p:cNvSpPr>
              <a:spLocks/>
            </p:cNvSpPr>
            <p:nvPr/>
          </p:nvSpPr>
          <p:spPr bwMode="gray">
            <a:xfrm>
              <a:off x="3463926" y="3046413"/>
              <a:ext cx="71438" cy="103188"/>
            </a:xfrm>
            <a:custGeom>
              <a:avLst/>
              <a:gdLst>
                <a:gd name="T0" fmla="*/ 9 w 19"/>
                <a:gd name="T1" fmla="*/ 15 h 27"/>
                <a:gd name="T2" fmla="*/ 2 w 19"/>
                <a:gd name="T3" fmla="*/ 20 h 27"/>
                <a:gd name="T4" fmla="*/ 6 w 19"/>
                <a:gd name="T5" fmla="*/ 27 h 27"/>
                <a:gd name="T6" fmla="*/ 10 w 19"/>
                <a:gd name="T7" fmla="*/ 22 h 27"/>
                <a:gd name="T8" fmla="*/ 13 w 19"/>
                <a:gd name="T9" fmla="*/ 19 h 27"/>
                <a:gd name="T10" fmla="*/ 15 w 19"/>
                <a:gd name="T11" fmla="*/ 17 h 27"/>
                <a:gd name="T12" fmla="*/ 14 w 19"/>
                <a:gd name="T13" fmla="*/ 14 h 27"/>
                <a:gd name="T14" fmla="*/ 18 w 19"/>
                <a:gd name="T15" fmla="*/ 13 h 27"/>
                <a:gd name="T16" fmla="*/ 19 w 19"/>
                <a:gd name="T17" fmla="*/ 10 h 27"/>
                <a:gd name="T18" fmla="*/ 17 w 19"/>
                <a:gd name="T19" fmla="*/ 8 h 27"/>
                <a:gd name="T20" fmla="*/ 11 w 19"/>
                <a:gd name="T21" fmla="*/ 8 h 27"/>
                <a:gd name="T22" fmla="*/ 14 w 19"/>
                <a:gd name="T23" fmla="*/ 6 h 27"/>
                <a:gd name="T24" fmla="*/ 16 w 19"/>
                <a:gd name="T25" fmla="*/ 4 h 27"/>
                <a:gd name="T26" fmla="*/ 15 w 19"/>
                <a:gd name="T27" fmla="*/ 0 h 27"/>
                <a:gd name="T28" fmla="*/ 2 w 19"/>
                <a:gd name="T29" fmla="*/ 6 h 27"/>
                <a:gd name="T30" fmla="*/ 4 w 19"/>
                <a:gd name="T31" fmla="*/ 9 h 27"/>
                <a:gd name="T32" fmla="*/ 1 w 19"/>
                <a:gd name="T33" fmla="*/ 9 h 27"/>
                <a:gd name="T34" fmla="*/ 1 w 19"/>
                <a:gd name="T35" fmla="*/ 16 h 27"/>
                <a:gd name="T36" fmla="*/ 9 w 19"/>
                <a:gd name="T3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9" y="15"/>
                  </a:moveTo>
                  <a:cubicBezTo>
                    <a:pt x="7" y="16"/>
                    <a:pt x="4" y="18"/>
                    <a:pt x="2" y="20"/>
                  </a:cubicBezTo>
                  <a:cubicBezTo>
                    <a:pt x="3" y="22"/>
                    <a:pt x="5" y="26"/>
                    <a:pt x="6" y="27"/>
                  </a:cubicBezTo>
                  <a:cubicBezTo>
                    <a:pt x="7" y="25"/>
                    <a:pt x="9" y="22"/>
                    <a:pt x="10" y="22"/>
                  </a:cubicBezTo>
                  <a:cubicBezTo>
                    <a:pt x="11" y="21"/>
                    <a:pt x="12" y="20"/>
                    <a:pt x="13" y="19"/>
                  </a:cubicBezTo>
                  <a:cubicBezTo>
                    <a:pt x="15" y="19"/>
                    <a:pt x="15" y="18"/>
                    <a:pt x="15" y="17"/>
                  </a:cubicBezTo>
                  <a:cubicBezTo>
                    <a:pt x="15" y="16"/>
                    <a:pt x="15" y="15"/>
                    <a:pt x="14" y="14"/>
                  </a:cubicBezTo>
                  <a:cubicBezTo>
                    <a:pt x="15" y="14"/>
                    <a:pt x="17" y="14"/>
                    <a:pt x="18" y="13"/>
                  </a:cubicBezTo>
                  <a:cubicBezTo>
                    <a:pt x="19" y="12"/>
                    <a:pt x="19" y="11"/>
                    <a:pt x="19" y="10"/>
                  </a:cubicBezTo>
                  <a:cubicBezTo>
                    <a:pt x="19" y="9"/>
                    <a:pt x="18" y="8"/>
                    <a:pt x="17" y="8"/>
                  </a:cubicBezTo>
                  <a:cubicBezTo>
                    <a:pt x="16" y="8"/>
                    <a:pt x="12" y="8"/>
                    <a:pt x="11" y="8"/>
                  </a:cubicBezTo>
                  <a:cubicBezTo>
                    <a:pt x="11" y="8"/>
                    <a:pt x="13" y="7"/>
                    <a:pt x="14" y="6"/>
                  </a:cubicBezTo>
                  <a:cubicBezTo>
                    <a:pt x="15" y="6"/>
                    <a:pt x="15" y="5"/>
                    <a:pt x="16" y="4"/>
                  </a:cubicBezTo>
                  <a:cubicBezTo>
                    <a:pt x="16" y="4"/>
                    <a:pt x="16" y="2"/>
                    <a:pt x="15" y="0"/>
                  </a:cubicBezTo>
                  <a:cubicBezTo>
                    <a:pt x="11" y="0"/>
                    <a:pt x="4" y="4"/>
                    <a:pt x="2" y="6"/>
                  </a:cubicBezTo>
                  <a:cubicBezTo>
                    <a:pt x="4" y="9"/>
                    <a:pt x="4" y="9"/>
                    <a:pt x="4" y="9"/>
                  </a:cubicBezTo>
                  <a:cubicBezTo>
                    <a:pt x="1" y="9"/>
                    <a:pt x="1" y="9"/>
                    <a:pt x="1" y="9"/>
                  </a:cubicBezTo>
                  <a:cubicBezTo>
                    <a:pt x="0" y="11"/>
                    <a:pt x="1" y="14"/>
                    <a:pt x="1" y="16"/>
                  </a:cubicBezTo>
                  <a:cubicBezTo>
                    <a:pt x="4" y="15"/>
                    <a:pt x="7" y="15"/>
                    <a:pt x="9"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4" name="Freeform 82"/>
            <p:cNvSpPr>
              <a:spLocks noEditPoints="1"/>
            </p:cNvSpPr>
            <p:nvPr/>
          </p:nvSpPr>
          <p:spPr bwMode="gray">
            <a:xfrm>
              <a:off x="3846513" y="3303588"/>
              <a:ext cx="312738" cy="431800"/>
            </a:xfrm>
            <a:custGeom>
              <a:avLst/>
              <a:gdLst>
                <a:gd name="T0" fmla="*/ 64 w 83"/>
                <a:gd name="T1" fmla="*/ 13 h 114"/>
                <a:gd name="T2" fmla="*/ 5 w 83"/>
                <a:gd name="T3" fmla="*/ 19 h 114"/>
                <a:gd name="T4" fmla="*/ 1 w 83"/>
                <a:gd name="T5" fmla="*/ 37 h 114"/>
                <a:gd name="T6" fmla="*/ 6 w 83"/>
                <a:gd name="T7" fmla="*/ 36 h 114"/>
                <a:gd name="T8" fmla="*/ 13 w 83"/>
                <a:gd name="T9" fmla="*/ 36 h 114"/>
                <a:gd name="T10" fmla="*/ 8 w 83"/>
                <a:gd name="T11" fmla="*/ 50 h 114"/>
                <a:gd name="T12" fmla="*/ 15 w 83"/>
                <a:gd name="T13" fmla="*/ 48 h 114"/>
                <a:gd name="T14" fmla="*/ 16 w 83"/>
                <a:gd name="T15" fmla="*/ 62 h 114"/>
                <a:gd name="T16" fmla="*/ 16 w 83"/>
                <a:gd name="T17" fmla="*/ 70 h 114"/>
                <a:gd name="T18" fmla="*/ 20 w 83"/>
                <a:gd name="T19" fmla="*/ 71 h 114"/>
                <a:gd name="T20" fmla="*/ 27 w 83"/>
                <a:gd name="T21" fmla="*/ 75 h 114"/>
                <a:gd name="T22" fmla="*/ 16 w 83"/>
                <a:gd name="T23" fmla="*/ 75 h 114"/>
                <a:gd name="T24" fmla="*/ 22 w 83"/>
                <a:gd name="T25" fmla="*/ 77 h 114"/>
                <a:gd name="T26" fmla="*/ 24 w 83"/>
                <a:gd name="T27" fmla="*/ 80 h 114"/>
                <a:gd name="T28" fmla="*/ 19 w 83"/>
                <a:gd name="T29" fmla="*/ 83 h 114"/>
                <a:gd name="T30" fmla="*/ 26 w 83"/>
                <a:gd name="T31" fmla="*/ 91 h 114"/>
                <a:gd name="T32" fmla="*/ 30 w 83"/>
                <a:gd name="T33" fmla="*/ 100 h 114"/>
                <a:gd name="T34" fmla="*/ 78 w 83"/>
                <a:gd name="T35" fmla="*/ 102 h 114"/>
                <a:gd name="T36" fmla="*/ 63 w 83"/>
                <a:gd name="T37" fmla="*/ 68 h 114"/>
                <a:gd name="T38" fmla="*/ 72 w 83"/>
                <a:gd name="T39" fmla="*/ 61 h 114"/>
                <a:gd name="T40" fmla="*/ 74 w 83"/>
                <a:gd name="T41" fmla="*/ 55 h 114"/>
                <a:gd name="T42" fmla="*/ 70 w 83"/>
                <a:gd name="T43" fmla="*/ 51 h 114"/>
                <a:gd name="T44" fmla="*/ 59 w 83"/>
                <a:gd name="T45" fmla="*/ 50 h 114"/>
                <a:gd name="T46" fmla="*/ 23 w 83"/>
                <a:gd name="T47" fmla="*/ 33 h 114"/>
                <a:gd name="T48" fmla="*/ 12 w 83"/>
                <a:gd name="T49" fmla="*/ 28 h 114"/>
                <a:gd name="T50" fmla="*/ 17 w 83"/>
                <a:gd name="T51" fmla="*/ 29 h 114"/>
                <a:gd name="T52" fmla="*/ 53 w 83"/>
                <a:gd name="T53" fmla="*/ 32 h 114"/>
                <a:gd name="T54" fmla="*/ 78 w 83"/>
                <a:gd name="T55" fmla="*/ 42 h 114"/>
                <a:gd name="T56" fmla="*/ 73 w 83"/>
                <a:gd name="T57" fmla="*/ 26 h 114"/>
                <a:gd name="T58" fmla="*/ 83 w 83"/>
                <a:gd name="T59" fmla="*/ 32 h 114"/>
                <a:gd name="T60" fmla="*/ 29 w 83"/>
                <a:gd name="T61" fmla="*/ 40 h 114"/>
                <a:gd name="T62" fmla="*/ 46 w 83"/>
                <a:gd name="T63" fmla="*/ 47 h 114"/>
                <a:gd name="T64" fmla="*/ 32 w 83"/>
                <a:gd name="T65" fmla="*/ 47 h 114"/>
                <a:gd name="T66" fmla="*/ 29 w 83"/>
                <a:gd name="T67" fmla="*/ 51 h 114"/>
                <a:gd name="T68" fmla="*/ 20 w 83"/>
                <a:gd name="T69" fmla="*/ 47 h 114"/>
                <a:gd name="T70" fmla="*/ 9 w 83"/>
                <a:gd name="T71" fmla="*/ 27 h 114"/>
                <a:gd name="T72" fmla="*/ 18 w 83"/>
                <a:gd name="T73" fmla="*/ 20 h 114"/>
                <a:gd name="T74" fmla="*/ 42 w 83"/>
                <a:gd name="T75" fmla="*/ 20 h 114"/>
                <a:gd name="T76" fmla="*/ 20 w 83"/>
                <a:gd name="T77" fmla="*/ 10 h 114"/>
                <a:gd name="T78" fmla="*/ 43 w 83"/>
                <a:gd name="T79" fmla="*/ 9 h 114"/>
                <a:gd name="T80" fmla="*/ 63 w 83"/>
                <a:gd name="T81" fmla="*/ 30 h 114"/>
                <a:gd name="T82" fmla="*/ 51 w 83"/>
                <a:gd name="T83" fmla="*/ 12 h 114"/>
                <a:gd name="T84" fmla="*/ 63 w 83"/>
                <a:gd name="T85" fmla="*/ 3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4">
                  <a:moveTo>
                    <a:pt x="83" y="32"/>
                  </a:moveTo>
                  <a:cubicBezTo>
                    <a:pt x="82" y="30"/>
                    <a:pt x="75" y="22"/>
                    <a:pt x="64" y="13"/>
                  </a:cubicBezTo>
                  <a:cubicBezTo>
                    <a:pt x="55" y="7"/>
                    <a:pt x="42" y="0"/>
                    <a:pt x="32" y="0"/>
                  </a:cubicBezTo>
                  <a:cubicBezTo>
                    <a:pt x="14" y="0"/>
                    <a:pt x="6" y="13"/>
                    <a:pt x="5" y="19"/>
                  </a:cubicBezTo>
                  <a:cubicBezTo>
                    <a:pt x="4" y="23"/>
                    <a:pt x="4" y="27"/>
                    <a:pt x="5" y="29"/>
                  </a:cubicBezTo>
                  <a:cubicBezTo>
                    <a:pt x="2" y="32"/>
                    <a:pt x="1" y="34"/>
                    <a:pt x="1" y="37"/>
                  </a:cubicBezTo>
                  <a:cubicBezTo>
                    <a:pt x="0" y="39"/>
                    <a:pt x="1" y="42"/>
                    <a:pt x="3" y="43"/>
                  </a:cubicBezTo>
                  <a:cubicBezTo>
                    <a:pt x="2" y="41"/>
                    <a:pt x="4" y="38"/>
                    <a:pt x="6" y="36"/>
                  </a:cubicBezTo>
                  <a:cubicBezTo>
                    <a:pt x="7" y="33"/>
                    <a:pt x="10" y="32"/>
                    <a:pt x="12" y="31"/>
                  </a:cubicBezTo>
                  <a:cubicBezTo>
                    <a:pt x="13" y="36"/>
                    <a:pt x="13" y="36"/>
                    <a:pt x="13" y="36"/>
                  </a:cubicBezTo>
                  <a:cubicBezTo>
                    <a:pt x="11" y="37"/>
                    <a:pt x="8" y="40"/>
                    <a:pt x="7" y="42"/>
                  </a:cubicBezTo>
                  <a:cubicBezTo>
                    <a:pt x="8" y="50"/>
                    <a:pt x="8" y="50"/>
                    <a:pt x="8" y="50"/>
                  </a:cubicBezTo>
                  <a:cubicBezTo>
                    <a:pt x="14" y="46"/>
                    <a:pt x="14" y="46"/>
                    <a:pt x="14" y="46"/>
                  </a:cubicBezTo>
                  <a:cubicBezTo>
                    <a:pt x="15" y="48"/>
                    <a:pt x="15" y="48"/>
                    <a:pt x="15" y="48"/>
                  </a:cubicBezTo>
                  <a:cubicBezTo>
                    <a:pt x="13" y="63"/>
                    <a:pt x="13" y="63"/>
                    <a:pt x="13" y="63"/>
                  </a:cubicBezTo>
                  <a:cubicBezTo>
                    <a:pt x="16" y="62"/>
                    <a:pt x="16" y="62"/>
                    <a:pt x="16" y="62"/>
                  </a:cubicBezTo>
                  <a:cubicBezTo>
                    <a:pt x="23" y="65"/>
                    <a:pt x="23" y="65"/>
                    <a:pt x="23" y="65"/>
                  </a:cubicBezTo>
                  <a:cubicBezTo>
                    <a:pt x="16" y="70"/>
                    <a:pt x="16" y="70"/>
                    <a:pt x="16" y="70"/>
                  </a:cubicBezTo>
                  <a:cubicBezTo>
                    <a:pt x="16" y="72"/>
                    <a:pt x="16" y="72"/>
                    <a:pt x="16" y="72"/>
                  </a:cubicBezTo>
                  <a:cubicBezTo>
                    <a:pt x="16" y="72"/>
                    <a:pt x="17" y="71"/>
                    <a:pt x="20" y="71"/>
                  </a:cubicBezTo>
                  <a:cubicBezTo>
                    <a:pt x="22" y="71"/>
                    <a:pt x="27" y="73"/>
                    <a:pt x="27" y="73"/>
                  </a:cubicBezTo>
                  <a:cubicBezTo>
                    <a:pt x="27" y="75"/>
                    <a:pt x="27" y="75"/>
                    <a:pt x="27" y="75"/>
                  </a:cubicBezTo>
                  <a:cubicBezTo>
                    <a:pt x="25" y="75"/>
                    <a:pt x="25" y="75"/>
                    <a:pt x="25" y="75"/>
                  </a:cubicBezTo>
                  <a:cubicBezTo>
                    <a:pt x="16" y="75"/>
                    <a:pt x="16" y="75"/>
                    <a:pt x="16" y="75"/>
                  </a:cubicBezTo>
                  <a:cubicBezTo>
                    <a:pt x="16" y="76"/>
                    <a:pt x="17" y="77"/>
                    <a:pt x="18" y="78"/>
                  </a:cubicBezTo>
                  <a:cubicBezTo>
                    <a:pt x="19" y="77"/>
                    <a:pt x="21" y="77"/>
                    <a:pt x="22" y="77"/>
                  </a:cubicBezTo>
                  <a:cubicBezTo>
                    <a:pt x="22" y="77"/>
                    <a:pt x="24" y="77"/>
                    <a:pt x="26" y="77"/>
                  </a:cubicBezTo>
                  <a:cubicBezTo>
                    <a:pt x="24" y="80"/>
                    <a:pt x="24" y="80"/>
                    <a:pt x="24" y="80"/>
                  </a:cubicBezTo>
                  <a:cubicBezTo>
                    <a:pt x="24" y="80"/>
                    <a:pt x="23" y="81"/>
                    <a:pt x="21" y="80"/>
                  </a:cubicBezTo>
                  <a:cubicBezTo>
                    <a:pt x="20" y="80"/>
                    <a:pt x="19" y="81"/>
                    <a:pt x="19" y="83"/>
                  </a:cubicBezTo>
                  <a:cubicBezTo>
                    <a:pt x="19" y="84"/>
                    <a:pt x="20" y="87"/>
                    <a:pt x="20" y="87"/>
                  </a:cubicBezTo>
                  <a:cubicBezTo>
                    <a:pt x="21" y="92"/>
                    <a:pt x="26" y="91"/>
                    <a:pt x="26" y="91"/>
                  </a:cubicBezTo>
                  <a:cubicBezTo>
                    <a:pt x="29" y="90"/>
                    <a:pt x="39" y="87"/>
                    <a:pt x="39" y="87"/>
                  </a:cubicBezTo>
                  <a:cubicBezTo>
                    <a:pt x="30" y="100"/>
                    <a:pt x="30" y="100"/>
                    <a:pt x="30" y="100"/>
                  </a:cubicBezTo>
                  <a:cubicBezTo>
                    <a:pt x="34" y="114"/>
                    <a:pt x="34" y="114"/>
                    <a:pt x="34" y="114"/>
                  </a:cubicBezTo>
                  <a:cubicBezTo>
                    <a:pt x="40" y="111"/>
                    <a:pt x="58" y="105"/>
                    <a:pt x="78" y="102"/>
                  </a:cubicBezTo>
                  <a:cubicBezTo>
                    <a:pt x="76" y="98"/>
                    <a:pt x="76" y="96"/>
                    <a:pt x="73" y="91"/>
                  </a:cubicBezTo>
                  <a:cubicBezTo>
                    <a:pt x="63" y="68"/>
                    <a:pt x="63" y="68"/>
                    <a:pt x="63" y="68"/>
                  </a:cubicBezTo>
                  <a:cubicBezTo>
                    <a:pt x="64" y="64"/>
                    <a:pt x="64" y="64"/>
                    <a:pt x="64" y="64"/>
                  </a:cubicBezTo>
                  <a:cubicBezTo>
                    <a:pt x="66" y="65"/>
                    <a:pt x="70" y="63"/>
                    <a:pt x="72" y="61"/>
                  </a:cubicBezTo>
                  <a:cubicBezTo>
                    <a:pt x="74" y="60"/>
                    <a:pt x="77" y="56"/>
                    <a:pt x="78" y="54"/>
                  </a:cubicBezTo>
                  <a:cubicBezTo>
                    <a:pt x="77" y="54"/>
                    <a:pt x="75" y="54"/>
                    <a:pt x="74" y="55"/>
                  </a:cubicBezTo>
                  <a:cubicBezTo>
                    <a:pt x="73" y="55"/>
                    <a:pt x="72" y="57"/>
                    <a:pt x="70" y="56"/>
                  </a:cubicBezTo>
                  <a:cubicBezTo>
                    <a:pt x="68" y="55"/>
                    <a:pt x="69" y="53"/>
                    <a:pt x="70" y="51"/>
                  </a:cubicBezTo>
                  <a:cubicBezTo>
                    <a:pt x="70" y="50"/>
                    <a:pt x="67" y="50"/>
                    <a:pt x="66" y="51"/>
                  </a:cubicBezTo>
                  <a:cubicBezTo>
                    <a:pt x="64" y="52"/>
                    <a:pt x="61" y="52"/>
                    <a:pt x="59" y="50"/>
                  </a:cubicBezTo>
                  <a:cubicBezTo>
                    <a:pt x="56" y="47"/>
                    <a:pt x="45" y="38"/>
                    <a:pt x="42" y="36"/>
                  </a:cubicBezTo>
                  <a:cubicBezTo>
                    <a:pt x="36" y="33"/>
                    <a:pt x="28" y="32"/>
                    <a:pt x="23" y="33"/>
                  </a:cubicBezTo>
                  <a:cubicBezTo>
                    <a:pt x="20" y="34"/>
                    <a:pt x="17" y="35"/>
                    <a:pt x="16" y="35"/>
                  </a:cubicBezTo>
                  <a:cubicBezTo>
                    <a:pt x="12" y="28"/>
                    <a:pt x="12" y="28"/>
                    <a:pt x="12" y="28"/>
                  </a:cubicBezTo>
                  <a:cubicBezTo>
                    <a:pt x="13" y="28"/>
                    <a:pt x="13" y="28"/>
                    <a:pt x="13" y="28"/>
                  </a:cubicBezTo>
                  <a:cubicBezTo>
                    <a:pt x="14" y="28"/>
                    <a:pt x="16" y="30"/>
                    <a:pt x="17" y="29"/>
                  </a:cubicBezTo>
                  <a:cubicBezTo>
                    <a:pt x="19" y="28"/>
                    <a:pt x="25" y="27"/>
                    <a:pt x="31" y="27"/>
                  </a:cubicBezTo>
                  <a:cubicBezTo>
                    <a:pt x="39" y="27"/>
                    <a:pt x="49" y="30"/>
                    <a:pt x="53" y="32"/>
                  </a:cubicBezTo>
                  <a:cubicBezTo>
                    <a:pt x="53" y="37"/>
                    <a:pt x="64" y="44"/>
                    <a:pt x="69" y="44"/>
                  </a:cubicBezTo>
                  <a:cubicBezTo>
                    <a:pt x="73" y="45"/>
                    <a:pt x="75" y="44"/>
                    <a:pt x="78" y="42"/>
                  </a:cubicBezTo>
                  <a:cubicBezTo>
                    <a:pt x="67" y="33"/>
                    <a:pt x="67" y="33"/>
                    <a:pt x="67" y="33"/>
                  </a:cubicBezTo>
                  <a:cubicBezTo>
                    <a:pt x="73" y="26"/>
                    <a:pt x="73" y="26"/>
                    <a:pt x="73" y="26"/>
                  </a:cubicBezTo>
                  <a:cubicBezTo>
                    <a:pt x="73" y="26"/>
                    <a:pt x="82" y="35"/>
                    <a:pt x="83" y="36"/>
                  </a:cubicBezTo>
                  <a:cubicBezTo>
                    <a:pt x="83" y="35"/>
                    <a:pt x="83" y="34"/>
                    <a:pt x="83" y="32"/>
                  </a:cubicBezTo>
                  <a:moveTo>
                    <a:pt x="20" y="43"/>
                  </a:moveTo>
                  <a:cubicBezTo>
                    <a:pt x="20" y="43"/>
                    <a:pt x="24" y="41"/>
                    <a:pt x="29" y="40"/>
                  </a:cubicBezTo>
                  <a:cubicBezTo>
                    <a:pt x="35" y="38"/>
                    <a:pt x="42" y="42"/>
                    <a:pt x="47" y="46"/>
                  </a:cubicBezTo>
                  <a:cubicBezTo>
                    <a:pt x="46" y="47"/>
                    <a:pt x="46" y="47"/>
                    <a:pt x="46" y="47"/>
                  </a:cubicBezTo>
                  <a:cubicBezTo>
                    <a:pt x="39" y="49"/>
                    <a:pt x="39" y="49"/>
                    <a:pt x="39" y="49"/>
                  </a:cubicBezTo>
                  <a:cubicBezTo>
                    <a:pt x="37" y="48"/>
                    <a:pt x="35" y="47"/>
                    <a:pt x="32" y="47"/>
                  </a:cubicBezTo>
                  <a:cubicBezTo>
                    <a:pt x="29" y="47"/>
                    <a:pt x="27" y="48"/>
                    <a:pt x="27" y="48"/>
                  </a:cubicBezTo>
                  <a:cubicBezTo>
                    <a:pt x="29" y="51"/>
                    <a:pt x="29" y="51"/>
                    <a:pt x="29" y="51"/>
                  </a:cubicBezTo>
                  <a:cubicBezTo>
                    <a:pt x="26" y="51"/>
                    <a:pt x="26" y="51"/>
                    <a:pt x="26" y="51"/>
                  </a:cubicBezTo>
                  <a:cubicBezTo>
                    <a:pt x="24" y="50"/>
                    <a:pt x="22" y="47"/>
                    <a:pt x="20" y="47"/>
                  </a:cubicBezTo>
                  <a:lnTo>
                    <a:pt x="20" y="43"/>
                  </a:lnTo>
                  <a:close/>
                  <a:moveTo>
                    <a:pt x="9" y="27"/>
                  </a:moveTo>
                  <a:cubicBezTo>
                    <a:pt x="7" y="21"/>
                    <a:pt x="12" y="15"/>
                    <a:pt x="15" y="12"/>
                  </a:cubicBezTo>
                  <a:cubicBezTo>
                    <a:pt x="18" y="20"/>
                    <a:pt x="18" y="20"/>
                    <a:pt x="18" y="20"/>
                  </a:cubicBezTo>
                  <a:cubicBezTo>
                    <a:pt x="15" y="22"/>
                    <a:pt x="11" y="25"/>
                    <a:pt x="9" y="27"/>
                  </a:cubicBezTo>
                  <a:moveTo>
                    <a:pt x="42" y="20"/>
                  </a:moveTo>
                  <a:cubicBezTo>
                    <a:pt x="38" y="18"/>
                    <a:pt x="27" y="18"/>
                    <a:pt x="23" y="19"/>
                  </a:cubicBezTo>
                  <a:cubicBezTo>
                    <a:pt x="20" y="10"/>
                    <a:pt x="20" y="10"/>
                    <a:pt x="20" y="10"/>
                  </a:cubicBezTo>
                  <a:cubicBezTo>
                    <a:pt x="22" y="8"/>
                    <a:pt x="27" y="7"/>
                    <a:pt x="31" y="7"/>
                  </a:cubicBezTo>
                  <a:cubicBezTo>
                    <a:pt x="35" y="7"/>
                    <a:pt x="40" y="8"/>
                    <a:pt x="43" y="9"/>
                  </a:cubicBezTo>
                  <a:lnTo>
                    <a:pt x="42" y="20"/>
                  </a:lnTo>
                  <a:close/>
                  <a:moveTo>
                    <a:pt x="63" y="30"/>
                  </a:moveTo>
                  <a:cubicBezTo>
                    <a:pt x="58" y="27"/>
                    <a:pt x="50" y="22"/>
                    <a:pt x="47" y="22"/>
                  </a:cubicBezTo>
                  <a:cubicBezTo>
                    <a:pt x="51" y="12"/>
                    <a:pt x="51" y="12"/>
                    <a:pt x="51" y="12"/>
                  </a:cubicBezTo>
                  <a:cubicBezTo>
                    <a:pt x="54" y="13"/>
                    <a:pt x="66" y="21"/>
                    <a:pt x="68" y="22"/>
                  </a:cubicBezTo>
                  <a:lnTo>
                    <a:pt x="63"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5" name="Freeform 83"/>
            <p:cNvSpPr>
              <a:spLocks/>
            </p:cNvSpPr>
            <p:nvPr/>
          </p:nvSpPr>
          <p:spPr bwMode="gray">
            <a:xfrm>
              <a:off x="4076701" y="3179763"/>
              <a:ext cx="138113" cy="173038"/>
            </a:xfrm>
            <a:custGeom>
              <a:avLst/>
              <a:gdLst>
                <a:gd name="T0" fmla="*/ 0 w 37"/>
                <a:gd name="T1" fmla="*/ 36 h 46"/>
                <a:gd name="T2" fmla="*/ 15 w 37"/>
                <a:gd name="T3" fmla="*/ 46 h 46"/>
                <a:gd name="T4" fmla="*/ 37 w 37"/>
                <a:gd name="T5" fmla="*/ 0 h 46"/>
                <a:gd name="T6" fmla="*/ 0 w 37"/>
                <a:gd name="T7" fmla="*/ 36 h 46"/>
              </a:gdLst>
              <a:ahLst/>
              <a:cxnLst>
                <a:cxn ang="0">
                  <a:pos x="T0" y="T1"/>
                </a:cxn>
                <a:cxn ang="0">
                  <a:pos x="T2" y="T3"/>
                </a:cxn>
                <a:cxn ang="0">
                  <a:pos x="T4" y="T5"/>
                </a:cxn>
                <a:cxn ang="0">
                  <a:pos x="T6" y="T7"/>
                </a:cxn>
              </a:cxnLst>
              <a:rect l="0" t="0" r="r" b="b"/>
              <a:pathLst>
                <a:path w="37" h="46">
                  <a:moveTo>
                    <a:pt x="0" y="36"/>
                  </a:moveTo>
                  <a:cubicBezTo>
                    <a:pt x="4" y="38"/>
                    <a:pt x="13" y="45"/>
                    <a:pt x="15" y="46"/>
                  </a:cubicBezTo>
                  <a:cubicBezTo>
                    <a:pt x="37" y="0"/>
                    <a:pt x="37" y="0"/>
                    <a:pt x="37" y="0"/>
                  </a:cubicBez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6" name="Freeform 84"/>
            <p:cNvSpPr>
              <a:spLocks noEditPoints="1"/>
            </p:cNvSpPr>
            <p:nvPr/>
          </p:nvSpPr>
          <p:spPr bwMode="gray">
            <a:xfrm>
              <a:off x="8705851" y="3481388"/>
              <a:ext cx="93663" cy="98425"/>
            </a:xfrm>
            <a:custGeom>
              <a:avLst/>
              <a:gdLst>
                <a:gd name="T0" fmla="*/ 12 w 25"/>
                <a:gd name="T1" fmla="*/ 0 h 26"/>
                <a:gd name="T2" fmla="*/ 25 w 25"/>
                <a:gd name="T3" fmla="*/ 13 h 26"/>
                <a:gd name="T4" fmla="*/ 12 w 25"/>
                <a:gd name="T5" fmla="*/ 26 h 26"/>
                <a:gd name="T6" fmla="*/ 0 w 25"/>
                <a:gd name="T7" fmla="*/ 13 h 26"/>
                <a:gd name="T8" fmla="*/ 12 w 25"/>
                <a:gd name="T9" fmla="*/ 0 h 26"/>
                <a:gd name="T10" fmla="*/ 12 w 25"/>
                <a:gd name="T11" fmla="*/ 23 h 26"/>
                <a:gd name="T12" fmla="*/ 22 w 25"/>
                <a:gd name="T13" fmla="*/ 13 h 26"/>
                <a:gd name="T14" fmla="*/ 12 w 25"/>
                <a:gd name="T15" fmla="*/ 3 h 26"/>
                <a:gd name="T16" fmla="*/ 3 w 25"/>
                <a:gd name="T17" fmla="*/ 13 h 26"/>
                <a:gd name="T18" fmla="*/ 12 w 25"/>
                <a:gd name="T19" fmla="*/ 23 h 26"/>
                <a:gd name="T20" fmla="*/ 8 w 25"/>
                <a:gd name="T21" fmla="*/ 6 h 26"/>
                <a:gd name="T22" fmla="*/ 13 w 25"/>
                <a:gd name="T23" fmla="*/ 6 h 26"/>
                <a:gd name="T24" fmla="*/ 18 w 25"/>
                <a:gd name="T25" fmla="*/ 10 h 26"/>
                <a:gd name="T26" fmla="*/ 15 w 25"/>
                <a:gd name="T27" fmla="*/ 14 h 26"/>
                <a:gd name="T28" fmla="*/ 18 w 25"/>
                <a:gd name="T29" fmla="*/ 20 h 26"/>
                <a:gd name="T30" fmla="*/ 16 w 25"/>
                <a:gd name="T31" fmla="*/ 20 h 26"/>
                <a:gd name="T32" fmla="*/ 12 w 25"/>
                <a:gd name="T33" fmla="*/ 14 h 26"/>
                <a:gd name="T34" fmla="*/ 10 w 25"/>
                <a:gd name="T35" fmla="*/ 14 h 26"/>
                <a:gd name="T36" fmla="*/ 10 w 25"/>
                <a:gd name="T37" fmla="*/ 20 h 26"/>
                <a:gd name="T38" fmla="*/ 8 w 25"/>
                <a:gd name="T39" fmla="*/ 20 h 26"/>
                <a:gd name="T40" fmla="*/ 8 w 25"/>
                <a:gd name="T41" fmla="*/ 6 h 26"/>
                <a:gd name="T42" fmla="*/ 10 w 25"/>
                <a:gd name="T43" fmla="*/ 12 h 26"/>
                <a:gd name="T44" fmla="*/ 13 w 25"/>
                <a:gd name="T45" fmla="*/ 12 h 26"/>
                <a:gd name="T46" fmla="*/ 16 w 25"/>
                <a:gd name="T47" fmla="*/ 10 h 26"/>
                <a:gd name="T48" fmla="*/ 13 w 25"/>
                <a:gd name="T49" fmla="*/ 8 h 26"/>
                <a:gd name="T50" fmla="*/ 10 w 25"/>
                <a:gd name="T51" fmla="*/ 8 h 26"/>
                <a:gd name="T52" fmla="*/ 10 w 25"/>
                <a:gd name="T53"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6">
                  <a:moveTo>
                    <a:pt x="12" y="0"/>
                  </a:moveTo>
                  <a:cubicBezTo>
                    <a:pt x="19" y="0"/>
                    <a:pt x="25" y="5"/>
                    <a:pt x="25" y="13"/>
                  </a:cubicBezTo>
                  <a:cubicBezTo>
                    <a:pt x="25" y="20"/>
                    <a:pt x="19" y="26"/>
                    <a:pt x="12" y="26"/>
                  </a:cubicBezTo>
                  <a:cubicBezTo>
                    <a:pt x="6" y="26"/>
                    <a:pt x="0" y="20"/>
                    <a:pt x="0" y="13"/>
                  </a:cubicBezTo>
                  <a:cubicBezTo>
                    <a:pt x="0" y="5"/>
                    <a:pt x="6" y="0"/>
                    <a:pt x="12" y="0"/>
                  </a:cubicBezTo>
                  <a:moveTo>
                    <a:pt x="12" y="23"/>
                  </a:moveTo>
                  <a:cubicBezTo>
                    <a:pt x="18" y="23"/>
                    <a:pt x="22" y="19"/>
                    <a:pt x="22" y="13"/>
                  </a:cubicBezTo>
                  <a:cubicBezTo>
                    <a:pt x="22" y="7"/>
                    <a:pt x="18" y="3"/>
                    <a:pt x="12" y="3"/>
                  </a:cubicBezTo>
                  <a:cubicBezTo>
                    <a:pt x="7" y="3"/>
                    <a:pt x="3" y="7"/>
                    <a:pt x="3" y="13"/>
                  </a:cubicBezTo>
                  <a:cubicBezTo>
                    <a:pt x="3" y="19"/>
                    <a:pt x="7" y="23"/>
                    <a:pt x="12" y="23"/>
                  </a:cubicBezTo>
                  <a:moveTo>
                    <a:pt x="8" y="6"/>
                  </a:moveTo>
                  <a:cubicBezTo>
                    <a:pt x="13" y="6"/>
                    <a:pt x="13" y="6"/>
                    <a:pt x="13" y="6"/>
                  </a:cubicBezTo>
                  <a:cubicBezTo>
                    <a:pt x="16" y="6"/>
                    <a:pt x="18" y="7"/>
                    <a:pt x="18" y="10"/>
                  </a:cubicBezTo>
                  <a:cubicBezTo>
                    <a:pt x="18" y="13"/>
                    <a:pt x="17" y="14"/>
                    <a:pt x="15" y="14"/>
                  </a:cubicBezTo>
                  <a:cubicBezTo>
                    <a:pt x="18" y="20"/>
                    <a:pt x="18" y="20"/>
                    <a:pt x="18" y="20"/>
                  </a:cubicBezTo>
                  <a:cubicBezTo>
                    <a:pt x="16" y="20"/>
                    <a:pt x="16" y="20"/>
                    <a:pt x="16" y="20"/>
                  </a:cubicBezTo>
                  <a:cubicBezTo>
                    <a:pt x="12" y="14"/>
                    <a:pt x="12" y="14"/>
                    <a:pt x="12" y="14"/>
                  </a:cubicBezTo>
                  <a:cubicBezTo>
                    <a:pt x="10" y="14"/>
                    <a:pt x="10" y="14"/>
                    <a:pt x="10" y="14"/>
                  </a:cubicBezTo>
                  <a:cubicBezTo>
                    <a:pt x="10" y="20"/>
                    <a:pt x="10" y="20"/>
                    <a:pt x="10" y="20"/>
                  </a:cubicBezTo>
                  <a:cubicBezTo>
                    <a:pt x="8" y="20"/>
                    <a:pt x="8" y="20"/>
                    <a:pt x="8" y="20"/>
                  </a:cubicBezTo>
                  <a:lnTo>
                    <a:pt x="8" y="6"/>
                  </a:lnTo>
                  <a:close/>
                  <a:moveTo>
                    <a:pt x="10" y="12"/>
                  </a:moveTo>
                  <a:cubicBezTo>
                    <a:pt x="13" y="12"/>
                    <a:pt x="13" y="12"/>
                    <a:pt x="13" y="12"/>
                  </a:cubicBezTo>
                  <a:cubicBezTo>
                    <a:pt x="14" y="12"/>
                    <a:pt x="16" y="12"/>
                    <a:pt x="16" y="10"/>
                  </a:cubicBezTo>
                  <a:cubicBezTo>
                    <a:pt x="16" y="8"/>
                    <a:pt x="14" y="8"/>
                    <a:pt x="13" y="8"/>
                  </a:cubicBezTo>
                  <a:cubicBezTo>
                    <a:pt x="10" y="8"/>
                    <a:pt x="10" y="8"/>
                    <a:pt x="10" y="8"/>
                  </a:cubicBezTo>
                  <a:lnTo>
                    <a:pt x="10" y="1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7" name="Rectangle 85"/>
            <p:cNvSpPr>
              <a:spLocks noChangeArrowheads="1"/>
            </p:cNvSpPr>
            <p:nvPr/>
          </p:nvSpPr>
          <p:spPr bwMode="gray">
            <a:xfrm>
              <a:off x="4470401" y="3727450"/>
              <a:ext cx="1631950" cy="158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8" name="Rectangle 86"/>
            <p:cNvSpPr>
              <a:spLocks noChangeArrowheads="1"/>
            </p:cNvSpPr>
            <p:nvPr/>
          </p:nvSpPr>
          <p:spPr bwMode="gray">
            <a:xfrm>
              <a:off x="6327776" y="3727450"/>
              <a:ext cx="2352675" cy="158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49" name="Rectangle 87"/>
            <p:cNvSpPr>
              <a:spLocks noChangeArrowheads="1"/>
            </p:cNvSpPr>
            <p:nvPr/>
          </p:nvSpPr>
          <p:spPr bwMode="gray">
            <a:xfrm>
              <a:off x="5410201" y="3886200"/>
              <a:ext cx="44450" cy="231775"/>
            </a:xfrm>
            <a:prstGeom prst="rect">
              <a:avLst/>
            </a:prstGeom>
            <a:solidFill>
              <a:srgbClr val="1A1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0" name="Freeform 88"/>
            <p:cNvSpPr>
              <a:spLocks/>
            </p:cNvSpPr>
            <p:nvPr/>
          </p:nvSpPr>
          <p:spPr bwMode="gray">
            <a:xfrm>
              <a:off x="5580063" y="3886200"/>
              <a:ext cx="171450" cy="231775"/>
            </a:xfrm>
            <a:custGeom>
              <a:avLst/>
              <a:gdLst>
                <a:gd name="T0" fmla="*/ 0 w 108"/>
                <a:gd name="T1" fmla="*/ 0 h 146"/>
                <a:gd name="T2" fmla="*/ 23 w 108"/>
                <a:gd name="T3" fmla="*/ 0 h 146"/>
                <a:gd name="T4" fmla="*/ 85 w 108"/>
                <a:gd name="T5" fmla="*/ 103 h 146"/>
                <a:gd name="T6" fmla="*/ 85 w 108"/>
                <a:gd name="T7" fmla="*/ 103 h 146"/>
                <a:gd name="T8" fmla="*/ 85 w 108"/>
                <a:gd name="T9" fmla="*/ 0 h 146"/>
                <a:gd name="T10" fmla="*/ 108 w 108"/>
                <a:gd name="T11" fmla="*/ 0 h 146"/>
                <a:gd name="T12" fmla="*/ 108 w 108"/>
                <a:gd name="T13" fmla="*/ 146 h 146"/>
                <a:gd name="T14" fmla="*/ 85 w 108"/>
                <a:gd name="T15" fmla="*/ 146 h 146"/>
                <a:gd name="T16" fmla="*/ 26 w 108"/>
                <a:gd name="T17" fmla="*/ 43 h 146"/>
                <a:gd name="T18" fmla="*/ 23 w 108"/>
                <a:gd name="T19" fmla="*/ 43 h 146"/>
                <a:gd name="T20" fmla="*/ 23 w 108"/>
                <a:gd name="T21" fmla="*/ 146 h 146"/>
                <a:gd name="T22" fmla="*/ 0 w 108"/>
                <a:gd name="T23" fmla="*/ 146 h 146"/>
                <a:gd name="T24" fmla="*/ 0 w 10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6">
                  <a:moveTo>
                    <a:pt x="0" y="0"/>
                  </a:moveTo>
                  <a:lnTo>
                    <a:pt x="23" y="0"/>
                  </a:lnTo>
                  <a:lnTo>
                    <a:pt x="85" y="103"/>
                  </a:lnTo>
                  <a:lnTo>
                    <a:pt x="85" y="103"/>
                  </a:lnTo>
                  <a:lnTo>
                    <a:pt x="85" y="0"/>
                  </a:lnTo>
                  <a:lnTo>
                    <a:pt x="108" y="0"/>
                  </a:lnTo>
                  <a:lnTo>
                    <a:pt x="108" y="146"/>
                  </a:lnTo>
                  <a:lnTo>
                    <a:pt x="85" y="146"/>
                  </a:lnTo>
                  <a:lnTo>
                    <a:pt x="26" y="43"/>
                  </a:lnTo>
                  <a:lnTo>
                    <a:pt x="23" y="43"/>
                  </a:lnTo>
                  <a:lnTo>
                    <a:pt x="23"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1" name="Freeform 89"/>
            <p:cNvSpPr>
              <a:spLocks/>
            </p:cNvSpPr>
            <p:nvPr/>
          </p:nvSpPr>
          <p:spPr bwMode="gray">
            <a:xfrm>
              <a:off x="5849938" y="3883025"/>
              <a:ext cx="198438" cy="238125"/>
            </a:xfrm>
            <a:custGeom>
              <a:avLst/>
              <a:gdLst>
                <a:gd name="T0" fmla="*/ 10 w 53"/>
                <a:gd name="T1" fmla="*/ 43 h 63"/>
                <a:gd name="T2" fmla="*/ 28 w 53"/>
                <a:gd name="T3" fmla="*/ 53 h 63"/>
                <a:gd name="T4" fmla="*/ 41 w 53"/>
                <a:gd name="T5" fmla="*/ 45 h 63"/>
                <a:gd name="T6" fmla="*/ 28 w 53"/>
                <a:gd name="T7" fmla="*/ 37 h 63"/>
                <a:gd name="T8" fmla="*/ 22 w 53"/>
                <a:gd name="T9" fmla="*/ 35 h 63"/>
                <a:gd name="T10" fmla="*/ 3 w 53"/>
                <a:gd name="T11" fmla="*/ 18 h 63"/>
                <a:gd name="T12" fmla="*/ 27 w 53"/>
                <a:gd name="T13" fmla="*/ 0 h 63"/>
                <a:gd name="T14" fmla="*/ 52 w 53"/>
                <a:gd name="T15" fmla="*/ 12 h 63"/>
                <a:gd name="T16" fmla="*/ 43 w 53"/>
                <a:gd name="T17" fmla="*/ 19 h 63"/>
                <a:gd name="T18" fmla="*/ 27 w 53"/>
                <a:gd name="T19" fmla="*/ 10 h 63"/>
                <a:gd name="T20" fmla="*/ 15 w 53"/>
                <a:gd name="T21" fmla="*/ 17 h 63"/>
                <a:gd name="T22" fmla="*/ 28 w 53"/>
                <a:gd name="T23" fmla="*/ 25 h 63"/>
                <a:gd name="T24" fmla="*/ 35 w 53"/>
                <a:gd name="T25" fmla="*/ 26 h 63"/>
                <a:gd name="T26" fmla="*/ 53 w 53"/>
                <a:gd name="T27" fmla="*/ 43 h 63"/>
                <a:gd name="T28" fmla="*/ 26 w 53"/>
                <a:gd name="T29" fmla="*/ 63 h 63"/>
                <a:gd name="T30" fmla="*/ 0 w 53"/>
                <a:gd name="T31" fmla="*/ 50 h 63"/>
                <a:gd name="T32" fmla="*/ 10 w 53"/>
                <a:gd name="T33"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63">
                  <a:moveTo>
                    <a:pt x="10" y="43"/>
                  </a:moveTo>
                  <a:cubicBezTo>
                    <a:pt x="14" y="50"/>
                    <a:pt x="21" y="53"/>
                    <a:pt x="28" y="53"/>
                  </a:cubicBezTo>
                  <a:cubicBezTo>
                    <a:pt x="33" y="53"/>
                    <a:pt x="41" y="51"/>
                    <a:pt x="41" y="45"/>
                  </a:cubicBezTo>
                  <a:cubicBezTo>
                    <a:pt x="41" y="40"/>
                    <a:pt x="36" y="39"/>
                    <a:pt x="28" y="37"/>
                  </a:cubicBezTo>
                  <a:cubicBezTo>
                    <a:pt x="22" y="35"/>
                    <a:pt x="22" y="35"/>
                    <a:pt x="22" y="35"/>
                  </a:cubicBezTo>
                  <a:cubicBezTo>
                    <a:pt x="12" y="33"/>
                    <a:pt x="3" y="30"/>
                    <a:pt x="3" y="18"/>
                  </a:cubicBezTo>
                  <a:cubicBezTo>
                    <a:pt x="3" y="6"/>
                    <a:pt x="16" y="0"/>
                    <a:pt x="27" y="0"/>
                  </a:cubicBezTo>
                  <a:cubicBezTo>
                    <a:pt x="37" y="0"/>
                    <a:pt x="46" y="3"/>
                    <a:pt x="52" y="12"/>
                  </a:cubicBezTo>
                  <a:cubicBezTo>
                    <a:pt x="43" y="19"/>
                    <a:pt x="43" y="19"/>
                    <a:pt x="43" y="19"/>
                  </a:cubicBezTo>
                  <a:cubicBezTo>
                    <a:pt x="40" y="13"/>
                    <a:pt x="34" y="10"/>
                    <a:pt x="27" y="10"/>
                  </a:cubicBezTo>
                  <a:cubicBezTo>
                    <a:pt x="20" y="10"/>
                    <a:pt x="15" y="13"/>
                    <a:pt x="15" y="17"/>
                  </a:cubicBezTo>
                  <a:cubicBezTo>
                    <a:pt x="15" y="22"/>
                    <a:pt x="21" y="23"/>
                    <a:pt x="28" y="25"/>
                  </a:cubicBezTo>
                  <a:cubicBezTo>
                    <a:pt x="35" y="26"/>
                    <a:pt x="35" y="26"/>
                    <a:pt x="35" y="26"/>
                  </a:cubicBezTo>
                  <a:cubicBezTo>
                    <a:pt x="44" y="28"/>
                    <a:pt x="53" y="32"/>
                    <a:pt x="53" y="43"/>
                  </a:cubicBezTo>
                  <a:cubicBezTo>
                    <a:pt x="53" y="58"/>
                    <a:pt x="39" y="63"/>
                    <a:pt x="26" y="63"/>
                  </a:cubicBezTo>
                  <a:cubicBezTo>
                    <a:pt x="16" y="63"/>
                    <a:pt x="6" y="59"/>
                    <a:pt x="0" y="50"/>
                  </a:cubicBezTo>
                  <a:lnTo>
                    <a:pt x="10" y="43"/>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2" name="Freeform 90"/>
            <p:cNvSpPr>
              <a:spLocks/>
            </p:cNvSpPr>
            <p:nvPr/>
          </p:nvSpPr>
          <p:spPr bwMode="gray">
            <a:xfrm>
              <a:off x="6157913" y="3886200"/>
              <a:ext cx="184150" cy="234950"/>
            </a:xfrm>
            <a:custGeom>
              <a:avLst/>
              <a:gdLst>
                <a:gd name="T0" fmla="*/ 49 w 49"/>
                <a:gd name="T1" fmla="*/ 42 h 62"/>
                <a:gd name="T2" fmla="*/ 24 w 49"/>
                <a:gd name="T3" fmla="*/ 62 h 62"/>
                <a:gd name="T4" fmla="*/ 0 w 49"/>
                <a:gd name="T5" fmla="*/ 42 h 62"/>
                <a:gd name="T6" fmla="*/ 0 w 49"/>
                <a:gd name="T7" fmla="*/ 0 h 62"/>
                <a:gd name="T8" fmla="*/ 11 w 49"/>
                <a:gd name="T9" fmla="*/ 0 h 62"/>
                <a:gd name="T10" fmla="*/ 11 w 49"/>
                <a:gd name="T11" fmla="*/ 39 h 62"/>
                <a:gd name="T12" fmla="*/ 24 w 49"/>
                <a:gd name="T13" fmla="*/ 51 h 62"/>
                <a:gd name="T14" fmla="*/ 37 w 49"/>
                <a:gd name="T15" fmla="*/ 39 h 62"/>
                <a:gd name="T16" fmla="*/ 37 w 49"/>
                <a:gd name="T17" fmla="*/ 0 h 62"/>
                <a:gd name="T18" fmla="*/ 49 w 49"/>
                <a:gd name="T19" fmla="*/ 0 h 62"/>
                <a:gd name="T20" fmla="*/ 49 w 49"/>
                <a:gd name="T21"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62">
                  <a:moveTo>
                    <a:pt x="49" y="42"/>
                  </a:moveTo>
                  <a:cubicBezTo>
                    <a:pt x="49" y="54"/>
                    <a:pt x="39" y="62"/>
                    <a:pt x="24" y="62"/>
                  </a:cubicBezTo>
                  <a:cubicBezTo>
                    <a:pt x="10" y="62"/>
                    <a:pt x="0" y="54"/>
                    <a:pt x="0" y="42"/>
                  </a:cubicBezTo>
                  <a:cubicBezTo>
                    <a:pt x="0" y="0"/>
                    <a:pt x="0" y="0"/>
                    <a:pt x="0" y="0"/>
                  </a:cubicBezTo>
                  <a:cubicBezTo>
                    <a:pt x="11" y="0"/>
                    <a:pt x="11" y="0"/>
                    <a:pt x="11" y="0"/>
                  </a:cubicBezTo>
                  <a:cubicBezTo>
                    <a:pt x="11" y="39"/>
                    <a:pt x="11" y="39"/>
                    <a:pt x="11" y="39"/>
                  </a:cubicBezTo>
                  <a:cubicBezTo>
                    <a:pt x="11" y="46"/>
                    <a:pt x="14" y="51"/>
                    <a:pt x="24" y="51"/>
                  </a:cubicBezTo>
                  <a:cubicBezTo>
                    <a:pt x="34" y="51"/>
                    <a:pt x="37" y="46"/>
                    <a:pt x="37" y="39"/>
                  </a:cubicBezTo>
                  <a:cubicBezTo>
                    <a:pt x="37" y="0"/>
                    <a:pt x="37" y="0"/>
                    <a:pt x="37" y="0"/>
                  </a:cubicBezTo>
                  <a:cubicBezTo>
                    <a:pt x="49" y="0"/>
                    <a:pt x="49" y="0"/>
                    <a:pt x="49" y="0"/>
                  </a:cubicBezTo>
                  <a:lnTo>
                    <a:pt x="49" y="42"/>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3" name="Freeform 91"/>
            <p:cNvSpPr>
              <a:spLocks noEditPoints="1"/>
            </p:cNvSpPr>
            <p:nvPr/>
          </p:nvSpPr>
          <p:spPr bwMode="gray">
            <a:xfrm>
              <a:off x="6462713" y="3886200"/>
              <a:ext cx="176213" cy="231775"/>
            </a:xfrm>
            <a:custGeom>
              <a:avLst/>
              <a:gdLst>
                <a:gd name="T0" fmla="*/ 0 w 47"/>
                <a:gd name="T1" fmla="*/ 0 h 61"/>
                <a:gd name="T2" fmla="*/ 25 w 47"/>
                <a:gd name="T3" fmla="*/ 0 h 61"/>
                <a:gd name="T4" fmla="*/ 46 w 47"/>
                <a:gd name="T5" fmla="*/ 18 h 61"/>
                <a:gd name="T6" fmla="*/ 34 w 47"/>
                <a:gd name="T7" fmla="*/ 36 h 61"/>
                <a:gd name="T8" fmla="*/ 47 w 47"/>
                <a:gd name="T9" fmla="*/ 61 h 61"/>
                <a:gd name="T10" fmla="*/ 34 w 47"/>
                <a:gd name="T11" fmla="*/ 61 h 61"/>
                <a:gd name="T12" fmla="*/ 22 w 47"/>
                <a:gd name="T13" fmla="*/ 38 h 61"/>
                <a:gd name="T14" fmla="*/ 11 w 47"/>
                <a:gd name="T15" fmla="*/ 38 h 61"/>
                <a:gd name="T16" fmla="*/ 11 w 47"/>
                <a:gd name="T17" fmla="*/ 61 h 61"/>
                <a:gd name="T18" fmla="*/ 0 w 47"/>
                <a:gd name="T19" fmla="*/ 61 h 61"/>
                <a:gd name="T20" fmla="*/ 0 w 47"/>
                <a:gd name="T21" fmla="*/ 0 h 61"/>
                <a:gd name="T22" fmla="*/ 11 w 47"/>
                <a:gd name="T23" fmla="*/ 28 h 61"/>
                <a:gd name="T24" fmla="*/ 24 w 47"/>
                <a:gd name="T25" fmla="*/ 28 h 61"/>
                <a:gd name="T26" fmla="*/ 34 w 47"/>
                <a:gd name="T27" fmla="*/ 19 h 61"/>
                <a:gd name="T28" fmla="*/ 22 w 47"/>
                <a:gd name="T29" fmla="*/ 10 h 61"/>
                <a:gd name="T30" fmla="*/ 11 w 47"/>
                <a:gd name="T31" fmla="*/ 10 h 61"/>
                <a:gd name="T32" fmla="*/ 11 w 47"/>
                <a:gd name="T33"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1">
                  <a:moveTo>
                    <a:pt x="0" y="0"/>
                  </a:moveTo>
                  <a:cubicBezTo>
                    <a:pt x="25" y="0"/>
                    <a:pt x="25" y="0"/>
                    <a:pt x="25" y="0"/>
                  </a:cubicBezTo>
                  <a:cubicBezTo>
                    <a:pt x="38" y="0"/>
                    <a:pt x="46" y="8"/>
                    <a:pt x="46" y="18"/>
                  </a:cubicBezTo>
                  <a:cubicBezTo>
                    <a:pt x="46" y="32"/>
                    <a:pt x="37" y="35"/>
                    <a:pt x="34" y="36"/>
                  </a:cubicBezTo>
                  <a:cubicBezTo>
                    <a:pt x="47" y="61"/>
                    <a:pt x="47" y="61"/>
                    <a:pt x="47" y="61"/>
                  </a:cubicBezTo>
                  <a:cubicBezTo>
                    <a:pt x="34" y="61"/>
                    <a:pt x="34" y="61"/>
                    <a:pt x="34" y="61"/>
                  </a:cubicBezTo>
                  <a:cubicBezTo>
                    <a:pt x="22" y="38"/>
                    <a:pt x="22" y="38"/>
                    <a:pt x="22" y="38"/>
                  </a:cubicBezTo>
                  <a:cubicBezTo>
                    <a:pt x="11" y="38"/>
                    <a:pt x="11" y="38"/>
                    <a:pt x="11" y="38"/>
                  </a:cubicBezTo>
                  <a:cubicBezTo>
                    <a:pt x="11" y="61"/>
                    <a:pt x="11" y="61"/>
                    <a:pt x="11" y="61"/>
                  </a:cubicBezTo>
                  <a:cubicBezTo>
                    <a:pt x="0" y="61"/>
                    <a:pt x="0" y="61"/>
                    <a:pt x="0" y="61"/>
                  </a:cubicBezTo>
                  <a:lnTo>
                    <a:pt x="0" y="0"/>
                  </a:lnTo>
                  <a:close/>
                  <a:moveTo>
                    <a:pt x="11" y="28"/>
                  </a:moveTo>
                  <a:cubicBezTo>
                    <a:pt x="24" y="28"/>
                    <a:pt x="24" y="28"/>
                    <a:pt x="24" y="28"/>
                  </a:cubicBezTo>
                  <a:cubicBezTo>
                    <a:pt x="30" y="28"/>
                    <a:pt x="34" y="25"/>
                    <a:pt x="34" y="19"/>
                  </a:cubicBezTo>
                  <a:cubicBezTo>
                    <a:pt x="34" y="14"/>
                    <a:pt x="30" y="10"/>
                    <a:pt x="22" y="10"/>
                  </a:cubicBezTo>
                  <a:cubicBezTo>
                    <a:pt x="11" y="10"/>
                    <a:pt x="11" y="10"/>
                    <a:pt x="11" y="10"/>
                  </a:cubicBezTo>
                  <a:lnTo>
                    <a:pt x="11" y="28"/>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4" name="Freeform 92"/>
            <p:cNvSpPr>
              <a:spLocks noEditPoints="1"/>
            </p:cNvSpPr>
            <p:nvPr/>
          </p:nvSpPr>
          <p:spPr bwMode="gray">
            <a:xfrm>
              <a:off x="6721476" y="3886200"/>
              <a:ext cx="203200" cy="231775"/>
            </a:xfrm>
            <a:custGeom>
              <a:avLst/>
              <a:gdLst>
                <a:gd name="T0" fmla="*/ 50 w 128"/>
                <a:gd name="T1" fmla="*/ 0 h 146"/>
                <a:gd name="T2" fmla="*/ 81 w 128"/>
                <a:gd name="T3" fmla="*/ 0 h 146"/>
                <a:gd name="T4" fmla="*/ 128 w 128"/>
                <a:gd name="T5" fmla="*/ 146 h 146"/>
                <a:gd name="T6" fmla="*/ 100 w 128"/>
                <a:gd name="T7" fmla="*/ 146 h 146"/>
                <a:gd name="T8" fmla="*/ 93 w 128"/>
                <a:gd name="T9" fmla="*/ 117 h 146"/>
                <a:gd name="T10" fmla="*/ 38 w 128"/>
                <a:gd name="T11" fmla="*/ 117 h 146"/>
                <a:gd name="T12" fmla="*/ 29 w 128"/>
                <a:gd name="T13" fmla="*/ 146 h 146"/>
                <a:gd name="T14" fmla="*/ 0 w 128"/>
                <a:gd name="T15" fmla="*/ 146 h 146"/>
                <a:gd name="T16" fmla="*/ 50 w 128"/>
                <a:gd name="T17" fmla="*/ 0 h 146"/>
                <a:gd name="T18" fmla="*/ 64 w 128"/>
                <a:gd name="T19" fmla="*/ 26 h 146"/>
                <a:gd name="T20" fmla="*/ 64 w 128"/>
                <a:gd name="T21" fmla="*/ 26 h 146"/>
                <a:gd name="T22" fmla="*/ 45 w 128"/>
                <a:gd name="T23" fmla="*/ 93 h 146"/>
                <a:gd name="T24" fmla="*/ 85 w 128"/>
                <a:gd name="T25" fmla="*/ 93 h 146"/>
                <a:gd name="T26" fmla="*/ 64 w 128"/>
                <a:gd name="T27" fmla="*/ 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46">
                  <a:moveTo>
                    <a:pt x="50" y="0"/>
                  </a:moveTo>
                  <a:lnTo>
                    <a:pt x="81" y="0"/>
                  </a:lnTo>
                  <a:lnTo>
                    <a:pt x="128" y="146"/>
                  </a:lnTo>
                  <a:lnTo>
                    <a:pt x="100" y="146"/>
                  </a:lnTo>
                  <a:lnTo>
                    <a:pt x="93" y="117"/>
                  </a:lnTo>
                  <a:lnTo>
                    <a:pt x="38" y="117"/>
                  </a:lnTo>
                  <a:lnTo>
                    <a:pt x="29" y="146"/>
                  </a:lnTo>
                  <a:lnTo>
                    <a:pt x="0" y="146"/>
                  </a:lnTo>
                  <a:lnTo>
                    <a:pt x="50" y="0"/>
                  </a:lnTo>
                  <a:close/>
                  <a:moveTo>
                    <a:pt x="64" y="26"/>
                  </a:moveTo>
                  <a:lnTo>
                    <a:pt x="64" y="26"/>
                  </a:lnTo>
                  <a:lnTo>
                    <a:pt x="45" y="93"/>
                  </a:lnTo>
                  <a:lnTo>
                    <a:pt x="85" y="93"/>
                  </a:lnTo>
                  <a:lnTo>
                    <a:pt x="64" y="26"/>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5" name="Freeform 93"/>
            <p:cNvSpPr>
              <a:spLocks/>
            </p:cNvSpPr>
            <p:nvPr/>
          </p:nvSpPr>
          <p:spPr bwMode="gray">
            <a:xfrm>
              <a:off x="7023101" y="3886200"/>
              <a:ext cx="171450" cy="231775"/>
            </a:xfrm>
            <a:custGeom>
              <a:avLst/>
              <a:gdLst>
                <a:gd name="T0" fmla="*/ 0 w 108"/>
                <a:gd name="T1" fmla="*/ 0 h 146"/>
                <a:gd name="T2" fmla="*/ 23 w 108"/>
                <a:gd name="T3" fmla="*/ 0 h 146"/>
                <a:gd name="T4" fmla="*/ 82 w 108"/>
                <a:gd name="T5" fmla="*/ 103 h 146"/>
                <a:gd name="T6" fmla="*/ 85 w 108"/>
                <a:gd name="T7" fmla="*/ 103 h 146"/>
                <a:gd name="T8" fmla="*/ 85 w 108"/>
                <a:gd name="T9" fmla="*/ 0 h 146"/>
                <a:gd name="T10" fmla="*/ 108 w 108"/>
                <a:gd name="T11" fmla="*/ 0 h 146"/>
                <a:gd name="T12" fmla="*/ 108 w 108"/>
                <a:gd name="T13" fmla="*/ 146 h 146"/>
                <a:gd name="T14" fmla="*/ 82 w 108"/>
                <a:gd name="T15" fmla="*/ 146 h 146"/>
                <a:gd name="T16" fmla="*/ 23 w 108"/>
                <a:gd name="T17" fmla="*/ 43 h 146"/>
                <a:gd name="T18" fmla="*/ 23 w 108"/>
                <a:gd name="T19" fmla="*/ 43 h 146"/>
                <a:gd name="T20" fmla="*/ 23 w 108"/>
                <a:gd name="T21" fmla="*/ 146 h 146"/>
                <a:gd name="T22" fmla="*/ 0 w 108"/>
                <a:gd name="T23" fmla="*/ 146 h 146"/>
                <a:gd name="T24" fmla="*/ 0 w 108"/>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6">
                  <a:moveTo>
                    <a:pt x="0" y="0"/>
                  </a:moveTo>
                  <a:lnTo>
                    <a:pt x="23" y="0"/>
                  </a:lnTo>
                  <a:lnTo>
                    <a:pt x="82" y="103"/>
                  </a:lnTo>
                  <a:lnTo>
                    <a:pt x="85" y="103"/>
                  </a:lnTo>
                  <a:lnTo>
                    <a:pt x="85" y="0"/>
                  </a:lnTo>
                  <a:lnTo>
                    <a:pt x="108" y="0"/>
                  </a:lnTo>
                  <a:lnTo>
                    <a:pt x="108" y="146"/>
                  </a:lnTo>
                  <a:lnTo>
                    <a:pt x="82" y="146"/>
                  </a:lnTo>
                  <a:lnTo>
                    <a:pt x="23" y="43"/>
                  </a:lnTo>
                  <a:lnTo>
                    <a:pt x="23" y="43"/>
                  </a:lnTo>
                  <a:lnTo>
                    <a:pt x="23"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6" name="Freeform 94"/>
            <p:cNvSpPr>
              <a:spLocks/>
            </p:cNvSpPr>
            <p:nvPr/>
          </p:nvSpPr>
          <p:spPr bwMode="gray">
            <a:xfrm>
              <a:off x="7304088" y="3883025"/>
              <a:ext cx="203200" cy="238125"/>
            </a:xfrm>
            <a:custGeom>
              <a:avLst/>
              <a:gdLst>
                <a:gd name="T0" fmla="*/ 42 w 54"/>
                <a:gd name="T1" fmla="*/ 21 h 63"/>
                <a:gd name="T2" fmla="*/ 29 w 54"/>
                <a:gd name="T3" fmla="*/ 10 h 63"/>
                <a:gd name="T4" fmla="*/ 12 w 54"/>
                <a:gd name="T5" fmla="*/ 31 h 63"/>
                <a:gd name="T6" fmla="*/ 29 w 54"/>
                <a:gd name="T7" fmla="*/ 53 h 63"/>
                <a:gd name="T8" fmla="*/ 43 w 54"/>
                <a:gd name="T9" fmla="*/ 40 h 63"/>
                <a:gd name="T10" fmla="*/ 54 w 54"/>
                <a:gd name="T11" fmla="*/ 45 h 63"/>
                <a:gd name="T12" fmla="*/ 29 w 54"/>
                <a:gd name="T13" fmla="*/ 63 h 63"/>
                <a:gd name="T14" fmla="*/ 0 w 54"/>
                <a:gd name="T15" fmla="*/ 31 h 63"/>
                <a:gd name="T16" fmla="*/ 29 w 54"/>
                <a:gd name="T17" fmla="*/ 0 h 63"/>
                <a:gd name="T18" fmla="*/ 53 w 54"/>
                <a:gd name="T19" fmla="*/ 19 h 63"/>
                <a:gd name="T20" fmla="*/ 42 w 54"/>
                <a:gd name="T21" fmla="*/ 2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63">
                  <a:moveTo>
                    <a:pt x="42" y="21"/>
                  </a:moveTo>
                  <a:cubicBezTo>
                    <a:pt x="41" y="15"/>
                    <a:pt x="36" y="10"/>
                    <a:pt x="29" y="10"/>
                  </a:cubicBezTo>
                  <a:cubicBezTo>
                    <a:pt x="17" y="10"/>
                    <a:pt x="12" y="21"/>
                    <a:pt x="12" y="31"/>
                  </a:cubicBezTo>
                  <a:cubicBezTo>
                    <a:pt x="12" y="42"/>
                    <a:pt x="17" y="53"/>
                    <a:pt x="29" y="53"/>
                  </a:cubicBezTo>
                  <a:cubicBezTo>
                    <a:pt x="37" y="53"/>
                    <a:pt x="41" y="47"/>
                    <a:pt x="43" y="40"/>
                  </a:cubicBezTo>
                  <a:cubicBezTo>
                    <a:pt x="54" y="45"/>
                    <a:pt x="54" y="45"/>
                    <a:pt x="54" y="45"/>
                  </a:cubicBezTo>
                  <a:cubicBezTo>
                    <a:pt x="49" y="57"/>
                    <a:pt x="41" y="63"/>
                    <a:pt x="29" y="63"/>
                  </a:cubicBezTo>
                  <a:cubicBezTo>
                    <a:pt x="9" y="63"/>
                    <a:pt x="0" y="48"/>
                    <a:pt x="0" y="31"/>
                  </a:cubicBezTo>
                  <a:cubicBezTo>
                    <a:pt x="0" y="14"/>
                    <a:pt x="11" y="0"/>
                    <a:pt x="29" y="0"/>
                  </a:cubicBezTo>
                  <a:cubicBezTo>
                    <a:pt x="41" y="0"/>
                    <a:pt x="50" y="6"/>
                    <a:pt x="53" y="19"/>
                  </a:cubicBezTo>
                  <a:lnTo>
                    <a:pt x="42" y="21"/>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sp>
          <p:nvSpPr>
            <p:cNvPr id="57" name="Freeform 95"/>
            <p:cNvSpPr>
              <a:spLocks/>
            </p:cNvSpPr>
            <p:nvPr/>
          </p:nvSpPr>
          <p:spPr bwMode="gray">
            <a:xfrm>
              <a:off x="7597776" y="3886200"/>
              <a:ext cx="168275" cy="231775"/>
            </a:xfrm>
            <a:custGeom>
              <a:avLst/>
              <a:gdLst>
                <a:gd name="T0" fmla="*/ 0 w 106"/>
                <a:gd name="T1" fmla="*/ 0 h 146"/>
                <a:gd name="T2" fmla="*/ 102 w 106"/>
                <a:gd name="T3" fmla="*/ 0 h 146"/>
                <a:gd name="T4" fmla="*/ 102 w 106"/>
                <a:gd name="T5" fmla="*/ 26 h 146"/>
                <a:gd name="T6" fmla="*/ 28 w 106"/>
                <a:gd name="T7" fmla="*/ 26 h 146"/>
                <a:gd name="T8" fmla="*/ 28 w 106"/>
                <a:gd name="T9" fmla="*/ 57 h 146"/>
                <a:gd name="T10" fmla="*/ 95 w 106"/>
                <a:gd name="T11" fmla="*/ 57 h 146"/>
                <a:gd name="T12" fmla="*/ 95 w 106"/>
                <a:gd name="T13" fmla="*/ 81 h 146"/>
                <a:gd name="T14" fmla="*/ 28 w 106"/>
                <a:gd name="T15" fmla="*/ 81 h 146"/>
                <a:gd name="T16" fmla="*/ 28 w 106"/>
                <a:gd name="T17" fmla="*/ 119 h 146"/>
                <a:gd name="T18" fmla="*/ 106 w 106"/>
                <a:gd name="T19" fmla="*/ 119 h 146"/>
                <a:gd name="T20" fmla="*/ 106 w 106"/>
                <a:gd name="T21" fmla="*/ 146 h 146"/>
                <a:gd name="T22" fmla="*/ 0 w 106"/>
                <a:gd name="T23" fmla="*/ 146 h 146"/>
                <a:gd name="T24" fmla="*/ 0 w 106"/>
                <a:gd name="T2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46">
                  <a:moveTo>
                    <a:pt x="0" y="0"/>
                  </a:moveTo>
                  <a:lnTo>
                    <a:pt x="102" y="0"/>
                  </a:lnTo>
                  <a:lnTo>
                    <a:pt x="102" y="26"/>
                  </a:lnTo>
                  <a:lnTo>
                    <a:pt x="28" y="26"/>
                  </a:lnTo>
                  <a:lnTo>
                    <a:pt x="28" y="57"/>
                  </a:lnTo>
                  <a:lnTo>
                    <a:pt x="95" y="57"/>
                  </a:lnTo>
                  <a:lnTo>
                    <a:pt x="95" y="81"/>
                  </a:lnTo>
                  <a:lnTo>
                    <a:pt x="28" y="81"/>
                  </a:lnTo>
                  <a:lnTo>
                    <a:pt x="28" y="119"/>
                  </a:lnTo>
                  <a:lnTo>
                    <a:pt x="106" y="119"/>
                  </a:lnTo>
                  <a:lnTo>
                    <a:pt x="106" y="146"/>
                  </a:lnTo>
                  <a:lnTo>
                    <a:pt x="0" y="146"/>
                  </a:lnTo>
                  <a:lnTo>
                    <a:pt x="0" y="0"/>
                  </a:lnTo>
                  <a:close/>
                </a:path>
              </a:pathLst>
            </a:custGeom>
            <a:solidFill>
              <a:srgbClr val="1A14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343741"/>
                </a:solidFill>
              </a:endParaRPr>
            </a:p>
          </p:txBody>
        </p:sp>
      </p:grpSp>
      <p:pic>
        <p:nvPicPr>
          <p:cNvPr id="5" name="Picture 4" descr="A picture containing text&#10;&#10;Description automatically generated">
            <a:extLst>
              <a:ext uri="{FF2B5EF4-FFF2-40B4-BE49-F238E27FC236}">
                <a16:creationId xmlns:a16="http://schemas.microsoft.com/office/drawing/2014/main" id="{0CBFDF07-2C9D-4653-8E5D-FCAF00CE9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6061" y="437941"/>
            <a:ext cx="3195762" cy="724893"/>
          </a:xfrm>
          <a:prstGeom prst="rect">
            <a:avLst/>
          </a:prstGeom>
        </p:spPr>
      </p:pic>
      <p:grpSp>
        <p:nvGrpSpPr>
          <p:cNvPr id="59" name="Group 58">
            <a:extLst>
              <a:ext uri="{FF2B5EF4-FFF2-40B4-BE49-F238E27FC236}">
                <a16:creationId xmlns:a16="http://schemas.microsoft.com/office/drawing/2014/main" id="{0B5FA9DB-27C4-48B0-A4CB-C0B6DB7E62A6}"/>
              </a:ext>
            </a:extLst>
          </p:cNvPr>
          <p:cNvGrpSpPr/>
          <p:nvPr userDrawn="1"/>
        </p:nvGrpSpPr>
        <p:grpSpPr>
          <a:xfrm>
            <a:off x="11330234" y="6327664"/>
            <a:ext cx="617174" cy="400270"/>
            <a:chOff x="3915812" y="3265716"/>
            <a:chExt cx="2435758" cy="1579713"/>
          </a:xfrm>
        </p:grpSpPr>
        <p:pic>
          <p:nvPicPr>
            <p:cNvPr id="60" name="Picture 59" descr="Logo, company name&#10;&#10;Description automatically generated">
              <a:extLst>
                <a:ext uri="{FF2B5EF4-FFF2-40B4-BE49-F238E27FC236}">
                  <a16:creationId xmlns:a16="http://schemas.microsoft.com/office/drawing/2014/main" id="{1E477E9C-384B-4934-91EB-1A351306901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32389" r="27312" b="35937"/>
            <a:stretch/>
          </p:blipFill>
          <p:spPr>
            <a:xfrm>
              <a:off x="5331279" y="3355712"/>
              <a:ext cx="1020291" cy="1274778"/>
            </a:xfrm>
            <a:prstGeom prst="rect">
              <a:avLst/>
            </a:prstGeom>
          </p:spPr>
        </p:pic>
        <p:pic>
          <p:nvPicPr>
            <p:cNvPr id="61" name="Picture 60" descr="Logo&#10;&#10;Description automatically generated">
              <a:extLst>
                <a:ext uri="{FF2B5EF4-FFF2-40B4-BE49-F238E27FC236}">
                  <a16:creationId xmlns:a16="http://schemas.microsoft.com/office/drawing/2014/main" id="{895EE0FE-E678-4EA4-BFA2-ABB07E0411E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6468" t="11334" r="60270" b="20140"/>
            <a:stretch/>
          </p:blipFill>
          <p:spPr>
            <a:xfrm>
              <a:off x="3915812" y="3265716"/>
              <a:ext cx="1202041" cy="1579713"/>
            </a:xfrm>
            <a:prstGeom prst="rect">
              <a:avLst/>
            </a:prstGeom>
          </p:spPr>
        </p:pic>
      </p:grpSp>
    </p:spTree>
    <p:extLst>
      <p:ext uri="{BB962C8B-B14F-4D97-AF65-F5344CB8AC3E}">
        <p14:creationId xmlns:p14="http://schemas.microsoft.com/office/powerpoint/2010/main" val="320729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DFB0-89B0-4672-B892-48F4183216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A821F6-FDFD-4B8E-96FC-B8EF8219C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A1B857-7113-475B-92E2-D1056C91C9DF}"/>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3B67A3EC-CC3F-47DC-B94F-9A447526988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5168C-C919-45CC-B62F-67044F97A307}"/>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1482347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CB16-91F9-4682-BCA6-1268F1CF245C}"/>
              </a:ext>
            </a:extLst>
          </p:cNvPr>
          <p:cNvSpPr>
            <a:spLocks noGrp="1"/>
          </p:cNvSpPr>
          <p:nvPr>
            <p:ph type="title"/>
          </p:nvPr>
        </p:nvSpPr>
        <p:spPr>
          <a:xfrm>
            <a:off x="240631" y="376518"/>
            <a:ext cx="11730789" cy="5681734"/>
          </a:xfrm>
        </p:spPr>
        <p:txBody>
          <a:bodyPr>
            <a:normAutofit/>
          </a:bodyPr>
          <a:lstStyle>
            <a:lvl1pPr>
              <a:defRPr sz="5400">
                <a:solidFill>
                  <a:srgbClr val="1A1446"/>
                </a:solidFill>
              </a:defRPr>
            </a:lvl1pPr>
          </a:lstStyle>
          <a:p>
            <a:r>
              <a:rPr lang="en-US"/>
              <a:t>Click to edit Master title style</a:t>
            </a:r>
          </a:p>
        </p:txBody>
      </p:sp>
      <p:grpSp>
        <p:nvGrpSpPr>
          <p:cNvPr id="7" name="Group 6">
            <a:extLst>
              <a:ext uri="{FF2B5EF4-FFF2-40B4-BE49-F238E27FC236}">
                <a16:creationId xmlns:a16="http://schemas.microsoft.com/office/drawing/2014/main" id="{ACEE7F95-BE22-4791-B789-A7B1BBDDF412}"/>
              </a:ext>
            </a:extLst>
          </p:cNvPr>
          <p:cNvGrpSpPr/>
          <p:nvPr userDrawn="1"/>
        </p:nvGrpSpPr>
        <p:grpSpPr>
          <a:xfrm>
            <a:off x="11252269" y="6297366"/>
            <a:ext cx="759509" cy="488849"/>
            <a:chOff x="4106394" y="3265716"/>
            <a:chExt cx="2245176" cy="1445078"/>
          </a:xfrm>
        </p:grpSpPr>
        <p:pic>
          <p:nvPicPr>
            <p:cNvPr id="8" name="Picture 7" descr="Logo, company name&#10;&#10;Description automatically generated">
              <a:extLst>
                <a:ext uri="{FF2B5EF4-FFF2-40B4-BE49-F238E27FC236}">
                  <a16:creationId xmlns:a16="http://schemas.microsoft.com/office/drawing/2014/main" id="{3FDF50C5-B534-4477-AE9D-8E403F2D6B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389" r="27312" b="35937"/>
            <a:stretch/>
          </p:blipFill>
          <p:spPr>
            <a:xfrm>
              <a:off x="5331279" y="3355712"/>
              <a:ext cx="1020291" cy="1274778"/>
            </a:xfrm>
            <a:prstGeom prst="rect">
              <a:avLst/>
            </a:prstGeom>
          </p:spPr>
        </p:pic>
        <p:pic>
          <p:nvPicPr>
            <p:cNvPr id="9" name="Picture 8" descr="Logo&#10;&#10;Description automatically generated">
              <a:extLst>
                <a:ext uri="{FF2B5EF4-FFF2-40B4-BE49-F238E27FC236}">
                  <a16:creationId xmlns:a16="http://schemas.microsoft.com/office/drawing/2014/main" id="{CF41DD3D-EF0E-43ED-A68C-01D447A6E5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68" t="11334" r="60270" b="20140"/>
            <a:stretch/>
          </p:blipFill>
          <p:spPr>
            <a:xfrm>
              <a:off x="4106394" y="3265716"/>
              <a:ext cx="1099594" cy="1445078"/>
            </a:xfrm>
            <a:prstGeom prst="rect">
              <a:avLst/>
            </a:prstGeom>
          </p:spPr>
        </p:pic>
      </p:grpSp>
    </p:spTree>
    <p:extLst>
      <p:ext uri="{BB962C8B-B14F-4D97-AF65-F5344CB8AC3E}">
        <p14:creationId xmlns:p14="http://schemas.microsoft.com/office/powerpoint/2010/main" val="255239990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fld id="{8FB4CE90-470A-43E3-A052-3E8AD880B4A5}" type="slidenum">
              <a:rPr>
                <a:solidFill>
                  <a:srgbClr val="B0B0B0"/>
                </a:solidFill>
              </a:rPr>
              <a:pPr/>
              <a:t>‹#›</a:t>
            </a:fld>
            <a:endParaRPr dirty="0">
              <a:solidFill>
                <a:srgbClr val="B0B0B0"/>
              </a:solidFill>
            </a:endParaRPr>
          </a:p>
        </p:txBody>
      </p:sp>
      <p:sp>
        <p:nvSpPr>
          <p:cNvPr id="7" name="Footer Placeholder 6">
            <a:extLst>
              <a:ext uri="{FF2B5EF4-FFF2-40B4-BE49-F238E27FC236}">
                <a16:creationId xmlns:a16="http://schemas.microsoft.com/office/drawing/2014/main" id="{34F9F236-E5F1-497B-9D2D-66F8717F5BB0}"/>
              </a:ext>
            </a:extLst>
          </p:cNvPr>
          <p:cNvSpPr>
            <a:spLocks noGrp="1"/>
          </p:cNvSpPr>
          <p:nvPr>
            <p:ph type="ftr" sz="quarter" idx="11"/>
          </p:nvPr>
        </p:nvSpPr>
        <p:spPr/>
        <p:txBody>
          <a:bodyPr/>
          <a:lstStyle/>
          <a:p>
            <a:pPr>
              <a:lnSpc>
                <a:spcPct val="90000"/>
              </a:lnSpc>
              <a:spcBef>
                <a:spcPts val="1000"/>
              </a:spcBef>
            </a:pPr>
            <a:r>
              <a:rPr dirty="0">
                <a:solidFill>
                  <a:srgbClr val="B0B0B0"/>
                </a:solidFill>
              </a:rPr>
              <a:t>Confidential &amp; Proprietary – Not for Distribution</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0" y="1443037"/>
            <a:ext cx="11734800"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11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fld id="{8FB4CE90-470A-43E3-A052-3E8AD880B4A5}" type="slidenum">
              <a:rPr>
                <a:solidFill>
                  <a:srgbClr val="B0B0B0"/>
                </a:solidFill>
              </a:rPr>
              <a:pPr/>
              <a:t>‹#›</a:t>
            </a:fld>
            <a:endParaRPr dirty="0">
              <a:solidFill>
                <a:srgbClr val="B0B0B0"/>
              </a:solidFill>
            </a:endParaRPr>
          </a:p>
        </p:txBody>
      </p:sp>
      <p:sp>
        <p:nvSpPr>
          <p:cNvPr id="7" name="Footer Placeholder 6">
            <a:extLst>
              <a:ext uri="{FF2B5EF4-FFF2-40B4-BE49-F238E27FC236}">
                <a16:creationId xmlns:a16="http://schemas.microsoft.com/office/drawing/2014/main" id="{34F9F236-E5F1-497B-9D2D-66F8717F5BB0}"/>
              </a:ext>
            </a:extLst>
          </p:cNvPr>
          <p:cNvSpPr>
            <a:spLocks noGrp="1"/>
          </p:cNvSpPr>
          <p:nvPr>
            <p:ph type="ftr" sz="quarter" idx="11"/>
          </p:nvPr>
        </p:nvSpPr>
        <p:spPr/>
        <p:txBody>
          <a:bodyPr/>
          <a:lstStyle/>
          <a:p>
            <a:pPr>
              <a:lnSpc>
                <a:spcPct val="90000"/>
              </a:lnSpc>
              <a:spcBef>
                <a:spcPts val="1000"/>
              </a:spcBef>
            </a:pPr>
            <a:r>
              <a:rPr dirty="0">
                <a:solidFill>
                  <a:srgbClr val="B0B0B0"/>
                </a:solidFill>
              </a:rPr>
              <a:t>Confidential &amp; Proprietary – Not for Distribution</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300" y="1443037"/>
            <a:ext cx="5639547"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634D4D-039D-4270-8CBC-8D0ACEF79923}"/>
              </a:ext>
            </a:extLst>
          </p:cNvPr>
          <p:cNvSpPr>
            <a:spLocks noGrp="1"/>
          </p:cNvSpPr>
          <p:nvPr>
            <p:ph type="body" sz="quarter" idx="13"/>
          </p:nvPr>
        </p:nvSpPr>
        <p:spPr>
          <a:xfrm>
            <a:off x="6337859" y="1460500"/>
            <a:ext cx="5641848" cy="4706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372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w/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fld id="{8FB4CE90-470A-43E3-A052-3E8AD880B4A5}" type="slidenum">
              <a:rPr>
                <a:solidFill>
                  <a:srgbClr val="B0B0B0"/>
                </a:solidFill>
              </a:rPr>
              <a:pPr/>
              <a:t>‹#›</a:t>
            </a:fld>
            <a:endParaRPr dirty="0">
              <a:solidFill>
                <a:srgbClr val="B0B0B0"/>
              </a:solidFill>
            </a:endParaRPr>
          </a:p>
        </p:txBody>
      </p:sp>
      <p:sp>
        <p:nvSpPr>
          <p:cNvPr id="7" name="Footer Placeholder 6">
            <a:extLst>
              <a:ext uri="{FF2B5EF4-FFF2-40B4-BE49-F238E27FC236}">
                <a16:creationId xmlns:a16="http://schemas.microsoft.com/office/drawing/2014/main" id="{34F9F236-E5F1-497B-9D2D-66F8717F5BB0}"/>
              </a:ext>
            </a:extLst>
          </p:cNvPr>
          <p:cNvSpPr>
            <a:spLocks noGrp="1"/>
          </p:cNvSpPr>
          <p:nvPr>
            <p:ph type="ftr" sz="quarter" idx="11"/>
          </p:nvPr>
        </p:nvSpPr>
        <p:spPr/>
        <p:txBody>
          <a:bodyPr/>
          <a:lstStyle/>
          <a:p>
            <a:pPr>
              <a:lnSpc>
                <a:spcPct val="90000"/>
              </a:lnSpc>
              <a:spcBef>
                <a:spcPts val="1000"/>
              </a:spcBef>
            </a:pPr>
            <a:r>
              <a:rPr dirty="0">
                <a:solidFill>
                  <a:srgbClr val="B0B0B0"/>
                </a:solidFill>
              </a:rPr>
              <a:t>Confidential &amp; Proprietary – Not for Distribution</a:t>
            </a:r>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1299" y="1443037"/>
            <a:ext cx="7315200" cy="4706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C0AC987B-0659-4BC7-B0F8-0F7209F60BEB}"/>
              </a:ext>
            </a:extLst>
          </p:cNvPr>
          <p:cNvSpPr>
            <a:spLocks noGrp="1"/>
          </p:cNvSpPr>
          <p:nvPr>
            <p:ph type="pic" sz="quarter" idx="14" hasCustomPrompt="1"/>
          </p:nvPr>
        </p:nvSpPr>
        <p:spPr>
          <a:xfrm>
            <a:off x="7865585" y="1443037"/>
            <a:ext cx="4114800" cy="4114800"/>
          </a:xfrm>
        </p:spPr>
        <p:txBody>
          <a:bodyPr anchor="t">
            <a:normAutofit/>
          </a:bodyPr>
          <a:lstStyle>
            <a:lvl1pPr marL="0" indent="0" algn="ctr">
              <a:buNone/>
              <a:defRPr sz="1800">
                <a:solidFill>
                  <a:schemeClr val="accent3"/>
                </a:solidFill>
              </a:defRPr>
            </a:lvl1pPr>
          </a:lstStyle>
          <a:p>
            <a:r>
              <a:rPr lang="en-US" dirty="0"/>
              <a:t>To add a picture, click on the icon in the center of this box.</a:t>
            </a:r>
          </a:p>
        </p:txBody>
      </p:sp>
    </p:spTree>
    <p:extLst>
      <p:ext uri="{BB962C8B-B14F-4D97-AF65-F5344CB8AC3E}">
        <p14:creationId xmlns:p14="http://schemas.microsoft.com/office/powerpoint/2010/main" val="1236708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8A868B6-943B-4427-804E-4CF28F0B3C73}"/>
              </a:ext>
            </a:extLst>
          </p:cNvPr>
          <p:cNvSpPr>
            <a:spLocks noGrp="1"/>
          </p:cNvSpPr>
          <p:nvPr>
            <p:ph type="ftr" sz="quarter" idx="10"/>
          </p:nvPr>
        </p:nvSpPr>
        <p:spPr/>
        <p:txBody>
          <a:bodyPr/>
          <a:lstStyle/>
          <a:p>
            <a:pPr>
              <a:lnSpc>
                <a:spcPct val="90000"/>
              </a:lnSpc>
              <a:spcBef>
                <a:spcPts val="1000"/>
              </a:spcBef>
            </a:pPr>
            <a:r>
              <a:rPr dirty="0">
                <a:solidFill>
                  <a:srgbClr val="B0B0B0"/>
                </a:solidFill>
              </a:rPr>
              <a:t>Confidential &amp; Proprietary – Not for Distribution</a:t>
            </a:r>
          </a:p>
        </p:txBody>
      </p:sp>
      <p:sp>
        <p:nvSpPr>
          <p:cNvPr id="4" name="Slide Number Placeholder 3">
            <a:extLst>
              <a:ext uri="{FF2B5EF4-FFF2-40B4-BE49-F238E27FC236}">
                <a16:creationId xmlns:a16="http://schemas.microsoft.com/office/drawing/2014/main" id="{B9B5B7CF-50D1-4142-8E91-4D0439169C16}"/>
              </a:ext>
            </a:extLst>
          </p:cNvPr>
          <p:cNvSpPr>
            <a:spLocks noGrp="1"/>
          </p:cNvSpPr>
          <p:nvPr>
            <p:ph type="sldNum" sz="quarter" idx="11"/>
          </p:nvPr>
        </p:nvSpPr>
        <p:spPr/>
        <p:txBody>
          <a:bodyPr/>
          <a:lstStyle/>
          <a:p>
            <a:fld id="{8FB4CE90-470A-43E3-A052-3E8AD880B4A5}" type="slidenum">
              <a:rPr>
                <a:solidFill>
                  <a:srgbClr val="B0B0B0"/>
                </a:solidFill>
              </a:rPr>
              <a:pPr/>
              <a:t>‹#›</a:t>
            </a:fld>
            <a:endParaRPr dirty="0">
              <a:solidFill>
                <a:srgbClr val="B0B0B0"/>
              </a:solidFill>
            </a:endParaRPr>
          </a:p>
        </p:txBody>
      </p:sp>
    </p:spTree>
    <p:extLst>
      <p:ext uri="{BB962C8B-B14F-4D97-AF65-F5344CB8AC3E}">
        <p14:creationId xmlns:p14="http://schemas.microsoft.com/office/powerpoint/2010/main" val="610095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No title or text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81603C-7D7B-4CD9-977F-C50E141D2D40}"/>
              </a:ext>
            </a:extLst>
          </p:cNvPr>
          <p:cNvSpPr>
            <a:spLocks noGrp="1"/>
          </p:cNvSpPr>
          <p:nvPr>
            <p:ph type="ftr" sz="quarter" idx="10"/>
          </p:nvPr>
        </p:nvSpPr>
        <p:spPr/>
        <p:txBody>
          <a:bodyPr/>
          <a:lstStyle/>
          <a:p>
            <a:pPr>
              <a:lnSpc>
                <a:spcPct val="90000"/>
              </a:lnSpc>
              <a:spcBef>
                <a:spcPts val="1000"/>
              </a:spcBef>
            </a:pPr>
            <a:r>
              <a:rPr dirty="0">
                <a:solidFill>
                  <a:srgbClr val="B0B0B0"/>
                </a:solidFill>
              </a:rPr>
              <a:t>Confidential &amp; Proprietary – Not for Distribution</a:t>
            </a:r>
          </a:p>
        </p:txBody>
      </p:sp>
      <p:sp>
        <p:nvSpPr>
          <p:cNvPr id="3" name="Slide Number Placeholder 2">
            <a:extLst>
              <a:ext uri="{FF2B5EF4-FFF2-40B4-BE49-F238E27FC236}">
                <a16:creationId xmlns:a16="http://schemas.microsoft.com/office/drawing/2014/main" id="{D85F73B0-7EC3-4F4E-8FA0-70EB0178A2C5}"/>
              </a:ext>
            </a:extLst>
          </p:cNvPr>
          <p:cNvSpPr>
            <a:spLocks noGrp="1"/>
          </p:cNvSpPr>
          <p:nvPr>
            <p:ph type="sldNum" sz="quarter" idx="11"/>
          </p:nvPr>
        </p:nvSpPr>
        <p:spPr/>
        <p:txBody>
          <a:bodyPr/>
          <a:lstStyle/>
          <a:p>
            <a:fld id="{8FB4CE90-470A-43E3-A052-3E8AD880B4A5}" type="slidenum">
              <a:rPr>
                <a:solidFill>
                  <a:srgbClr val="B0B0B0"/>
                </a:solidFill>
              </a:rPr>
              <a:pPr/>
              <a:t>‹#›</a:t>
            </a:fld>
            <a:endParaRPr dirty="0">
              <a:solidFill>
                <a:srgbClr val="B0B0B0"/>
              </a:solidFill>
            </a:endParaRPr>
          </a:p>
        </p:txBody>
      </p:sp>
    </p:spTree>
    <p:extLst>
      <p:ext uri="{BB962C8B-B14F-4D97-AF65-F5344CB8AC3E}">
        <p14:creationId xmlns:p14="http://schemas.microsoft.com/office/powerpoint/2010/main" val="152501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85" imgH="385" progId="TCLayout.ActiveDocument.1">
                  <p:embed/>
                </p:oleObj>
              </mc:Choice>
              <mc:Fallback>
                <p:oleObj name="think-cell Slide" r:id="rId3" imgW="385" imgH="385"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6" name="Text Placeholder 4"/>
          <p:cNvSpPr>
            <a:spLocks noGrp="1"/>
          </p:cNvSpPr>
          <p:nvPr>
            <p:ph type="body" sz="quarter" idx="22" hasCustomPrompt="1"/>
          </p:nvPr>
        </p:nvSpPr>
        <p:spPr>
          <a:xfrm>
            <a:off x="914400" y="1308958"/>
            <a:ext cx="10363200" cy="457200"/>
          </a:xfrm>
          <a:solidFill>
            <a:schemeClr val="accent3">
              <a:lumMod val="20000"/>
              <a:lumOff val="80000"/>
            </a:schemeClr>
          </a:solidFill>
        </p:spPr>
        <p:txBody>
          <a:bodyPr/>
          <a:lstStyle>
            <a:lvl1pPr>
              <a:defRPr>
                <a:solidFill>
                  <a:schemeClr val="accent3">
                    <a:lumMod val="20000"/>
                    <a:lumOff val="80000"/>
                  </a:schemeClr>
                </a:solidFill>
              </a:defRPr>
            </a:lvl1pPr>
          </a:lstStyle>
          <a:p>
            <a:pPr lvl="0"/>
            <a:r>
              <a:rPr lang="en-US"/>
              <a:t> </a:t>
            </a:r>
          </a:p>
        </p:txBody>
      </p:sp>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1219200" y="1308958"/>
            <a:ext cx="9753600" cy="4826000"/>
          </a:xfrm>
        </p:spPr>
        <p:txBody>
          <a:bodyPr tIns="91440" bIns="91440"/>
          <a:lstStyle>
            <a:lvl1pPr marL="0" indent="0">
              <a:spcBef>
                <a:spcPts val="2400"/>
              </a:spcBef>
              <a:defRPr sz="1800" b="1">
                <a:solidFill>
                  <a:schemeClr val="accent3"/>
                </a:solidFill>
              </a:defRPr>
            </a:lvl1pPr>
          </a:lstStyle>
          <a:p>
            <a:pPr lvl="0"/>
            <a:r>
              <a:rPr lang="en-US"/>
              <a:t>Click to edit Master text styles</a:t>
            </a:r>
          </a:p>
        </p:txBody>
      </p:sp>
      <p:sp>
        <p:nvSpPr>
          <p:cNvPr id="7" name="Slide Number Placeholder 3">
            <a:extLst>
              <a:ext uri="{FF2B5EF4-FFF2-40B4-BE49-F238E27FC236}">
                <a16:creationId xmlns:a16="http://schemas.microsoft.com/office/drawing/2014/main" id="{32C661DD-E220-4E9F-9404-5A753089AD1E}"/>
              </a:ext>
            </a:extLst>
          </p:cNvPr>
          <p:cNvSpPr>
            <a:spLocks noGrp="1"/>
          </p:cNvSpPr>
          <p:nvPr>
            <p:ph type="sldNum" sz="quarter" idx="11"/>
          </p:nvPr>
        </p:nvSpPr>
        <p:spPr>
          <a:xfrm>
            <a:off x="10858501" y="6370639"/>
            <a:ext cx="628656" cy="276999"/>
          </a:xfrm>
        </p:spPr>
        <p:txBody>
          <a:bodyPr/>
          <a:lstStyle/>
          <a:p>
            <a:fld id="{8FB4CE90-470A-43E3-A052-3E8AD880B4A5}" type="slidenum">
              <a:rPr>
                <a:solidFill>
                  <a:srgbClr val="B0B0B0"/>
                </a:solidFill>
              </a:rPr>
              <a:pPr/>
              <a:t>‹#›</a:t>
            </a:fld>
            <a:endParaRPr dirty="0">
              <a:solidFill>
                <a:srgbClr val="B0B0B0"/>
              </a:solidFill>
            </a:endParaRPr>
          </a:p>
        </p:txBody>
      </p:sp>
    </p:spTree>
    <p:extLst>
      <p:ext uri="{BB962C8B-B14F-4D97-AF65-F5344CB8AC3E}">
        <p14:creationId xmlns:p14="http://schemas.microsoft.com/office/powerpoint/2010/main" val="405184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3" name="Content Placeholder 2"/>
          <p:cNvSpPr>
            <a:spLocks noGrp="1"/>
          </p:cNvSpPr>
          <p:nvPr>
            <p:ph idx="1"/>
          </p:nvPr>
        </p:nvSpPr>
        <p:spPr>
          <a:xfrm>
            <a:off x="304800" y="1143000"/>
            <a:ext cx="11582400" cy="5029200"/>
          </a:xfrm>
          <a:prstGeom prst="rect">
            <a:avLst/>
          </a:prstGeom>
        </p:spPr>
        <p:txBody>
          <a:bodyPr/>
          <a:lstStyle>
            <a:lvl1pPr marL="169863" indent="-169863">
              <a:spcBef>
                <a:spcPts val="900"/>
              </a:spcBef>
              <a:buFont typeface="Wingdings" panose="05000000000000000000" pitchFamily="2" charset="2"/>
              <a:buChar char="§"/>
              <a:defRPr/>
            </a:lvl1pPr>
            <a:lvl2pPr marL="346075" indent="-176213">
              <a:spcBef>
                <a:spcPts val="900"/>
              </a:spcBef>
              <a:defRPr/>
            </a:lvl2pPr>
            <a:lvl3pPr marL="457200" indent="-115888">
              <a:spcBef>
                <a:spcPts val="900"/>
              </a:spcBef>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0" hasCustomPrompt="1"/>
          </p:nvPr>
        </p:nvSpPr>
        <p:spPr>
          <a:xfrm>
            <a:off x="304800" y="6343275"/>
            <a:ext cx="11582400" cy="239712"/>
          </a:xfrm>
        </p:spPr>
        <p:txBody>
          <a:bodyPr lIns="0" rIns="0" anchor="b" anchorCtr="0"/>
          <a:lstStyle>
            <a:lvl1pPr marL="0" indent="0">
              <a:spcBef>
                <a:spcPts val="0"/>
              </a:spcBef>
              <a:buNone/>
              <a:defRPr sz="800" baseline="0"/>
            </a:lvl1pPr>
          </a:lstStyle>
          <a:p>
            <a:pPr marL="0" indent="0">
              <a:buNone/>
            </a:pPr>
            <a:r>
              <a:rPr lang="en-US" sz="800"/>
              <a:t>Footnotes are sentence case and numbered, use subscript in slide text | SOURCE: ‘SOURCE’ is always capitalized, Text is always Title Case, Arial 8</a:t>
            </a:r>
          </a:p>
        </p:txBody>
      </p:sp>
    </p:spTree>
    <p:extLst>
      <p:ext uri="{BB962C8B-B14F-4D97-AF65-F5344CB8AC3E}">
        <p14:creationId xmlns:p14="http://schemas.microsoft.com/office/powerpoint/2010/main" val="28150170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 Categor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10"/>
          <p:cNvSpPr>
            <a:spLocks noGrp="1"/>
          </p:cNvSpPr>
          <p:nvPr>
            <p:ph type="body" sz="quarter" idx="29" hasCustomPrompt="1"/>
          </p:nvPr>
        </p:nvSpPr>
        <p:spPr>
          <a:xfrm>
            <a:off x="304800" y="1000865"/>
            <a:ext cx="1828800" cy="5330271"/>
          </a:xfrm>
          <a:solidFill>
            <a:schemeClr val="accent3">
              <a:lumMod val="20000"/>
              <a:lumOff val="80000"/>
            </a:schemeClr>
          </a:solidFill>
        </p:spPr>
        <p:txBody>
          <a:bodyPr/>
          <a:lstStyle>
            <a:lvl1pPr>
              <a:defRPr/>
            </a:lvl1pPr>
          </a:lstStyle>
          <a:p>
            <a:pPr lvl="0"/>
            <a:r>
              <a:rPr lang="en-US"/>
              <a:t> </a:t>
            </a:r>
          </a:p>
        </p:txBody>
      </p:sp>
      <p:sp>
        <p:nvSpPr>
          <p:cNvPr id="5" name="Text Placeholder 8"/>
          <p:cNvSpPr>
            <a:spLocks noGrp="1"/>
          </p:cNvSpPr>
          <p:nvPr>
            <p:ph type="body" sz="quarter" idx="15"/>
          </p:nvPr>
        </p:nvSpPr>
        <p:spPr bwMode="gray">
          <a:xfrm>
            <a:off x="609600" y="1251894"/>
            <a:ext cx="2438400" cy="457200"/>
          </a:xfrm>
          <a:prstGeom prst="rect">
            <a:avLst/>
          </a:prstGeom>
          <a:solidFill>
            <a:schemeClr val="accent3"/>
          </a:solidFill>
        </p:spPr>
        <p:txBody>
          <a:bodyPr anchor="ctr" anchorCtr="0"/>
          <a:lstStyle>
            <a:lvl1pPr marL="0" indent="0">
              <a:defRPr b="1">
                <a:solidFill>
                  <a:schemeClr val="bg1"/>
                </a:solidFill>
              </a:defRPr>
            </a:lvl1pPr>
          </a:lstStyle>
          <a:p>
            <a:pPr lvl="0"/>
            <a:r>
              <a:rPr lang="en-US"/>
              <a:t>Click to edit Master text styles</a:t>
            </a:r>
          </a:p>
        </p:txBody>
      </p:sp>
      <p:sp>
        <p:nvSpPr>
          <p:cNvPr id="6" name="Text Placeholder 8"/>
          <p:cNvSpPr>
            <a:spLocks noGrp="1"/>
          </p:cNvSpPr>
          <p:nvPr>
            <p:ph type="body" sz="quarter" idx="21"/>
          </p:nvPr>
        </p:nvSpPr>
        <p:spPr bwMode="gray">
          <a:xfrm>
            <a:off x="609600" y="2985799"/>
            <a:ext cx="2438400" cy="457200"/>
          </a:xfrm>
          <a:prstGeom prst="rect">
            <a:avLst/>
          </a:prstGeom>
          <a:solidFill>
            <a:schemeClr val="accent3"/>
          </a:solidFill>
        </p:spPr>
        <p:txBody>
          <a:bodyPr anchor="ctr" anchorCtr="0"/>
          <a:lstStyle>
            <a:lvl1pPr marL="0" indent="0">
              <a:defRPr b="1">
                <a:solidFill>
                  <a:schemeClr val="bg1"/>
                </a:solidFill>
              </a:defRPr>
            </a:lvl1pPr>
          </a:lstStyle>
          <a:p>
            <a:pPr lvl="0"/>
            <a:r>
              <a:rPr lang="en-US"/>
              <a:t>Click to edit Master text styles</a:t>
            </a:r>
          </a:p>
        </p:txBody>
      </p:sp>
      <p:sp>
        <p:nvSpPr>
          <p:cNvPr id="7" name="Text Placeholder 8"/>
          <p:cNvSpPr>
            <a:spLocks noGrp="1"/>
          </p:cNvSpPr>
          <p:nvPr>
            <p:ph type="body" sz="quarter" idx="25"/>
          </p:nvPr>
        </p:nvSpPr>
        <p:spPr bwMode="gray">
          <a:xfrm>
            <a:off x="609600" y="4719705"/>
            <a:ext cx="2438400" cy="457200"/>
          </a:xfrm>
          <a:prstGeom prst="rect">
            <a:avLst/>
          </a:prstGeom>
          <a:solidFill>
            <a:schemeClr val="accent3"/>
          </a:solidFill>
        </p:spPr>
        <p:txBody>
          <a:bodyPr anchor="ctr" anchorCtr="0"/>
          <a:lstStyle>
            <a:lvl1pPr marL="0" indent="0">
              <a:defRPr b="1">
                <a:solidFill>
                  <a:schemeClr val="bg1"/>
                </a:solidFill>
              </a:defRPr>
            </a:lvl1pPr>
          </a:lstStyle>
          <a:p>
            <a:pPr lvl="0"/>
            <a:r>
              <a:rPr lang="en-US"/>
              <a:t>Click to edit Master text styles</a:t>
            </a:r>
          </a:p>
        </p:txBody>
      </p:sp>
      <p:sp>
        <p:nvSpPr>
          <p:cNvPr id="8" name="Content Placeholder 2"/>
          <p:cNvSpPr>
            <a:spLocks noGrp="1"/>
          </p:cNvSpPr>
          <p:nvPr>
            <p:ph idx="1"/>
          </p:nvPr>
        </p:nvSpPr>
        <p:spPr>
          <a:xfrm>
            <a:off x="3352800" y="1251893"/>
            <a:ext cx="8534400" cy="1371600"/>
          </a:xfrm>
          <a:prstGeom prst="rect">
            <a:avLst/>
          </a:prstGeom>
        </p:spPr>
        <p:txBody>
          <a:bodyPr/>
          <a:lstStyle>
            <a:lvl1pPr marL="169863" indent="-169863">
              <a:spcBef>
                <a:spcPts val="900"/>
              </a:spcBef>
              <a:buFont typeface="Wingdings" panose="05000000000000000000" pitchFamily="2" charset="2"/>
              <a:buChar char="§"/>
              <a:defRPr/>
            </a:lvl1pPr>
            <a:lvl2pPr marL="346075" indent="-176213">
              <a:spcBef>
                <a:spcPts val="900"/>
              </a:spcBef>
              <a:defRPr/>
            </a:lvl2pPr>
            <a:lvl3pPr marL="457200" indent="-115888">
              <a:spcBef>
                <a:spcPts val="900"/>
              </a:spcBef>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30"/>
          </p:nvPr>
        </p:nvSpPr>
        <p:spPr>
          <a:xfrm>
            <a:off x="3352800" y="2985799"/>
            <a:ext cx="8534400" cy="1371600"/>
          </a:xfrm>
          <a:prstGeom prst="rect">
            <a:avLst/>
          </a:prstGeom>
        </p:spPr>
        <p:txBody>
          <a:bodyPr/>
          <a:lstStyle>
            <a:lvl1pPr marL="169863" indent="-169863">
              <a:spcBef>
                <a:spcPts val="900"/>
              </a:spcBef>
              <a:buFont typeface="Wingdings" panose="05000000000000000000" pitchFamily="2" charset="2"/>
              <a:buChar char="§"/>
              <a:defRPr/>
            </a:lvl1pPr>
            <a:lvl2pPr marL="346075" indent="-176213">
              <a:spcBef>
                <a:spcPts val="900"/>
              </a:spcBef>
              <a:defRPr/>
            </a:lvl2pPr>
            <a:lvl3pPr marL="457200" indent="-115888">
              <a:spcBef>
                <a:spcPts val="900"/>
              </a:spcBef>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idx="31"/>
          </p:nvPr>
        </p:nvSpPr>
        <p:spPr>
          <a:xfrm>
            <a:off x="3352800" y="4719705"/>
            <a:ext cx="8534400" cy="1371600"/>
          </a:xfrm>
          <a:prstGeom prst="rect">
            <a:avLst/>
          </a:prstGeom>
        </p:spPr>
        <p:txBody>
          <a:bodyPr/>
          <a:lstStyle>
            <a:lvl1pPr marL="169863" indent="-169863">
              <a:spcBef>
                <a:spcPts val="900"/>
              </a:spcBef>
              <a:buFont typeface="Wingdings" panose="05000000000000000000" pitchFamily="2" charset="2"/>
              <a:buChar char="§"/>
              <a:defRPr/>
            </a:lvl1pPr>
            <a:lvl2pPr marL="346075" indent="-176213">
              <a:spcBef>
                <a:spcPts val="900"/>
              </a:spcBef>
              <a:defRPr/>
            </a:lvl2pPr>
            <a:lvl3pPr marL="457200" indent="-115888">
              <a:spcBef>
                <a:spcPts val="900"/>
              </a:spcBef>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2" name="Slide Number Placeholder 3">
            <a:extLst>
              <a:ext uri="{FF2B5EF4-FFF2-40B4-BE49-F238E27FC236}">
                <a16:creationId xmlns:a16="http://schemas.microsoft.com/office/drawing/2014/main" id="{FDE772C0-F714-4486-89CC-2A39E30944BB}"/>
              </a:ext>
            </a:extLst>
          </p:cNvPr>
          <p:cNvSpPr>
            <a:spLocks noGrp="1"/>
          </p:cNvSpPr>
          <p:nvPr>
            <p:ph type="sldNum" sz="quarter" idx="11"/>
          </p:nvPr>
        </p:nvSpPr>
        <p:spPr>
          <a:xfrm>
            <a:off x="10858501" y="6370639"/>
            <a:ext cx="628656" cy="276999"/>
          </a:xfrm>
        </p:spPr>
        <p:txBody>
          <a:bodyPr/>
          <a:lstStyle/>
          <a:p>
            <a:fld id="{8FB4CE90-470A-43E3-A052-3E8AD880B4A5}" type="slidenum">
              <a:rPr>
                <a:solidFill>
                  <a:srgbClr val="B0B0B0"/>
                </a:solidFill>
              </a:rPr>
              <a:pPr/>
              <a:t>‹#›</a:t>
            </a:fld>
            <a:endParaRPr dirty="0">
              <a:solidFill>
                <a:srgbClr val="B0B0B0"/>
              </a:solidFill>
            </a:endParaRPr>
          </a:p>
        </p:txBody>
      </p:sp>
    </p:spTree>
    <p:extLst>
      <p:ext uri="{BB962C8B-B14F-4D97-AF65-F5344CB8AC3E}">
        <p14:creationId xmlns:p14="http://schemas.microsoft.com/office/powerpoint/2010/main" val="37908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1A6B3-0D92-4D13-B3FB-33759B1FF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2FFB2-0B3B-490C-999C-7D883BFD9F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3ECB24-76DF-4ADF-9BCF-23B4A00936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52DF5-8E73-4B1D-93F1-AABD20026B20}"/>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6" name="Footer Placeholder 5">
            <a:extLst>
              <a:ext uri="{FF2B5EF4-FFF2-40B4-BE49-F238E27FC236}">
                <a16:creationId xmlns:a16="http://schemas.microsoft.com/office/drawing/2014/main" id="{9E0B3251-916E-4948-9806-A3D152C592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BA3AF-2FFB-4DFC-A026-9D90FBB5FAC2}"/>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377179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3500-36A7-494E-A37E-2A2D2C6E31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C113B4-3363-4329-9991-85D47C2F8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5CCA5-B886-4BB3-83C7-A5E817B97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C98941-A8B6-455F-9676-99BE68A8E5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C72F5-4E1A-4713-8669-5E504F26B3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1E210-F16A-4EB9-8884-211260BB47DE}"/>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8" name="Footer Placeholder 7">
            <a:extLst>
              <a:ext uri="{FF2B5EF4-FFF2-40B4-BE49-F238E27FC236}">
                <a16:creationId xmlns:a16="http://schemas.microsoft.com/office/drawing/2014/main" id="{4889BB1E-BD3B-4E0A-926D-B37E5D22D8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059A3D-1051-46B9-A8B0-7B712138BB96}"/>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3030448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38A8-65CB-4226-A6CD-C0953F0A83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B5F92-3779-40F2-8943-F7FC2AA891FF}"/>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4" name="Footer Placeholder 3">
            <a:extLst>
              <a:ext uri="{FF2B5EF4-FFF2-40B4-BE49-F238E27FC236}">
                <a16:creationId xmlns:a16="http://schemas.microsoft.com/office/drawing/2014/main" id="{37E94EB7-832D-4519-BC5E-9E04CA6D95C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194024-DA8C-4564-843D-FCD9CA6D4536}"/>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266862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0EE0A0-FD44-43B3-BA31-1058724D1DD4}"/>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3" name="Footer Placeholder 2">
            <a:extLst>
              <a:ext uri="{FF2B5EF4-FFF2-40B4-BE49-F238E27FC236}">
                <a16:creationId xmlns:a16="http://schemas.microsoft.com/office/drawing/2014/main" id="{EB2E3509-5647-4B8B-A85D-66BD8B791E0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CFFB12-99D0-4DE5-87AC-6FF386D1B2BA}"/>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334557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5A087-A901-4365-B409-0E23574E8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4C469E-2E47-41EE-A510-2B6972F8C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B814CF-CB03-4EB2-975A-5AFD9F8DD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5B5BD-A532-40A4-987E-DEEDF9C6A826}"/>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6" name="Footer Placeholder 5">
            <a:extLst>
              <a:ext uri="{FF2B5EF4-FFF2-40B4-BE49-F238E27FC236}">
                <a16:creationId xmlns:a16="http://schemas.microsoft.com/office/drawing/2014/main" id="{5AD74535-0DD0-418F-B944-21345413AA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23E5DF-7484-49B2-8A65-18A31401AA83}"/>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152206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8B54-BF2F-44D6-97A5-1DFF796B6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78E4DD-50FF-4744-960F-2A74BEB0F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1B025A-0452-482A-9765-659B40C92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338C2A-CA51-4001-AD04-C2B783E19BB6}"/>
              </a:ext>
            </a:extLst>
          </p:cNvPr>
          <p:cNvSpPr>
            <a:spLocks noGrp="1"/>
          </p:cNvSpPr>
          <p:nvPr>
            <p:ph type="dt" sz="half" idx="10"/>
          </p:nvPr>
        </p:nvSpPr>
        <p:spPr/>
        <p:txBody>
          <a:bodyPr/>
          <a:lstStyle/>
          <a:p>
            <a:fld id="{D842F022-E50A-43AD-A52B-CB735CCA3C3D}" type="datetimeFigureOut">
              <a:rPr lang="en-US" smtClean="0"/>
              <a:t>2/5/2024</a:t>
            </a:fld>
            <a:endParaRPr lang="en-US" dirty="0"/>
          </a:p>
        </p:txBody>
      </p:sp>
      <p:sp>
        <p:nvSpPr>
          <p:cNvPr id="6" name="Footer Placeholder 5">
            <a:extLst>
              <a:ext uri="{FF2B5EF4-FFF2-40B4-BE49-F238E27FC236}">
                <a16:creationId xmlns:a16="http://schemas.microsoft.com/office/drawing/2014/main" id="{61CCD966-D697-4F56-A696-36934E3422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EE5A16-87A0-4250-A791-89DC3F3A4EC7}"/>
              </a:ext>
            </a:extLst>
          </p:cNvPr>
          <p:cNvSpPr>
            <a:spLocks noGrp="1"/>
          </p:cNvSpPr>
          <p:nvPr>
            <p:ph type="sldNum" sz="quarter" idx="12"/>
          </p:nvPr>
        </p:nvSpPr>
        <p:spPr/>
        <p:txBody>
          <a:bodyPr/>
          <a:lstStyle/>
          <a:p>
            <a:fld id="{4945126D-F021-48B0-8ACB-F335842525B1}" type="slidenum">
              <a:rPr lang="en-US" smtClean="0"/>
              <a:t>‹#›</a:t>
            </a:fld>
            <a:endParaRPr lang="en-US" dirty="0"/>
          </a:p>
        </p:txBody>
      </p:sp>
    </p:spTree>
    <p:extLst>
      <p:ext uri="{BB962C8B-B14F-4D97-AF65-F5344CB8AC3E}">
        <p14:creationId xmlns:p14="http://schemas.microsoft.com/office/powerpoint/2010/main" val="355675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1.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09F1FD-478E-4A88-9A39-5FCAFF2F3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FA5138-C231-4F13-BF31-3F1342270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1E845-320D-4D52-B2EC-6F9BD2951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2F022-E50A-43AD-A52B-CB735CCA3C3D}" type="datetimeFigureOut">
              <a:rPr lang="en-US" smtClean="0"/>
              <a:t>2/5/2024</a:t>
            </a:fld>
            <a:endParaRPr lang="en-US" dirty="0"/>
          </a:p>
        </p:txBody>
      </p:sp>
      <p:sp>
        <p:nvSpPr>
          <p:cNvPr id="5" name="Footer Placeholder 4">
            <a:extLst>
              <a:ext uri="{FF2B5EF4-FFF2-40B4-BE49-F238E27FC236}">
                <a16:creationId xmlns:a16="http://schemas.microsoft.com/office/drawing/2014/main" id="{58D30DC4-B0D7-4A40-83F6-FC6FC2FA4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67D086-5AA2-4A52-B632-C8F824716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45126D-F021-48B0-8ACB-F335842525B1}" type="slidenum">
              <a:rPr lang="en-US" smtClean="0"/>
              <a:t>‹#›</a:t>
            </a:fld>
            <a:endParaRPr lang="en-US" dirty="0"/>
          </a:p>
        </p:txBody>
      </p:sp>
    </p:spTree>
    <p:extLst>
      <p:ext uri="{BB962C8B-B14F-4D97-AF65-F5344CB8AC3E}">
        <p14:creationId xmlns:p14="http://schemas.microsoft.com/office/powerpoint/2010/main" val="294110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dirty="0"/>
          </a:p>
        </p:txBody>
      </p:sp>
    </p:spTree>
    <p:extLst>
      <p:ext uri="{BB962C8B-B14F-4D97-AF65-F5344CB8AC3E}">
        <p14:creationId xmlns:p14="http://schemas.microsoft.com/office/powerpoint/2010/main" val="231230359"/>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98" r:id="rId4"/>
  </p:sldLayoutIdLst>
  <p:hf hdr="0" ftr="0" dt="0"/>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032" y="430156"/>
            <a:ext cx="9371949" cy="847197"/>
          </a:xfrm>
          <a:prstGeom prst="rect">
            <a:avLst/>
          </a:prstGeom>
        </p:spPr>
        <p:txBody>
          <a:bodyPr vert="horz" lIns="91440" tIns="45720" rIns="91440" bIns="45720"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546035" y="1599159"/>
            <a:ext cx="11483119" cy="4620682"/>
          </a:xfrm>
          <a:prstGeom prst="rect">
            <a:avLst/>
          </a:prstGeom>
        </p:spPr>
        <p:txBody>
          <a:bodyPr vert="horz" lIns="91440" tIns="45720" rIns="91440" bIns="45720" rtlCol="0">
            <a:normAutofit/>
          </a:bodyPr>
          <a:lstStyle/>
          <a:p>
            <a:pPr marL="157734" marR="0" lvl="0" indent="-157734" algn="l" defTabSz="685800" rtl="0" eaLnBrk="1" fontAlgn="auto" latinLnBrk="0" hangingPunct="1">
              <a:lnSpc>
                <a:spcPct val="90000"/>
              </a:lnSpc>
              <a:spcBef>
                <a:spcPts val="825"/>
              </a:spcBef>
              <a:spcAft>
                <a:spcPts val="0"/>
              </a:spcAft>
              <a:buClrTx/>
              <a:buSzTx/>
              <a:buFont typeface="Corbel" panose="020B0503020204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Franklin Gothic Book" panose="020B0503020102020204"/>
                <a:ea typeface="+mn-ea"/>
                <a:cs typeface="+mn-cs"/>
              </a:rPr>
              <a:t>Click to edit Master text styles</a:t>
            </a:r>
          </a:p>
          <a:p>
            <a:pPr marL="426244" marR="0" lvl="1" indent="-213122" algn="l" defTabSz="685800" rtl="0" eaLnBrk="1" fontAlgn="auto" latinLnBrk="0" hangingPunct="1">
              <a:lnSpc>
                <a:spcPct val="90000"/>
              </a:lnSpc>
              <a:spcBef>
                <a:spcPts val="300"/>
              </a:spcBef>
              <a:spcAft>
                <a:spcPts val="0"/>
              </a:spcAft>
              <a:buClrTx/>
              <a:buSzTx/>
              <a:buFont typeface="Corbel" panose="020B0503020204020204" pitchFamily="34" charset="0"/>
              <a:buChar char="»"/>
              <a:tabLst/>
              <a:defRPr/>
            </a:pPr>
            <a:r>
              <a:rPr kumimoji="0" lang="en-US" sz="2100" b="0" i="0" u="none" strike="noStrike" kern="1200" cap="none" spc="0" normalizeH="0" baseline="0" noProof="0" dirty="0">
                <a:ln>
                  <a:noFill/>
                </a:ln>
                <a:solidFill>
                  <a:srgbClr val="4D3E2F"/>
                </a:solidFill>
                <a:effectLst/>
                <a:uLnTx/>
                <a:uFillTx/>
                <a:latin typeface="Corbel" panose="020B0503020204020204"/>
                <a:ea typeface="+mn-ea"/>
                <a:cs typeface="+mn-cs"/>
              </a:rPr>
              <a:t>Second level</a:t>
            </a:r>
          </a:p>
          <a:p>
            <a:pPr marL="556022" marR="0" lvl="2" indent="-164306" algn="l" defTabSz="685800" rtl="0" eaLnBrk="1" fontAlgn="auto" latinLnBrk="0" hangingPunct="1">
              <a:lnSpc>
                <a:spcPct val="90000"/>
              </a:lnSpc>
              <a:spcBef>
                <a:spcPts val="300"/>
              </a:spcBef>
              <a:spcAft>
                <a:spcPts val="0"/>
              </a:spcAft>
              <a:buClrTx/>
              <a:buSzTx/>
              <a:buFont typeface="Corbel" panose="020B0503020204020204" pitchFamily="34" charset="0"/>
              <a:buChar char="–"/>
              <a:tabLst/>
              <a:defRPr/>
            </a:pPr>
            <a:r>
              <a:rPr kumimoji="0" lang="en-US" sz="1800" b="0" i="0" u="none" strike="noStrike" kern="1200" cap="none" spc="0" normalizeH="0" baseline="0" noProof="0" dirty="0">
                <a:ln>
                  <a:noFill/>
                </a:ln>
                <a:solidFill>
                  <a:srgbClr val="4D3E2F"/>
                </a:solidFill>
                <a:effectLst/>
                <a:uLnTx/>
                <a:uFillTx/>
                <a:latin typeface="Corbel" panose="020B0503020204020204"/>
                <a:ea typeface="+mn-ea"/>
                <a:cs typeface="+mn-cs"/>
              </a:rPr>
              <a:t>Third level</a:t>
            </a:r>
          </a:p>
          <a:p>
            <a:pPr marL="732235" marR="0" lvl="3" indent="-169069"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3E2F"/>
                </a:solidFill>
                <a:effectLst/>
                <a:uLnTx/>
                <a:uFillTx/>
                <a:latin typeface="Corbel" panose="020B0503020204020204"/>
                <a:ea typeface="+mn-ea"/>
                <a:cs typeface="+mn-cs"/>
              </a:rPr>
              <a:t>Fourth level</a:t>
            </a:r>
          </a:p>
          <a:p>
            <a:pPr marL="898922" marR="0" lvl="4" indent="-164306"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3E2F"/>
                </a:solidFill>
                <a:effectLst/>
                <a:uLnTx/>
                <a:uFillTx/>
                <a:latin typeface="Corbel" panose="020B0503020204020204"/>
                <a:ea typeface="+mn-ea"/>
                <a:cs typeface="+mn-cs"/>
              </a:rPr>
              <a:t>Fifth level</a:t>
            </a:r>
          </a:p>
        </p:txBody>
      </p:sp>
      <p:sp>
        <p:nvSpPr>
          <p:cNvPr id="6" name="Slide Number Placeholder 5"/>
          <p:cNvSpPr>
            <a:spLocks noGrp="1"/>
          </p:cNvSpPr>
          <p:nvPr>
            <p:ph type="sldNum" sz="quarter" idx="4"/>
          </p:nvPr>
        </p:nvSpPr>
        <p:spPr>
          <a:xfrm>
            <a:off x="-1" y="6629400"/>
            <a:ext cx="1309817" cy="228600"/>
          </a:xfrm>
          <a:prstGeom prst="rect">
            <a:avLst/>
          </a:prstGeom>
        </p:spPr>
        <p:txBody>
          <a:bodyPr vert="horz" lIns="91440" tIns="45720" rIns="91440" bIns="45720" rtlCol="0" anchor="ctr"/>
          <a:lstStyle>
            <a:lvl1pPr algn="l">
              <a:defRPr sz="900" spc="225">
                <a:solidFill>
                  <a:schemeClr val="accent1">
                    <a:lumMod val="50000"/>
                  </a:schemeClr>
                </a:solidFill>
              </a:defRPr>
            </a:lvl1pPr>
          </a:lstStyle>
          <a:p>
            <a:r>
              <a:rPr lang="en-US" dirty="0"/>
              <a:t>PAGE </a:t>
            </a:r>
            <a:fld id="{9CD8D479-8942-46E8-A226-A4E01F7A105C}" type="slidenum">
              <a:rPr lang="en-US" smtClean="0"/>
              <a:pPr/>
              <a:t>‹#›</a:t>
            </a:fld>
            <a:endParaRPr lang="en-US" dirty="0"/>
          </a:p>
        </p:txBody>
      </p:sp>
      <p:pic>
        <p:nvPicPr>
          <p:cNvPr id="7" name="Picture 6">
            <a:extLst>
              <a:ext uri="{FF2B5EF4-FFF2-40B4-BE49-F238E27FC236}">
                <a16:creationId xmlns:a16="http://schemas.microsoft.com/office/drawing/2014/main" id="{C1D2369D-B383-4AE0-9722-8C32C4A0055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12479"/>
          <a:stretch/>
        </p:blipFill>
        <p:spPr>
          <a:xfrm>
            <a:off x="10678083" y="138084"/>
            <a:ext cx="1417840" cy="500079"/>
          </a:xfrm>
          <a:prstGeom prst="rect">
            <a:avLst/>
          </a:prstGeom>
        </p:spPr>
      </p:pic>
      <p:sp>
        <p:nvSpPr>
          <p:cNvPr id="8" name="Rectangle 7">
            <a:extLst>
              <a:ext uri="{FF2B5EF4-FFF2-40B4-BE49-F238E27FC236}">
                <a16:creationId xmlns:a16="http://schemas.microsoft.com/office/drawing/2014/main" id="{910BE358-9395-4A58-A65B-20B26EE1B25D}"/>
              </a:ext>
            </a:extLst>
          </p:cNvPr>
          <p:cNvSpPr/>
          <p:nvPr userDrawn="1"/>
        </p:nvSpPr>
        <p:spPr>
          <a:xfrm rot="5400000" flipV="1">
            <a:off x="114306" y="610999"/>
            <a:ext cx="228601" cy="4572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Tree>
    <p:extLst>
      <p:ext uri="{BB962C8B-B14F-4D97-AF65-F5344CB8AC3E}">
        <p14:creationId xmlns:p14="http://schemas.microsoft.com/office/powerpoint/2010/main" val="33260988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157734" indent="-157734" algn="l" defTabSz="685800" rtl="0" eaLnBrk="1" latinLnBrk="0" hangingPunct="1">
        <a:lnSpc>
          <a:spcPct val="90000"/>
        </a:lnSpc>
        <a:spcBef>
          <a:spcPts val="825"/>
        </a:spcBef>
        <a:buFont typeface="Wingdings" panose="05000000000000000000" pitchFamily="2" charset="2"/>
        <a:buChar char="§"/>
        <a:defRPr sz="2400" kern="1200">
          <a:solidFill>
            <a:schemeClr val="tx1"/>
          </a:solidFill>
          <a:latin typeface="+mn-lt"/>
          <a:ea typeface="+mn-ea"/>
          <a:cs typeface="+mn-cs"/>
        </a:defRPr>
      </a:lvl1pPr>
      <a:lvl2pPr marL="556022" indent="-342900" algn="l" defTabSz="685800" rtl="0" eaLnBrk="1" latinLnBrk="0" hangingPunct="1">
        <a:lnSpc>
          <a:spcPct val="90000"/>
        </a:lnSpc>
        <a:spcBef>
          <a:spcPts val="300"/>
        </a:spcBef>
        <a:buFont typeface="Wingdings" panose="05000000000000000000" pitchFamily="2" charset="2"/>
        <a:buChar char="§"/>
        <a:defRPr lang="en-US" sz="2100" kern="1200" noProof="0" dirty="0" smtClean="0">
          <a:solidFill>
            <a:schemeClr val="tx1"/>
          </a:solidFill>
          <a:latin typeface="+mn-lt"/>
          <a:ea typeface="+mn-ea"/>
          <a:cs typeface="+mn-cs"/>
        </a:defRPr>
      </a:lvl2pPr>
      <a:lvl3pPr marL="648891" indent="-257175" algn="l" defTabSz="685800" rtl="0" eaLnBrk="1" latinLnBrk="0" hangingPunct="1">
        <a:lnSpc>
          <a:spcPct val="90000"/>
        </a:lnSpc>
        <a:spcBef>
          <a:spcPts val="300"/>
        </a:spcBef>
        <a:buFont typeface="Arial" panose="020B0604020202020204" pitchFamily="34" charset="0"/>
        <a:buChar char="•"/>
        <a:defRPr lang="en-US" sz="1800" kern="1200" noProof="0" dirty="0" smtClean="0">
          <a:solidFill>
            <a:schemeClr val="tx1"/>
          </a:solidFill>
          <a:latin typeface="+mn-lt"/>
          <a:ea typeface="+mn-ea"/>
          <a:cs typeface="+mn-cs"/>
        </a:defRPr>
      </a:lvl3pPr>
      <a:lvl4pPr marL="820341" indent="-257175" algn="l" defTabSz="685800" rtl="0" eaLnBrk="1" latinLnBrk="0" hangingPunct="1">
        <a:lnSpc>
          <a:spcPct val="90000"/>
        </a:lnSpc>
        <a:spcBef>
          <a:spcPts val="300"/>
        </a:spcBef>
        <a:buFont typeface="Arial" panose="020B0604020202020204" pitchFamily="34" charset="0"/>
        <a:buChar char="•"/>
        <a:defRPr lang="en-US" sz="1800" kern="1200" noProof="0" dirty="0" smtClean="0">
          <a:solidFill>
            <a:schemeClr val="tx1"/>
          </a:solidFill>
          <a:latin typeface="+mn-lt"/>
          <a:ea typeface="+mn-ea"/>
          <a:cs typeface="+mn-cs"/>
        </a:defRPr>
      </a:lvl4pPr>
      <a:lvl5pPr marL="991791" indent="-257175" algn="l" defTabSz="685800" rtl="0" eaLnBrk="1" latinLnBrk="0" hangingPunct="1">
        <a:lnSpc>
          <a:spcPct val="90000"/>
        </a:lnSpc>
        <a:spcBef>
          <a:spcPts val="300"/>
        </a:spcBef>
        <a:buFont typeface="Arial" panose="020B0604020202020204" pitchFamily="34" charset="0"/>
        <a:buChar char="•"/>
        <a:defRPr lang="en-US" sz="1800" kern="1200" noProof="0" dirty="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E8DB5BD-5652-4CE6-AF15-1F1D286F3BEF}"/>
              </a:ext>
            </a:extLst>
          </p:cNvPr>
          <p:cNvSpPr>
            <a:spLocks noGrp="1"/>
          </p:cNvSpPr>
          <p:nvPr>
            <p:ph type="ftr" sz="quarter" idx="3"/>
          </p:nvPr>
        </p:nvSpPr>
        <p:spPr>
          <a:xfrm>
            <a:off x="3128682" y="6325035"/>
            <a:ext cx="5934636" cy="365125"/>
          </a:xfrm>
          <a:prstGeom prst="rect">
            <a:avLst/>
          </a:prstGeom>
        </p:spPr>
        <p:txBody>
          <a:bodyPr anchor="ctr">
            <a:noAutofit/>
          </a:bodyPr>
          <a:lstStyle>
            <a:lvl1pPr algn="ctr">
              <a:defRPr lang="en-US" sz="1400" dirty="0">
                <a:solidFill>
                  <a:schemeClr val="accent5"/>
                </a:solidFill>
              </a:defRPr>
            </a:lvl1pPr>
          </a:lstStyle>
          <a:p>
            <a:pPr>
              <a:lnSpc>
                <a:spcPct val="90000"/>
              </a:lnSpc>
              <a:spcBef>
                <a:spcPts val="1000"/>
              </a:spcBef>
            </a:pPr>
            <a:r>
              <a:rPr dirty="0">
                <a:solidFill>
                  <a:srgbClr val="B0B0B0"/>
                </a:solidFill>
              </a:rPr>
              <a:t>Confidential &amp; Proprietary – Not for Distribution</a:t>
            </a:r>
          </a:p>
        </p:txBody>
      </p:sp>
      <p:sp>
        <p:nvSpPr>
          <p:cNvPr id="5" name="Slide Number Placeholder 4">
            <a:extLst>
              <a:ext uri="{FF2B5EF4-FFF2-40B4-BE49-F238E27FC236}">
                <a16:creationId xmlns:a16="http://schemas.microsoft.com/office/drawing/2014/main" id="{FE237E5C-E878-46AB-9E8B-4290B755A61D}"/>
              </a:ext>
            </a:extLst>
          </p:cNvPr>
          <p:cNvSpPr>
            <a:spLocks noGrp="1"/>
          </p:cNvSpPr>
          <p:nvPr>
            <p:ph type="sldNum" sz="quarter" idx="4"/>
          </p:nvPr>
        </p:nvSpPr>
        <p:spPr>
          <a:xfrm>
            <a:off x="10537260" y="6367989"/>
            <a:ext cx="628656" cy="276999"/>
          </a:xfrm>
          <a:prstGeom prst="rect">
            <a:avLst/>
          </a:prstGeom>
          <a:noFill/>
        </p:spPr>
        <p:txBody>
          <a:bodyPr wrap="square" rtlCol="0">
            <a:spAutoFit/>
          </a:bodyPr>
          <a:lstStyle>
            <a:lvl1pPr algn="r">
              <a:defRPr lang="en-US" sz="1200" smtClean="0">
                <a:solidFill>
                  <a:schemeClr val="accent5"/>
                </a:solidFill>
              </a:defRPr>
            </a:lvl1pPr>
          </a:lstStyle>
          <a:p>
            <a:fld id="{8FB4CE90-470A-43E3-A052-3E8AD880B4A5}" type="slidenum">
              <a:rPr>
                <a:solidFill>
                  <a:srgbClr val="B0B0B0"/>
                </a:solidFill>
              </a:rPr>
              <a:pPr/>
              <a:t>‹#›</a:t>
            </a:fld>
            <a:endParaRPr dirty="0">
              <a:solidFill>
                <a:srgbClr val="B0B0B0"/>
              </a:solidFill>
            </a:endParaRPr>
          </a:p>
        </p:txBody>
      </p:sp>
      <p:sp>
        <p:nvSpPr>
          <p:cNvPr id="2" name="Title Placeholder 1"/>
          <p:cNvSpPr>
            <a:spLocks noGrp="1"/>
          </p:cNvSpPr>
          <p:nvPr>
            <p:ph type="title"/>
          </p:nvPr>
        </p:nvSpPr>
        <p:spPr>
          <a:xfrm>
            <a:off x="240631" y="168443"/>
            <a:ext cx="11730789" cy="12031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0631" y="1446122"/>
            <a:ext cx="11730789" cy="47234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9"/>
          <p:cNvSpPr txBox="1">
            <a:spLocks/>
          </p:cNvSpPr>
          <p:nvPr userDrawn="1"/>
        </p:nvSpPr>
        <p:spPr>
          <a:xfrm>
            <a:off x="180220" y="6314205"/>
            <a:ext cx="3995995" cy="38548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mn-ea"/>
                <a:cs typeface="+mn-cs"/>
              </a:defRPr>
            </a:lvl1pPr>
            <a:lvl2pPr marL="396875" indent="-192088"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588963" indent="-168275"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769938" indent="-180975"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950913" indent="-157163"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dirty="0">
                <a:solidFill>
                  <a:srgbClr val="1A1446"/>
                </a:solidFill>
              </a:rPr>
              <a:t>Risk Control Advisory Council</a:t>
            </a:r>
          </a:p>
        </p:txBody>
      </p:sp>
      <p:cxnSp>
        <p:nvCxnSpPr>
          <p:cNvPr id="18" name="Straight Connector 17"/>
          <p:cNvCxnSpPr/>
          <p:nvPr userDrawn="1"/>
        </p:nvCxnSpPr>
        <p:spPr>
          <a:xfrm>
            <a:off x="132969" y="6223139"/>
            <a:ext cx="11926063"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2BE53924-FC4E-4E77-9636-AD74B8CEBF07}"/>
              </a:ext>
            </a:extLst>
          </p:cNvPr>
          <p:cNvGrpSpPr/>
          <p:nvPr userDrawn="1"/>
        </p:nvGrpSpPr>
        <p:grpSpPr>
          <a:xfrm>
            <a:off x="11252269" y="6297366"/>
            <a:ext cx="759509" cy="488849"/>
            <a:chOff x="4106394" y="3265716"/>
            <a:chExt cx="2245176" cy="1445078"/>
          </a:xfrm>
        </p:grpSpPr>
        <p:pic>
          <p:nvPicPr>
            <p:cNvPr id="8" name="Picture 7" descr="Logo, company name&#10;&#10;Description automatically generated">
              <a:extLst>
                <a:ext uri="{FF2B5EF4-FFF2-40B4-BE49-F238E27FC236}">
                  <a16:creationId xmlns:a16="http://schemas.microsoft.com/office/drawing/2014/main" id="{94802A9F-E184-46F7-BA11-C0ED8087947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2389" r="27312" b="35937"/>
            <a:stretch/>
          </p:blipFill>
          <p:spPr>
            <a:xfrm>
              <a:off x="5331279" y="3355712"/>
              <a:ext cx="1020291" cy="1274778"/>
            </a:xfrm>
            <a:prstGeom prst="rect">
              <a:avLst/>
            </a:prstGeom>
          </p:spPr>
        </p:pic>
        <p:pic>
          <p:nvPicPr>
            <p:cNvPr id="10" name="Picture 9" descr="Logo&#10;&#10;Description automatically generated">
              <a:extLst>
                <a:ext uri="{FF2B5EF4-FFF2-40B4-BE49-F238E27FC236}">
                  <a16:creationId xmlns:a16="http://schemas.microsoft.com/office/drawing/2014/main" id="{EF8346F2-7721-49DB-AF1A-029D7CCEB73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6468" t="11334" r="60270" b="20140"/>
            <a:stretch/>
          </p:blipFill>
          <p:spPr>
            <a:xfrm>
              <a:off x="4106394" y="3265716"/>
              <a:ext cx="1099594" cy="1445078"/>
            </a:xfrm>
            <a:prstGeom prst="rect">
              <a:avLst/>
            </a:prstGeom>
          </p:spPr>
        </p:pic>
      </p:grpSp>
      <p:sp>
        <p:nvSpPr>
          <p:cNvPr id="7" name="TextBox 6">
            <a:extLst>
              <a:ext uri="{FF2B5EF4-FFF2-40B4-BE49-F238E27FC236}">
                <a16:creationId xmlns:a16="http://schemas.microsoft.com/office/drawing/2014/main" id="{FCA38A35-CEE8-DED8-D4A0-8A0910BEAEAE}"/>
              </a:ext>
            </a:extLst>
          </p:cNvPr>
          <p:cNvSpPr txBox="1"/>
          <p:nvPr userDrawn="1">
            <p:extLst>
              <p:ext uri="{1162E1C5-73C7-4A58-AE30-91384D911F3F}">
                <p184:classification xmlns:p184="http://schemas.microsoft.com/office/powerpoint/2018/4/main" val="ftr"/>
              </p:ext>
            </p:extLst>
          </p:nvPr>
        </p:nvSpPr>
        <p:spPr>
          <a:xfrm>
            <a:off x="5799138" y="6672580"/>
            <a:ext cx="615950"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40250347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hd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75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teams.microsoft.com/l/meetup-join/19%3ameeting_NGNiYTAwMGMtNGFlOS00MzEyLWEzNmUtZjg0YjkyMjEzYzlh%40thread.v2/0?context=%7b%22Tid%22%3a%22608ac2ea-8edf-4f00-b054-370d08dfa72d%22%2c%22Oid%22%3a%221598cee9-2ecd-4c28-8080-33909eb67f75%22%7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2.pn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4.png"/><Relationship Id="rId4" Type="http://schemas.openxmlformats.org/officeDocument/2006/relationships/image" Target="../media/image33.pn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png"/><Relationship Id="rId7" Type="http://schemas.openxmlformats.org/officeDocument/2006/relationships/diagramColors" Target="../diagrams/colors2.xml"/><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7.png"/><Relationship Id="rId7" Type="http://schemas.openxmlformats.org/officeDocument/2006/relationships/diagramQuickStyle" Target="../diagrams/quickStyle3.xm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8.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diagramColors" Target="../diagrams/colors4.xml"/><Relationship Id="rId11" Type="http://schemas.openxmlformats.org/officeDocument/2006/relationships/image" Target="../media/image28.png"/><Relationship Id="rId5" Type="http://schemas.openxmlformats.org/officeDocument/2006/relationships/diagramQuickStyle" Target="../diagrams/quickStyle4.xml"/><Relationship Id="rId10" Type="http://schemas.openxmlformats.org/officeDocument/2006/relationships/image" Target="../media/image27.png"/><Relationship Id="rId4" Type="http://schemas.openxmlformats.org/officeDocument/2006/relationships/diagramLayout" Target="../diagrams/layout4.xml"/><Relationship Id="rId9" Type="http://schemas.openxmlformats.org/officeDocument/2006/relationships/image" Target="../media/image26.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9.xml"/><Relationship Id="rId16" Type="http://schemas.openxmlformats.org/officeDocument/2006/relationships/image" Target="../media/image50.png"/><Relationship Id="rId1" Type="http://schemas.openxmlformats.org/officeDocument/2006/relationships/slideLayout" Target="../slideLayouts/slideLayout33.xml"/><Relationship Id="rId6" Type="http://schemas.openxmlformats.org/officeDocument/2006/relationships/image" Target="../media/image28.png"/><Relationship Id="rId11" Type="http://schemas.openxmlformats.org/officeDocument/2006/relationships/image" Target="../media/image45.png"/><Relationship Id="rId5" Type="http://schemas.openxmlformats.org/officeDocument/2006/relationships/image" Target="../media/image27.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34.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7.png"/><Relationship Id="rId5" Type="http://schemas.openxmlformats.org/officeDocument/2006/relationships/image" Target="../media/image39.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hyperlink" Target="mailto:rheinzenberger@ensafe.com"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store.assp.org/PersonifyEbusiness/Events/ASSPEducationalEventsCalendar?_ga=2.180160800.566112274.1679841823-1197238833.1612473426"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B2D7B26-1263-4FE8-84E3-71499DFA0047}"/>
              </a:ext>
            </a:extLst>
          </p:cNvPr>
          <p:cNvPicPr>
            <a:picLocks noChangeAspect="1"/>
          </p:cNvPicPr>
          <p:nvPr/>
        </p:nvPicPr>
        <p:blipFill rotWithShape="1">
          <a:blip r:embed="rId3">
            <a:extLst>
              <a:ext uri="{28A0092B-C50C-407E-A947-70E740481C1C}">
                <a14:useLocalDpi xmlns:a14="http://schemas.microsoft.com/office/drawing/2010/main" val="0"/>
              </a:ext>
            </a:extLst>
          </a:blip>
          <a:srcRect l="14482" r="14393" b="15292"/>
          <a:stretch/>
        </p:blipFill>
        <p:spPr>
          <a:xfrm>
            <a:off x="1143013" y="328288"/>
            <a:ext cx="9905974" cy="4711545"/>
          </a:xfrm>
          <a:prstGeom prst="rect">
            <a:avLst/>
          </a:prstGeom>
        </p:spPr>
      </p:pic>
      <p:sp>
        <p:nvSpPr>
          <p:cNvPr id="4" name="TextBox 3">
            <a:extLst>
              <a:ext uri="{FF2B5EF4-FFF2-40B4-BE49-F238E27FC236}">
                <a16:creationId xmlns:a16="http://schemas.microsoft.com/office/drawing/2014/main" id="{B1332311-5577-43AE-B4DF-5847CBFA0AF7}"/>
              </a:ext>
            </a:extLst>
          </p:cNvPr>
          <p:cNvSpPr txBox="1"/>
          <p:nvPr/>
        </p:nvSpPr>
        <p:spPr>
          <a:xfrm>
            <a:off x="3578942" y="5770935"/>
            <a:ext cx="5034116" cy="830997"/>
          </a:xfrm>
          <a:prstGeom prst="rect">
            <a:avLst/>
          </a:prstGeom>
          <a:noFill/>
        </p:spPr>
        <p:txBody>
          <a:bodyPr wrap="square" rtlCol="0">
            <a:spAutoFit/>
          </a:bodyPr>
          <a:lstStyle/>
          <a:p>
            <a:pPr algn="ctr"/>
            <a:r>
              <a:rPr lang="en-US" sz="2400" b="1" dirty="0">
                <a:solidFill>
                  <a:srgbClr val="006435"/>
                </a:solidFill>
              </a:rPr>
              <a:t>Monthly Chapter Meeting</a:t>
            </a:r>
          </a:p>
          <a:p>
            <a:pPr algn="ctr"/>
            <a:r>
              <a:rPr lang="en-US" sz="2400" b="1" dirty="0">
                <a:solidFill>
                  <a:srgbClr val="006435"/>
                </a:solidFill>
              </a:rPr>
              <a:t>Thursday, January 25, 2024</a:t>
            </a:r>
            <a:endParaRPr lang="en-US" sz="2000" b="1" dirty="0">
              <a:solidFill>
                <a:srgbClr val="006435"/>
              </a:solidFill>
            </a:endParaRPr>
          </a:p>
        </p:txBody>
      </p:sp>
      <p:sp>
        <p:nvSpPr>
          <p:cNvPr id="5" name="Rectangle 4">
            <a:extLst>
              <a:ext uri="{FF2B5EF4-FFF2-40B4-BE49-F238E27FC236}">
                <a16:creationId xmlns:a16="http://schemas.microsoft.com/office/drawing/2014/main" id="{3FBC5902-C643-4961-B434-34110E696F0E}"/>
              </a:ext>
            </a:extLst>
          </p:cNvPr>
          <p:cNvSpPr/>
          <p:nvPr/>
        </p:nvSpPr>
        <p:spPr>
          <a:xfrm>
            <a:off x="3937590" y="5048780"/>
            <a:ext cx="4316819" cy="5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 Narrow" panose="020B0606020202030204" pitchFamily="34" charset="0"/>
                <a:cs typeface="Aparajita" panose="020B0502040204020203" pitchFamily="18" charset="0"/>
              </a:rPr>
              <a:t>East Tennessee Chapter</a:t>
            </a:r>
          </a:p>
        </p:txBody>
      </p:sp>
    </p:spTree>
    <p:extLst>
      <p:ext uri="{BB962C8B-B14F-4D97-AF65-F5344CB8AC3E}">
        <p14:creationId xmlns:p14="http://schemas.microsoft.com/office/powerpoint/2010/main" val="41666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9CA8F-20DB-449F-BDAC-1EA981108A7E}"/>
              </a:ext>
            </a:extLst>
          </p:cNvPr>
          <p:cNvSpPr>
            <a:spLocks noGrp="1"/>
          </p:cNvSpPr>
          <p:nvPr>
            <p:ph type="title"/>
          </p:nvPr>
        </p:nvSpPr>
        <p:spPr>
          <a:xfrm>
            <a:off x="1676398" y="1400621"/>
            <a:ext cx="9497682" cy="1374477"/>
          </a:xfrm>
        </p:spPr>
        <p:txBody>
          <a:bodyPr>
            <a:noAutofit/>
          </a:bodyPr>
          <a:lstStyle/>
          <a:p>
            <a:r>
              <a:rPr lang="en-US" sz="4800" dirty="0"/>
              <a:t>Portable Loading Dock</a:t>
            </a:r>
          </a:p>
        </p:txBody>
      </p:sp>
      <p:sp>
        <p:nvSpPr>
          <p:cNvPr id="3" name="Content Placeholder 2">
            <a:extLst>
              <a:ext uri="{FF2B5EF4-FFF2-40B4-BE49-F238E27FC236}">
                <a16:creationId xmlns:a16="http://schemas.microsoft.com/office/drawing/2014/main" id="{91731CAC-E550-47AA-A69B-FC92599B0A44}"/>
              </a:ext>
            </a:extLst>
          </p:cNvPr>
          <p:cNvSpPr>
            <a:spLocks noGrp="1"/>
          </p:cNvSpPr>
          <p:nvPr>
            <p:ph sz="quarter" idx="10"/>
          </p:nvPr>
        </p:nvSpPr>
        <p:spPr>
          <a:xfrm>
            <a:off x="1275907" y="2488020"/>
            <a:ext cx="10473070" cy="4164240"/>
          </a:xfrm>
        </p:spPr>
        <p:txBody>
          <a:bodyPr>
            <a:normAutofit/>
          </a:bodyPr>
          <a:lstStyle/>
          <a:p>
            <a:pPr>
              <a:lnSpc>
                <a:spcPct val="150000"/>
              </a:lnSpc>
              <a:spcBef>
                <a:spcPts val="1200"/>
              </a:spcBef>
            </a:pPr>
            <a:r>
              <a:rPr lang="en-US" sz="2400" dirty="0"/>
              <a:t>Guest Speaker:  	Don Satterfield, EHS Lead, The Home Depot</a:t>
            </a:r>
          </a:p>
          <a:p>
            <a:pPr>
              <a:lnSpc>
                <a:spcPct val="150000"/>
              </a:lnSpc>
              <a:spcBef>
                <a:spcPts val="0"/>
              </a:spcBef>
            </a:pPr>
            <a:r>
              <a:rPr lang="en-US" sz="2400" dirty="0"/>
              <a:t>Meeting Day: 	Thursday, January 25, 2024 </a:t>
            </a:r>
            <a:br>
              <a:rPr lang="en-US" sz="2400" dirty="0"/>
            </a:br>
            <a:r>
              <a:rPr lang="en-US" sz="2400" dirty="0"/>
              <a:t>Location: 		</a:t>
            </a:r>
            <a:r>
              <a:rPr lang="en-US" sz="2400" dirty="0" err="1"/>
              <a:t>EnSafe</a:t>
            </a:r>
            <a:r>
              <a:rPr lang="en-US" sz="2400" dirty="0"/>
              <a:t> Inc.</a:t>
            </a:r>
          </a:p>
          <a:p>
            <a:pPr>
              <a:lnSpc>
                <a:spcPct val="150000"/>
              </a:lnSpc>
              <a:spcBef>
                <a:spcPts val="0"/>
              </a:spcBef>
            </a:pPr>
            <a:r>
              <a:rPr lang="en-US" sz="2400" dirty="0"/>
              <a:t>			308 N. Peters Road Suite 200, Knoxville, TN 37922</a:t>
            </a:r>
          </a:p>
          <a:p>
            <a:pPr marL="2743200" marR="0" indent="-2743200">
              <a:spcBef>
                <a:spcPts val="0"/>
              </a:spcBef>
              <a:spcAft>
                <a:spcPts val="0"/>
              </a:spcAft>
              <a:tabLst>
                <a:tab pos="2743200" algn="l"/>
              </a:tabLst>
            </a:pPr>
            <a:r>
              <a:rPr lang="en-US" sz="2400" dirty="0"/>
              <a:t>Virtual Option:	</a:t>
            </a:r>
            <a:r>
              <a:rPr lang="en-US" sz="1800" b="1" dirty="0">
                <a:solidFill>
                  <a:srgbClr val="252424"/>
                </a:solidFill>
                <a:effectLst/>
                <a:latin typeface="Segoe UI" panose="020B0502040204020203" pitchFamily="34" charset="0"/>
                <a:ea typeface="Aptos" panose="020B0004020202020204" pitchFamily="34" charset="0"/>
              </a:rPr>
              <a:t>Join on your computer, mobile app or room device </a:t>
            </a:r>
            <a:br>
              <a:rPr lang="en-US" sz="1800" b="1" dirty="0">
                <a:solidFill>
                  <a:srgbClr val="252424"/>
                </a:solidFill>
                <a:effectLst/>
                <a:latin typeface="Segoe UI" panose="020B0502040204020203" pitchFamily="34" charset="0"/>
                <a:ea typeface="Aptos" panose="020B0004020202020204" pitchFamily="34" charset="0"/>
              </a:rPr>
            </a:br>
            <a:r>
              <a:rPr lang="en-US" sz="1800" u="sng" dirty="0">
                <a:solidFill>
                  <a:srgbClr val="6264A7"/>
                </a:solidFill>
                <a:effectLst/>
                <a:latin typeface="Segoe UI Semibold" panose="020B0702040204020203" pitchFamily="34" charset="0"/>
                <a:ea typeface="Aptos" panose="020B0004020202020204" pitchFamily="34" charset="0"/>
                <a:hlinkClick r:id="rId2"/>
              </a:rPr>
              <a:t>Click here to join the meeting</a:t>
            </a:r>
            <a:r>
              <a:rPr lang="en-US" sz="1800" dirty="0">
                <a:solidFill>
                  <a:srgbClr val="252424"/>
                </a:solidFill>
                <a:effectLst/>
                <a:latin typeface="Segoe UI" panose="020B0502040204020203" pitchFamily="34" charset="0"/>
                <a:ea typeface="Aptos" panose="020B0004020202020204" pitchFamily="34" charset="0"/>
              </a:rPr>
              <a:t> </a:t>
            </a:r>
            <a:endParaRPr lang="en-US" sz="1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1800" dirty="0">
                <a:solidFill>
                  <a:srgbClr val="252424"/>
                </a:solidFill>
                <a:effectLst/>
                <a:latin typeface="Segoe UI" panose="020B0502040204020203" pitchFamily="34" charset="0"/>
                <a:ea typeface="Aptos" panose="020B0004020202020204" pitchFamily="34" charset="0"/>
              </a:rPr>
              <a:t>			Meeting ID: 295 013 417 710 </a:t>
            </a:r>
            <a:br>
              <a:rPr lang="en-US" sz="1800" dirty="0">
                <a:solidFill>
                  <a:srgbClr val="252424"/>
                </a:solidFill>
                <a:effectLst/>
                <a:latin typeface="Segoe UI" panose="020B0502040204020203" pitchFamily="34" charset="0"/>
                <a:ea typeface="Aptos" panose="020B0004020202020204" pitchFamily="34" charset="0"/>
              </a:rPr>
            </a:br>
            <a:r>
              <a:rPr lang="en-US" sz="1800" dirty="0">
                <a:solidFill>
                  <a:srgbClr val="252424"/>
                </a:solidFill>
                <a:effectLst/>
                <a:latin typeface="Segoe UI" panose="020B0502040204020203" pitchFamily="34" charset="0"/>
                <a:ea typeface="Aptos" panose="020B0004020202020204" pitchFamily="34" charset="0"/>
              </a:rPr>
              <a:t>			Passcode: od9tqu </a:t>
            </a:r>
          </a:p>
          <a:p>
            <a:pPr marL="0" marR="0">
              <a:spcBef>
                <a:spcPts val="0"/>
              </a:spcBef>
              <a:spcAft>
                <a:spcPts val="0"/>
              </a:spcAft>
            </a:pPr>
            <a:br>
              <a:rPr lang="en-US" sz="2400" dirty="0"/>
            </a:br>
            <a:r>
              <a:rPr lang="en-US" sz="2400" dirty="0"/>
              <a:t>Time:  		3</a:t>
            </a:r>
            <a:r>
              <a:rPr lang="en-US" sz="2400" dirty="0">
                <a:sym typeface="Wingdings" panose="05000000000000000000" pitchFamily="2" charset="2"/>
              </a:rPr>
              <a:t>:00 PM to 4:00 PM EST</a:t>
            </a:r>
            <a:endParaRPr lang="en-US" sz="2400" dirty="0"/>
          </a:p>
        </p:txBody>
      </p:sp>
    </p:spTree>
    <p:extLst>
      <p:ext uri="{BB962C8B-B14F-4D97-AF65-F5344CB8AC3E}">
        <p14:creationId xmlns:p14="http://schemas.microsoft.com/office/powerpoint/2010/main" val="242085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F319AE-535D-4C30-8FE4-82CE5A539B32}"/>
              </a:ext>
            </a:extLst>
          </p:cNvPr>
          <p:cNvSpPr/>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3E5A732C-F02A-4018-85B4-E710C10DFA13}"/>
              </a:ext>
            </a:extLst>
          </p:cNvPr>
          <p:cNvSpPr>
            <a:spLocks noGrp="1"/>
          </p:cNvSpPr>
          <p:nvPr>
            <p:ph type="title"/>
          </p:nvPr>
        </p:nvSpPr>
        <p:spPr>
          <a:xfrm>
            <a:off x="240631" y="1200815"/>
            <a:ext cx="5591431" cy="3312121"/>
          </a:xfrm>
        </p:spPr>
        <p:txBody>
          <a:bodyPr>
            <a:normAutofit/>
          </a:bodyPr>
          <a:lstStyle/>
          <a:p>
            <a:pPr algn="ctr"/>
            <a:r>
              <a:rPr lang="en-US" sz="5400" dirty="0"/>
              <a:t>ASSP East TN Chapter</a:t>
            </a:r>
          </a:p>
        </p:txBody>
      </p:sp>
      <p:sp>
        <p:nvSpPr>
          <p:cNvPr id="3" name="Slide Number Placeholder 2">
            <a:extLst>
              <a:ext uri="{FF2B5EF4-FFF2-40B4-BE49-F238E27FC236}">
                <a16:creationId xmlns:a16="http://schemas.microsoft.com/office/drawing/2014/main" id="{869E13A4-87E8-4568-97EA-4FA219D9F4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7" name="Rectangle 6">
            <a:extLst>
              <a:ext uri="{FF2B5EF4-FFF2-40B4-BE49-F238E27FC236}">
                <a16:creationId xmlns:a16="http://schemas.microsoft.com/office/drawing/2014/main" id="{618A8A55-854C-47C3-AB7E-A6AC20A0F6CE}"/>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9" name="Oval 8">
            <a:extLst>
              <a:ext uri="{FF2B5EF4-FFF2-40B4-BE49-F238E27FC236}">
                <a16:creationId xmlns:a16="http://schemas.microsoft.com/office/drawing/2014/main" id="{37068F02-9845-4E96-A866-32BA8DC9B11B}"/>
              </a:ext>
            </a:extLst>
          </p:cNvPr>
          <p:cNvSpPr/>
          <p:nvPr/>
        </p:nvSpPr>
        <p:spPr>
          <a:xfrm>
            <a:off x="7596051" y="1881051"/>
            <a:ext cx="3095898" cy="3095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0" name="TextBox 9">
            <a:extLst>
              <a:ext uri="{FF2B5EF4-FFF2-40B4-BE49-F238E27FC236}">
                <a16:creationId xmlns:a16="http://schemas.microsoft.com/office/drawing/2014/main" id="{2F130CC7-6590-4367-A4E3-EB2569F7DBBD}"/>
              </a:ext>
            </a:extLst>
          </p:cNvPr>
          <p:cNvSpPr txBox="1"/>
          <p:nvPr/>
        </p:nvSpPr>
        <p:spPr>
          <a:xfrm>
            <a:off x="8219802" y="3866605"/>
            <a:ext cx="1848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1446"/>
                </a:solidFill>
                <a:effectLst/>
                <a:uLnTx/>
                <a:uFillTx/>
                <a:latin typeface="Arial"/>
                <a:ea typeface="+mn-ea"/>
                <a:cs typeface="+mn-cs"/>
              </a:rPr>
              <a:t>Customer spotlight</a:t>
            </a:r>
          </a:p>
        </p:txBody>
      </p:sp>
      <p:sp>
        <p:nvSpPr>
          <p:cNvPr id="11" name="Subtitle 2">
            <a:extLst>
              <a:ext uri="{FF2B5EF4-FFF2-40B4-BE49-F238E27FC236}">
                <a16:creationId xmlns:a16="http://schemas.microsoft.com/office/drawing/2014/main" id="{DFCBF8DB-F411-4A7D-8645-04CC85F35A39}"/>
              </a:ext>
            </a:extLst>
          </p:cNvPr>
          <p:cNvSpPr txBox="1">
            <a:spLocks/>
          </p:cNvSpPr>
          <p:nvPr/>
        </p:nvSpPr>
        <p:spPr>
          <a:xfrm>
            <a:off x="228601" y="3294480"/>
            <a:ext cx="5591432" cy="584660"/>
          </a:xfrm>
          <a:prstGeom prst="rect">
            <a:avLst/>
          </a:prstGeom>
        </p:spPr>
        <p:txBody>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B0B0B0"/>
              </a:buClr>
              <a:buSzTx/>
              <a:buFont typeface="Wingdings 2" panose="05020102010507070707" pitchFamily="18" charset="2"/>
              <a:buNone/>
              <a:tabLst/>
              <a:defRPr/>
            </a:pPr>
            <a:r>
              <a:rPr kumimoji="0" lang="en-US" sz="2800" b="0" i="0" u="none" strike="noStrike" kern="1200" cap="none" spc="0" normalizeH="0" baseline="0" noProof="0" dirty="0">
                <a:ln>
                  <a:noFill/>
                </a:ln>
                <a:solidFill>
                  <a:srgbClr val="1A1446"/>
                </a:solidFill>
                <a:effectLst/>
                <a:uLnTx/>
                <a:uFillTx/>
                <a:latin typeface="Arial"/>
                <a:ea typeface="+mn-ea"/>
                <a:cs typeface="+mn-cs"/>
              </a:rPr>
              <a:t>       </a:t>
            </a:r>
          </a:p>
          <a:p>
            <a:pPr marL="0" marR="0" lvl="0" indent="0" algn="l" defTabSz="914400" rtl="0" eaLnBrk="1" fontAlgn="auto" latinLnBrk="0" hangingPunct="1">
              <a:lnSpc>
                <a:spcPct val="90000"/>
              </a:lnSpc>
              <a:spcBef>
                <a:spcPts val="1200"/>
              </a:spcBef>
              <a:spcAft>
                <a:spcPts val="0"/>
              </a:spcAft>
              <a:buClr>
                <a:srgbClr val="B0B0B0"/>
              </a:buClr>
              <a:buSzTx/>
              <a:buFont typeface="Wingdings 2" panose="05020102010507070707" pitchFamily="18" charset="2"/>
              <a:buNone/>
              <a:tabLst/>
              <a:defRPr/>
            </a:pPr>
            <a:endParaRPr kumimoji="0" lang="en-US" sz="2800" b="0" i="0" u="none" strike="noStrike" kern="1200" cap="none" spc="0" normalizeH="0" baseline="0" noProof="0" dirty="0">
              <a:ln>
                <a:noFill/>
              </a:ln>
              <a:solidFill>
                <a:srgbClr val="1A1446"/>
              </a:solidFill>
              <a:effectLst/>
              <a:uLnTx/>
              <a:uFillTx/>
              <a:latin typeface="Arial"/>
              <a:ea typeface="+mn-ea"/>
              <a:cs typeface="+mn-cs"/>
            </a:endParaRPr>
          </a:p>
          <a:p>
            <a:pPr marL="0" marR="0" lvl="0" indent="0" algn="l" defTabSz="914400" rtl="0" eaLnBrk="1" fontAlgn="auto" latinLnBrk="0" hangingPunct="1">
              <a:lnSpc>
                <a:spcPct val="90000"/>
              </a:lnSpc>
              <a:spcBef>
                <a:spcPts val="1200"/>
              </a:spcBef>
              <a:spcAft>
                <a:spcPts val="0"/>
              </a:spcAft>
              <a:buClr>
                <a:srgbClr val="B0B0B0"/>
              </a:buClr>
              <a:buSzTx/>
              <a:buFont typeface="Wingdings 2" panose="05020102010507070707" pitchFamily="18" charset="2"/>
              <a:buNone/>
              <a:tabLst/>
              <a:defRPr/>
            </a:pPr>
            <a:endParaRPr kumimoji="0" lang="en-US" sz="2800" b="0" i="0" u="none" strike="noStrike" kern="1200" cap="none" spc="0" normalizeH="0" baseline="0" noProof="0" dirty="0">
              <a:ln>
                <a:noFill/>
              </a:ln>
              <a:solidFill>
                <a:srgbClr val="1A1446"/>
              </a:solidFill>
              <a:effectLst/>
              <a:uLnTx/>
              <a:uFillTx/>
              <a:latin typeface="Arial"/>
              <a:ea typeface="+mn-ea"/>
              <a:cs typeface="+mn-cs"/>
            </a:endParaRPr>
          </a:p>
          <a:p>
            <a:pPr marL="0" marR="0" lvl="0" indent="0" algn="l" defTabSz="914400" rtl="0" eaLnBrk="1" fontAlgn="auto" latinLnBrk="0" hangingPunct="1">
              <a:lnSpc>
                <a:spcPct val="90000"/>
              </a:lnSpc>
              <a:spcBef>
                <a:spcPts val="1200"/>
              </a:spcBef>
              <a:spcAft>
                <a:spcPts val="0"/>
              </a:spcAft>
              <a:buClr>
                <a:srgbClr val="B0B0B0"/>
              </a:buClr>
              <a:buSzTx/>
              <a:buFont typeface="Wingdings 2" panose="05020102010507070707" pitchFamily="18" charset="2"/>
              <a:buNone/>
              <a:tabLst/>
              <a:defRPr/>
            </a:pPr>
            <a:endParaRPr kumimoji="0" lang="en-US" sz="2800" b="0" i="0" u="none" strike="noStrike" kern="1200" cap="none" spc="0" normalizeH="0" baseline="0" noProof="0" dirty="0">
              <a:ln>
                <a:noFill/>
              </a:ln>
              <a:solidFill>
                <a:srgbClr val="1A1446"/>
              </a:solidFill>
              <a:effectLst/>
              <a:uLnTx/>
              <a:uFillTx/>
              <a:latin typeface="Arial"/>
              <a:ea typeface="+mn-ea"/>
              <a:cs typeface="+mn-cs"/>
            </a:endParaRPr>
          </a:p>
        </p:txBody>
      </p:sp>
      <p:pic>
        <p:nvPicPr>
          <p:cNvPr id="5" name="Picture 4" descr="Qr code&#10;&#10;Description automatically generated">
            <a:extLst>
              <a:ext uri="{FF2B5EF4-FFF2-40B4-BE49-F238E27FC236}">
                <a16:creationId xmlns:a16="http://schemas.microsoft.com/office/drawing/2014/main" id="{0572052E-24CA-44A0-A317-83A2AD707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867" y="2658330"/>
            <a:ext cx="1182460" cy="928480"/>
          </a:xfrm>
          <a:prstGeom prst="rect">
            <a:avLst/>
          </a:prstGeom>
        </p:spPr>
      </p:pic>
      <p:pic>
        <p:nvPicPr>
          <p:cNvPr id="12" name="Picture 11">
            <a:extLst>
              <a:ext uri="{FF2B5EF4-FFF2-40B4-BE49-F238E27FC236}">
                <a16:creationId xmlns:a16="http://schemas.microsoft.com/office/drawing/2014/main" id="{F1F43B77-900A-1BA4-9840-B06ABB387307}"/>
              </a:ext>
            </a:extLst>
          </p:cNvPr>
          <p:cNvPicPr>
            <a:picLocks noChangeAspect="1"/>
          </p:cNvPicPr>
          <p:nvPr/>
        </p:nvPicPr>
        <p:blipFill>
          <a:blip r:embed="rId4"/>
          <a:stretch>
            <a:fillRect/>
          </a:stretch>
        </p:blipFill>
        <p:spPr>
          <a:xfrm>
            <a:off x="111175" y="3829283"/>
            <a:ext cx="5873651" cy="1694127"/>
          </a:xfrm>
          <a:prstGeom prst="rect">
            <a:avLst/>
          </a:prstGeom>
        </p:spPr>
      </p:pic>
      <p:pic>
        <p:nvPicPr>
          <p:cNvPr id="14" name="Picture 13">
            <a:extLst>
              <a:ext uri="{FF2B5EF4-FFF2-40B4-BE49-F238E27FC236}">
                <a16:creationId xmlns:a16="http://schemas.microsoft.com/office/drawing/2014/main" id="{A8A0B56F-3286-23EB-29C2-1DEA48BCDC76}"/>
              </a:ext>
            </a:extLst>
          </p:cNvPr>
          <p:cNvPicPr>
            <a:picLocks noChangeAspect="1"/>
          </p:cNvPicPr>
          <p:nvPr/>
        </p:nvPicPr>
        <p:blipFill>
          <a:blip r:embed="rId5"/>
          <a:stretch>
            <a:fillRect/>
          </a:stretch>
        </p:blipFill>
        <p:spPr>
          <a:xfrm>
            <a:off x="7353763" y="1356927"/>
            <a:ext cx="3620022" cy="3620022"/>
          </a:xfrm>
          <a:prstGeom prst="rect">
            <a:avLst/>
          </a:prstGeom>
        </p:spPr>
      </p:pic>
    </p:spTree>
    <p:extLst>
      <p:ext uri="{BB962C8B-B14F-4D97-AF65-F5344CB8AC3E}">
        <p14:creationId xmlns:p14="http://schemas.microsoft.com/office/powerpoint/2010/main" val="214169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91194E-506F-4D0F-B74D-F196EB11A0E5}"/>
              </a:ext>
            </a:extLst>
          </p:cNvPr>
          <p:cNvSpPr/>
          <p:nvPr/>
        </p:nvSpPr>
        <p:spPr>
          <a:xfrm>
            <a:off x="2184863" y="1371601"/>
            <a:ext cx="7416800" cy="4171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7" name="Rectangle 6">
            <a:extLst>
              <a:ext uri="{FF2B5EF4-FFF2-40B4-BE49-F238E27FC236}">
                <a16:creationId xmlns:a16="http://schemas.microsoft.com/office/drawing/2014/main" id="{D6586FB9-74A9-49BD-B4F0-B693CE8E59E8}"/>
              </a:ext>
            </a:extLst>
          </p:cNvPr>
          <p:cNvSpPr/>
          <p:nvPr/>
        </p:nvSpPr>
        <p:spPr>
          <a:xfrm>
            <a:off x="2541121" y="1797382"/>
            <a:ext cx="7416800" cy="4171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A623A8F9-7283-53AB-AEEF-DE19018C3D74}"/>
              </a:ext>
            </a:extLst>
          </p:cNvPr>
          <p:cNvSpPr>
            <a:spLocks noGrp="1"/>
          </p:cNvSpPr>
          <p:nvPr>
            <p:ph type="title"/>
          </p:nvPr>
        </p:nvSpPr>
        <p:spPr/>
        <p:txBody>
          <a:bodyPr anchor="ctr">
            <a:normAutofit/>
          </a:bodyPr>
          <a:lstStyle/>
          <a:p>
            <a:r>
              <a:rPr lang="en-US" dirty="0"/>
              <a:t>The Home Depot Stats</a:t>
            </a:r>
          </a:p>
        </p:txBody>
      </p:sp>
      <p:sp>
        <p:nvSpPr>
          <p:cNvPr id="4" name="Footer Placeholder 3">
            <a:extLst>
              <a:ext uri="{FF2B5EF4-FFF2-40B4-BE49-F238E27FC236}">
                <a16:creationId xmlns:a16="http://schemas.microsoft.com/office/drawing/2014/main" id="{1EA31191-FA54-4357-DB5D-97DEFFCBBDC3}"/>
              </a:ext>
            </a:extLst>
          </p:cNvPr>
          <p:cNvSpPr>
            <a:spLocks noGrp="1"/>
          </p:cNvSpPr>
          <p:nvPr>
            <p:ph type="ftr" sz="quarter" idx="10"/>
          </p:nvPr>
        </p:nvSpPr>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3" name="Slide Number Placeholder 2">
            <a:extLst>
              <a:ext uri="{FF2B5EF4-FFF2-40B4-BE49-F238E27FC236}">
                <a16:creationId xmlns:a16="http://schemas.microsoft.com/office/drawing/2014/main" id="{3C97A570-3D94-3224-D6CD-802C6CB6CA4C}"/>
              </a:ext>
            </a:extLst>
          </p:cNvPr>
          <p:cNvSpPr>
            <a:spLocks noGrp="1"/>
          </p:cNvSpPr>
          <p:nvPr>
            <p:ph type="sldNum" sz="quarter" idx="11"/>
          </p:nvPr>
        </p:nvSpPr>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pic>
        <p:nvPicPr>
          <p:cNvPr id="5" name="Picture 4">
            <a:extLst>
              <a:ext uri="{FF2B5EF4-FFF2-40B4-BE49-F238E27FC236}">
                <a16:creationId xmlns:a16="http://schemas.microsoft.com/office/drawing/2014/main" id="{1D645157-C849-94A0-1362-707211975949}"/>
              </a:ext>
            </a:extLst>
          </p:cNvPr>
          <p:cNvPicPr>
            <a:picLocks noChangeAspect="1"/>
          </p:cNvPicPr>
          <p:nvPr/>
        </p:nvPicPr>
        <p:blipFill>
          <a:blip r:embed="rId3"/>
          <a:stretch>
            <a:fillRect/>
          </a:stretch>
        </p:blipFill>
        <p:spPr>
          <a:xfrm>
            <a:off x="10454099" y="92407"/>
            <a:ext cx="1695450" cy="1704975"/>
          </a:xfrm>
          <a:prstGeom prst="rect">
            <a:avLst/>
          </a:prstGeom>
        </p:spPr>
      </p:pic>
      <p:sp>
        <p:nvSpPr>
          <p:cNvPr id="6" name="Content Placeholder 2">
            <a:extLst>
              <a:ext uri="{FF2B5EF4-FFF2-40B4-BE49-F238E27FC236}">
                <a16:creationId xmlns:a16="http://schemas.microsoft.com/office/drawing/2014/main" id="{BCEEB999-DD3A-EDDA-A23D-96E55D287E21}"/>
              </a:ext>
            </a:extLst>
          </p:cNvPr>
          <p:cNvSpPr txBox="1">
            <a:spLocks/>
          </p:cNvSpPr>
          <p:nvPr/>
        </p:nvSpPr>
        <p:spPr>
          <a:xfrm>
            <a:off x="2588920" y="1901809"/>
            <a:ext cx="7061959" cy="4171950"/>
          </a:xfrm>
          <a:prstGeom prst="rect">
            <a:avLst/>
          </a:prstGeom>
        </p:spPr>
        <p:txBody>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5000"/>
              </a:spcBef>
              <a:spcAft>
                <a:spcPct val="45000"/>
              </a:spcAft>
              <a:buClr>
                <a:srgbClr val="B0B0B0"/>
              </a:buClr>
              <a:buSzTx/>
              <a:buFont typeface="Wingdings 2" panose="05020102010507070707" pitchFamily="18" charset="2"/>
              <a:buNone/>
              <a:tabLst/>
              <a:defRPr/>
            </a:pPr>
            <a:r>
              <a:rPr kumimoji="0" lang="en-US" altLang="en-US" sz="2400" b="1" i="0" u="none" strike="noStrike" kern="1200" cap="none" spc="0" normalizeH="0" baseline="0" noProof="0" dirty="0">
                <a:ln>
                  <a:noFill/>
                </a:ln>
                <a:solidFill>
                  <a:srgbClr val="1A1446"/>
                </a:solidFill>
                <a:effectLst/>
                <a:uLnTx/>
                <a:uFillTx/>
                <a:latin typeface="Arial"/>
                <a:ea typeface="+mn-ea"/>
                <a:cs typeface="Arial" charset="0"/>
              </a:rPr>
              <a:t>World’s Largest Home Improvement Retailer</a:t>
            </a:r>
          </a:p>
          <a:p>
            <a:pPr marL="0" marR="0" lvl="0" indent="0" algn="l" defTabSz="914400" rtl="0" eaLnBrk="1" fontAlgn="auto" latinLnBrk="0" hangingPunct="1">
              <a:lnSpc>
                <a:spcPct val="90000"/>
              </a:lnSpc>
              <a:spcBef>
                <a:spcPct val="45000"/>
              </a:spcBef>
              <a:spcAft>
                <a:spcPct val="45000"/>
              </a:spcAft>
              <a:buClr>
                <a:srgbClr val="B0B0B0"/>
              </a:buClr>
              <a:buSzTx/>
              <a:buFont typeface="Wingdings 2" panose="05020102010507070707" pitchFamily="18" charset="2"/>
              <a:buNone/>
              <a:tabLst/>
              <a:defRPr/>
            </a:pPr>
            <a:r>
              <a:rPr kumimoji="0" lang="en-US" altLang="en-US" sz="2400" b="1" i="0" u="none" strike="noStrike" kern="1200" cap="none" spc="0" normalizeH="0" baseline="0" noProof="0" dirty="0">
                <a:ln>
                  <a:noFill/>
                </a:ln>
                <a:solidFill>
                  <a:srgbClr val="1A1446"/>
                </a:solidFill>
                <a:effectLst/>
                <a:uLnTx/>
                <a:uFillTx/>
                <a:latin typeface="Arial"/>
                <a:ea typeface="+mn-ea"/>
                <a:cs typeface="Arial" charset="0"/>
              </a:rPr>
              <a:t>Stores</a:t>
            </a:r>
            <a:r>
              <a:rPr kumimoji="0" lang="en-US" altLang="en-US" sz="2400" b="0" i="0" u="none" strike="noStrike" kern="1200" cap="none" spc="0" normalizeH="0" baseline="0" noProof="0" dirty="0">
                <a:ln>
                  <a:noFill/>
                </a:ln>
                <a:solidFill>
                  <a:srgbClr val="1A1446"/>
                </a:solidFill>
                <a:effectLst/>
                <a:uLnTx/>
                <a:uFillTx/>
                <a:latin typeface="Arial"/>
                <a:ea typeface="+mn-ea"/>
                <a:cs typeface="Arial" charset="0"/>
              </a:rPr>
              <a:t>: 2,333  </a:t>
            </a:r>
          </a:p>
          <a:p>
            <a:pPr marL="0" marR="0" lvl="0" indent="0" algn="l" defTabSz="914400" rtl="0" eaLnBrk="1" fontAlgn="auto" latinLnBrk="0" hangingPunct="1">
              <a:lnSpc>
                <a:spcPct val="90000"/>
              </a:lnSpc>
              <a:spcBef>
                <a:spcPct val="45000"/>
              </a:spcBef>
              <a:spcAft>
                <a:spcPct val="45000"/>
              </a:spcAft>
              <a:buClr>
                <a:srgbClr val="B0B0B0"/>
              </a:buClr>
              <a:buSzTx/>
              <a:buFont typeface="Wingdings 2" panose="05020102010507070707" pitchFamily="18" charset="2"/>
              <a:buNone/>
              <a:tabLst/>
              <a:defRPr/>
            </a:pPr>
            <a:r>
              <a:rPr kumimoji="0" lang="en-US" altLang="en-US" sz="2400" b="1" i="0" u="none" strike="noStrike" kern="1200" cap="none" spc="0" normalizeH="0" baseline="0" noProof="0" dirty="0">
                <a:ln>
                  <a:noFill/>
                </a:ln>
                <a:solidFill>
                  <a:srgbClr val="1A1446"/>
                </a:solidFill>
                <a:effectLst/>
                <a:uLnTx/>
                <a:uFillTx/>
                <a:latin typeface="Arial"/>
                <a:ea typeface="+mn-ea"/>
                <a:cs typeface="Arial" charset="0"/>
              </a:rPr>
              <a:t>Operations: </a:t>
            </a:r>
            <a:r>
              <a:rPr kumimoji="0" lang="en-US" altLang="en-US" sz="2400" b="0" i="0" u="none" strike="noStrike" kern="1200" cap="none" spc="0" normalizeH="0" baseline="0" noProof="0" dirty="0">
                <a:ln>
                  <a:noFill/>
                </a:ln>
                <a:solidFill>
                  <a:srgbClr val="1A1446"/>
                </a:solidFill>
                <a:effectLst/>
                <a:uLnTx/>
                <a:uFillTx/>
                <a:latin typeface="Arial"/>
                <a:ea typeface="+mn-ea"/>
                <a:cs typeface="Arial" charset="0"/>
              </a:rPr>
              <a:t>U.S., Canada, Mexico,               Puerto Rico, U.S. Virgin Islands and Guam</a:t>
            </a:r>
          </a:p>
          <a:p>
            <a:pPr marL="0" marR="0" lvl="0" indent="0" algn="l" defTabSz="914400" rtl="0" eaLnBrk="1" fontAlgn="auto" latinLnBrk="0" hangingPunct="1">
              <a:lnSpc>
                <a:spcPct val="90000"/>
              </a:lnSpc>
              <a:spcBef>
                <a:spcPct val="45000"/>
              </a:spcBef>
              <a:spcAft>
                <a:spcPct val="45000"/>
              </a:spcAft>
              <a:buClr>
                <a:srgbClr val="B0B0B0"/>
              </a:buClr>
              <a:buSzTx/>
              <a:buFont typeface="Wingdings 2" panose="05020102010507070707" pitchFamily="18" charset="2"/>
              <a:buNone/>
              <a:tabLst/>
              <a:defRPr/>
            </a:pPr>
            <a:r>
              <a:rPr kumimoji="0" lang="en-US" altLang="en-US" sz="2400" b="1" i="0" u="none" strike="noStrike" kern="1200" cap="none" spc="0" normalizeH="0" baseline="0" noProof="0" dirty="0">
                <a:ln>
                  <a:noFill/>
                </a:ln>
                <a:solidFill>
                  <a:srgbClr val="1A1446"/>
                </a:solidFill>
                <a:effectLst/>
                <a:uLnTx/>
                <a:uFillTx/>
                <a:latin typeface="Arial"/>
                <a:ea typeface="+mn-ea"/>
                <a:cs typeface="Arial" charset="0"/>
              </a:rPr>
              <a:t>Revenue</a:t>
            </a:r>
            <a:r>
              <a:rPr kumimoji="0" lang="en-US" altLang="en-US" sz="2400" b="0" i="0" u="none" strike="noStrike" kern="1200" cap="none" spc="0" normalizeH="0" baseline="0" noProof="0" dirty="0">
                <a:ln>
                  <a:noFill/>
                </a:ln>
                <a:solidFill>
                  <a:srgbClr val="1A1446"/>
                </a:solidFill>
                <a:effectLst/>
                <a:uLnTx/>
                <a:uFillTx/>
                <a:latin typeface="Arial"/>
                <a:ea typeface="+mn-ea"/>
                <a:cs typeface="Arial" charset="0"/>
              </a:rPr>
              <a:t>:  ~$157B USD (FY22)</a:t>
            </a:r>
          </a:p>
          <a:p>
            <a:pPr marL="0" marR="0" lvl="0" indent="0" algn="l" defTabSz="914400" rtl="0" eaLnBrk="1" fontAlgn="auto" latinLnBrk="0" hangingPunct="1">
              <a:lnSpc>
                <a:spcPct val="90000"/>
              </a:lnSpc>
              <a:spcBef>
                <a:spcPct val="45000"/>
              </a:spcBef>
              <a:spcAft>
                <a:spcPct val="45000"/>
              </a:spcAft>
              <a:buClr>
                <a:srgbClr val="B0B0B0"/>
              </a:buClr>
              <a:buSzTx/>
              <a:buFont typeface="Wingdings 2" panose="05020102010507070707" pitchFamily="18" charset="2"/>
              <a:buNone/>
              <a:tabLst/>
              <a:defRPr/>
            </a:pPr>
            <a:r>
              <a:rPr kumimoji="0" lang="en-US" altLang="en-US" sz="2400" b="1" i="0" u="none" strike="noStrike" kern="1200" cap="none" spc="0" normalizeH="0" baseline="0" noProof="0" dirty="0">
                <a:ln>
                  <a:noFill/>
                </a:ln>
                <a:solidFill>
                  <a:srgbClr val="1A1446"/>
                </a:solidFill>
                <a:effectLst/>
                <a:uLnTx/>
                <a:uFillTx/>
                <a:latin typeface="Arial"/>
                <a:ea typeface="+mn-ea"/>
                <a:cs typeface="Arial" charset="0"/>
              </a:rPr>
              <a:t>Associates</a:t>
            </a:r>
            <a:r>
              <a:rPr kumimoji="0" lang="en-US" altLang="en-US" sz="2400" b="0" i="0" u="none" strike="noStrike" kern="1200" cap="none" spc="0" normalizeH="0" baseline="0" noProof="0" dirty="0">
                <a:ln>
                  <a:noFill/>
                </a:ln>
                <a:solidFill>
                  <a:srgbClr val="1A1446"/>
                </a:solidFill>
                <a:effectLst/>
                <a:uLnTx/>
                <a:uFillTx/>
                <a:latin typeface="Arial"/>
                <a:ea typeface="+mn-ea"/>
                <a:cs typeface="Arial" charset="0"/>
              </a:rPr>
              <a:t>: ~470,000</a:t>
            </a:r>
          </a:p>
          <a:p>
            <a:pPr marL="0" marR="0" lvl="0" indent="0" algn="l" defTabSz="914400" rtl="0" eaLnBrk="1" fontAlgn="auto" latinLnBrk="0" hangingPunct="1">
              <a:lnSpc>
                <a:spcPct val="90000"/>
              </a:lnSpc>
              <a:spcBef>
                <a:spcPct val="45000"/>
              </a:spcBef>
              <a:spcAft>
                <a:spcPct val="45000"/>
              </a:spcAft>
              <a:buClr>
                <a:srgbClr val="B0B0B0"/>
              </a:buClr>
              <a:buSzTx/>
              <a:buFont typeface="Wingdings 2" panose="05020102010507070707" pitchFamily="18" charset="2"/>
              <a:buNone/>
              <a:tabLst/>
              <a:defRPr/>
            </a:pPr>
            <a:r>
              <a:rPr kumimoji="0" lang="en-US" altLang="en-US" sz="2400" b="1" i="0" u="none" strike="noStrike" kern="1200" cap="none" spc="0" normalizeH="0" baseline="0" noProof="0" dirty="0">
                <a:ln>
                  <a:noFill/>
                </a:ln>
                <a:solidFill>
                  <a:srgbClr val="1A1446"/>
                </a:solidFill>
                <a:effectLst/>
                <a:uLnTx/>
                <a:uFillTx/>
                <a:latin typeface="Arial"/>
                <a:ea typeface="+mn-ea"/>
                <a:cs typeface="Arial" charset="0"/>
              </a:rPr>
              <a:t>EHS Associates: </a:t>
            </a:r>
            <a:r>
              <a:rPr kumimoji="0" lang="en-US" altLang="en-US" sz="2400" b="0" i="0" u="none" strike="noStrike" kern="1200" cap="none" spc="0" normalizeH="0" baseline="0" noProof="0" dirty="0">
                <a:ln>
                  <a:noFill/>
                </a:ln>
                <a:solidFill>
                  <a:srgbClr val="1A1446"/>
                </a:solidFill>
                <a:effectLst/>
                <a:uLnTx/>
                <a:uFillTx/>
                <a:latin typeface="Arial"/>
                <a:ea typeface="+mn-ea"/>
                <a:cs typeface="Arial" charset="0"/>
              </a:rPr>
              <a:t>53 (34 Corporate/19 Field)</a:t>
            </a:r>
          </a:p>
        </p:txBody>
      </p:sp>
      <p:pic>
        <p:nvPicPr>
          <p:cNvPr id="10" name="Picture 5" descr="New Group">
            <a:extLst>
              <a:ext uri="{FF2B5EF4-FFF2-40B4-BE49-F238E27FC236}">
                <a16:creationId xmlns:a16="http://schemas.microsoft.com/office/drawing/2014/main" id="{84215A43-873A-1344-6A08-36A80860561F}"/>
              </a:ext>
            </a:extLst>
          </p:cNvPr>
          <p:cNvPicPr>
            <a:picLocks noChangeAspect="1" noChangeArrowheads="1"/>
          </p:cNvPicPr>
          <p:nvPr/>
        </p:nvPicPr>
        <p:blipFill>
          <a:blip r:embed="rId4">
            <a:lum bright="6000" contrast="2000"/>
            <a:extLst>
              <a:ext uri="{28A0092B-C50C-407E-A947-70E740481C1C}">
                <a14:useLocalDpi xmlns:a14="http://schemas.microsoft.com/office/drawing/2010/main" val="0"/>
              </a:ext>
            </a:extLst>
          </a:blip>
          <a:srcRect/>
          <a:stretch>
            <a:fillRect/>
          </a:stretch>
        </p:blipFill>
        <p:spPr bwMode="auto">
          <a:xfrm>
            <a:off x="8715787" y="1987185"/>
            <a:ext cx="34337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880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37B0478-6364-1D2C-8833-F74FD2D1D337}"/>
              </a:ext>
            </a:extLst>
          </p:cNvPr>
          <p:cNvSpPr/>
          <p:nvPr/>
        </p:nvSpPr>
        <p:spPr>
          <a:xfrm>
            <a:off x="494631" y="3781757"/>
            <a:ext cx="3978941" cy="2316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6" name="Title 1">
            <a:extLst>
              <a:ext uri="{FF2B5EF4-FFF2-40B4-BE49-F238E27FC236}">
                <a16:creationId xmlns:a16="http://schemas.microsoft.com/office/drawing/2014/main" id="{92FEDCE2-595D-EF4C-E576-EF5AE7D7EC8E}"/>
              </a:ext>
            </a:extLst>
          </p:cNvPr>
          <p:cNvSpPr>
            <a:spLocks noGrp="1"/>
          </p:cNvSpPr>
          <p:nvPr>
            <p:ph type="title"/>
          </p:nvPr>
        </p:nvSpPr>
        <p:spPr>
          <a:xfrm>
            <a:off x="240631" y="63409"/>
            <a:ext cx="11730789" cy="906416"/>
          </a:xfrm>
        </p:spPr>
        <p:txBody>
          <a:bodyPr>
            <a:normAutofit/>
          </a:bodyPr>
          <a:lstStyle/>
          <a:p>
            <a:r>
              <a:rPr lang="en-US" sz="3600" dirty="0">
                <a:cs typeface="Arial"/>
              </a:rPr>
              <a:t>The Opportunity</a:t>
            </a:r>
            <a:endParaRPr lang="en-US" sz="3600" dirty="0"/>
          </a:p>
        </p:txBody>
      </p:sp>
      <p:sp>
        <p:nvSpPr>
          <p:cNvPr id="3" name="Slide Number Placeholder 2">
            <a:extLst>
              <a:ext uri="{FF2B5EF4-FFF2-40B4-BE49-F238E27FC236}">
                <a16:creationId xmlns:a16="http://schemas.microsoft.com/office/drawing/2014/main" id="{C29C8E1B-4042-8D8B-9C2D-86DE66FF9F3C}"/>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2B11982-4F47-082A-7845-553B1FAED6C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5" name="Content Placeholder 4">
            <a:extLst>
              <a:ext uri="{FF2B5EF4-FFF2-40B4-BE49-F238E27FC236}">
                <a16:creationId xmlns:a16="http://schemas.microsoft.com/office/drawing/2014/main" id="{93141F32-FBA5-92DA-23FB-F1EFED2D2A88}"/>
              </a:ext>
            </a:extLst>
          </p:cNvPr>
          <p:cNvSpPr>
            <a:spLocks noGrp="1"/>
          </p:cNvSpPr>
          <p:nvPr>
            <p:ph sz="quarter" idx="12"/>
          </p:nvPr>
        </p:nvSpPr>
        <p:spPr>
          <a:xfrm>
            <a:off x="626739" y="1566321"/>
            <a:ext cx="6288176" cy="1790153"/>
          </a:xfrm>
          <a:solidFill>
            <a:schemeClr val="accent3">
              <a:lumMod val="40000"/>
              <a:lumOff val="60000"/>
            </a:schemeClr>
          </a:solidFill>
        </p:spPr>
        <p:txBody>
          <a:bodyPr>
            <a:normAutofit/>
          </a:bodyPr>
          <a:lstStyle/>
          <a:p>
            <a:r>
              <a:rPr lang="en-US" sz="2400" dirty="0"/>
              <a:t>2016: Tool Rental injury analysis</a:t>
            </a:r>
          </a:p>
          <a:p>
            <a:r>
              <a:rPr lang="en-US" sz="2400" dirty="0"/>
              <a:t>Millions of bulky, heavy tools manually loaded/unloaded each year</a:t>
            </a:r>
          </a:p>
          <a:p>
            <a:r>
              <a:rPr lang="en-US" sz="2400" dirty="0"/>
              <a:t>Hundreds of injury opportunities annually</a:t>
            </a:r>
          </a:p>
        </p:txBody>
      </p:sp>
      <p:pic>
        <p:nvPicPr>
          <p:cNvPr id="14" name="Picture 13">
            <a:extLst>
              <a:ext uri="{FF2B5EF4-FFF2-40B4-BE49-F238E27FC236}">
                <a16:creationId xmlns:a16="http://schemas.microsoft.com/office/drawing/2014/main" id="{4E2E41CE-0AC2-1951-6E9E-F2E111D48F22}"/>
              </a:ext>
            </a:extLst>
          </p:cNvPr>
          <p:cNvPicPr>
            <a:picLocks noChangeAspect="1"/>
          </p:cNvPicPr>
          <p:nvPr/>
        </p:nvPicPr>
        <p:blipFill>
          <a:blip r:embed="rId3"/>
          <a:stretch>
            <a:fillRect/>
          </a:stretch>
        </p:blipFill>
        <p:spPr>
          <a:xfrm>
            <a:off x="5577880" y="3935568"/>
            <a:ext cx="2532775" cy="210516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1AE6EDC8-52C4-8306-DBDE-991250572642}"/>
              </a:ext>
            </a:extLst>
          </p:cNvPr>
          <p:cNvSpPr/>
          <p:nvPr/>
        </p:nvSpPr>
        <p:spPr>
          <a:xfrm>
            <a:off x="432219" y="859918"/>
            <a:ext cx="1412240" cy="50800"/>
          </a:xfrm>
          <a:prstGeom prst="rect">
            <a:avLst/>
          </a:prstGeom>
          <a:solidFill>
            <a:srgbClr val="F96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96302"/>
              </a:solidFill>
              <a:effectLst/>
              <a:uLnTx/>
              <a:uFillTx/>
              <a:latin typeface="Arial"/>
              <a:ea typeface="+mn-ea"/>
              <a:cs typeface="+mn-cs"/>
            </a:endParaRPr>
          </a:p>
        </p:txBody>
      </p:sp>
      <p:cxnSp>
        <p:nvCxnSpPr>
          <p:cNvPr id="19" name="Straight Arrow Connector 18">
            <a:extLst>
              <a:ext uri="{FF2B5EF4-FFF2-40B4-BE49-F238E27FC236}">
                <a16:creationId xmlns:a16="http://schemas.microsoft.com/office/drawing/2014/main" id="{47BBBFCE-DC15-322D-6273-968E5C0D533F}"/>
              </a:ext>
            </a:extLst>
          </p:cNvPr>
          <p:cNvCxnSpPr>
            <a:cxnSpLocks/>
          </p:cNvCxnSpPr>
          <p:nvPr/>
        </p:nvCxnSpPr>
        <p:spPr>
          <a:xfrm flipH="1">
            <a:off x="7692872" y="2916615"/>
            <a:ext cx="1090904" cy="807311"/>
          </a:xfrm>
          <a:prstGeom prst="straightConnector1">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7EF0DA0-BA1E-6B5F-08E7-5C45C5C21BD0}"/>
              </a:ext>
            </a:extLst>
          </p:cNvPr>
          <p:cNvGrpSpPr/>
          <p:nvPr/>
        </p:nvGrpSpPr>
        <p:grpSpPr>
          <a:xfrm>
            <a:off x="668377" y="3984372"/>
            <a:ext cx="3533775" cy="1900680"/>
            <a:chOff x="579383" y="3968975"/>
            <a:chExt cx="3533775" cy="1900680"/>
          </a:xfrm>
        </p:grpSpPr>
        <p:pic>
          <p:nvPicPr>
            <p:cNvPr id="12" name="Picture 11">
              <a:extLst>
                <a:ext uri="{FF2B5EF4-FFF2-40B4-BE49-F238E27FC236}">
                  <a16:creationId xmlns:a16="http://schemas.microsoft.com/office/drawing/2014/main" id="{B85D8336-75FA-3622-A7DB-69B5C8DEB7A4}"/>
                </a:ext>
              </a:extLst>
            </p:cNvPr>
            <p:cNvPicPr>
              <a:picLocks noChangeAspect="1"/>
            </p:cNvPicPr>
            <p:nvPr/>
          </p:nvPicPr>
          <p:blipFill>
            <a:blip r:embed="rId4"/>
            <a:stretch>
              <a:fillRect/>
            </a:stretch>
          </p:blipFill>
          <p:spPr>
            <a:xfrm>
              <a:off x="579383" y="3968975"/>
              <a:ext cx="3533775" cy="1019175"/>
            </a:xfrm>
            <a:prstGeom prst="rect">
              <a:avLst/>
            </a:prstGeom>
          </p:spPr>
        </p:pic>
        <p:sp>
          <p:nvSpPr>
            <p:cNvPr id="13" name="TextBox 12">
              <a:extLst>
                <a:ext uri="{FF2B5EF4-FFF2-40B4-BE49-F238E27FC236}">
                  <a16:creationId xmlns:a16="http://schemas.microsoft.com/office/drawing/2014/main" id="{F49FBED3-8BDF-664D-54AC-58E4C9F00E94}"/>
                </a:ext>
              </a:extLst>
            </p:cNvPr>
            <p:cNvSpPr txBox="1"/>
            <p:nvPr/>
          </p:nvSpPr>
          <p:spPr>
            <a:xfrm>
              <a:off x="682032" y="5038658"/>
              <a:ext cx="3163045" cy="83099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Over 1,300 TRC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National presence (top 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Expanding - Large Equipment</a:t>
              </a:r>
            </a:p>
          </p:txBody>
        </p:sp>
      </p:grpSp>
      <p:grpSp>
        <p:nvGrpSpPr>
          <p:cNvPr id="59" name="Group 58">
            <a:extLst>
              <a:ext uri="{FF2B5EF4-FFF2-40B4-BE49-F238E27FC236}">
                <a16:creationId xmlns:a16="http://schemas.microsoft.com/office/drawing/2014/main" id="{23C7CB4A-C3EE-3FAB-B109-F5552EC3D957}"/>
              </a:ext>
            </a:extLst>
          </p:cNvPr>
          <p:cNvGrpSpPr/>
          <p:nvPr/>
        </p:nvGrpSpPr>
        <p:grpSpPr>
          <a:xfrm>
            <a:off x="9070966" y="668061"/>
            <a:ext cx="2094950" cy="4932639"/>
            <a:chOff x="8637451" y="372741"/>
            <a:chExt cx="1552000" cy="4320089"/>
          </a:xfrm>
        </p:grpSpPr>
        <p:sp>
          <p:nvSpPr>
            <p:cNvPr id="60" name="TextBox 59">
              <a:extLst>
                <a:ext uri="{FF2B5EF4-FFF2-40B4-BE49-F238E27FC236}">
                  <a16:creationId xmlns:a16="http://schemas.microsoft.com/office/drawing/2014/main" id="{E4D7EDAC-0218-AB01-92C8-7FB63F140638}"/>
                </a:ext>
              </a:extLst>
            </p:cNvPr>
            <p:cNvSpPr txBox="1"/>
            <p:nvPr/>
          </p:nvSpPr>
          <p:spPr>
            <a:xfrm>
              <a:off x="8650337" y="1075027"/>
              <a:ext cx="790601"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127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61" name="TextBox 60">
              <a:extLst>
                <a:ext uri="{FF2B5EF4-FFF2-40B4-BE49-F238E27FC236}">
                  <a16:creationId xmlns:a16="http://schemas.microsoft.com/office/drawing/2014/main" id="{1B63188E-33F5-1F4A-4218-51F0BF48EE69}"/>
                </a:ext>
              </a:extLst>
            </p:cNvPr>
            <p:cNvSpPr txBox="1"/>
            <p:nvPr/>
          </p:nvSpPr>
          <p:spPr>
            <a:xfrm>
              <a:off x="8683798" y="1681508"/>
              <a:ext cx="691215"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86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62" name="TextBox 61">
              <a:extLst>
                <a:ext uri="{FF2B5EF4-FFF2-40B4-BE49-F238E27FC236}">
                  <a16:creationId xmlns:a16="http://schemas.microsoft.com/office/drawing/2014/main" id="{757987D1-7E2F-16B8-BEEC-0FDA46A16A76}"/>
                </a:ext>
              </a:extLst>
            </p:cNvPr>
            <p:cNvSpPr txBox="1"/>
            <p:nvPr/>
          </p:nvSpPr>
          <p:spPr>
            <a:xfrm>
              <a:off x="8637451" y="2342063"/>
              <a:ext cx="790601"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184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63" name="TextBox 62">
              <a:extLst>
                <a:ext uri="{FF2B5EF4-FFF2-40B4-BE49-F238E27FC236}">
                  <a16:creationId xmlns:a16="http://schemas.microsoft.com/office/drawing/2014/main" id="{EDDCEF9C-AE57-18E0-B1B7-F8E892BD09F4}"/>
                </a:ext>
              </a:extLst>
            </p:cNvPr>
            <p:cNvSpPr txBox="1"/>
            <p:nvPr/>
          </p:nvSpPr>
          <p:spPr>
            <a:xfrm>
              <a:off x="8687604" y="2983648"/>
              <a:ext cx="691215"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71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64" name="TextBox 63">
              <a:extLst>
                <a:ext uri="{FF2B5EF4-FFF2-40B4-BE49-F238E27FC236}">
                  <a16:creationId xmlns:a16="http://schemas.microsoft.com/office/drawing/2014/main" id="{3E417E69-0BE8-940A-83F6-BBF77E040E03}"/>
                </a:ext>
              </a:extLst>
            </p:cNvPr>
            <p:cNvSpPr txBox="1"/>
            <p:nvPr/>
          </p:nvSpPr>
          <p:spPr>
            <a:xfrm>
              <a:off x="8637451" y="3606407"/>
              <a:ext cx="790601"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244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65" name="TextBox 64">
              <a:extLst>
                <a:ext uri="{FF2B5EF4-FFF2-40B4-BE49-F238E27FC236}">
                  <a16:creationId xmlns:a16="http://schemas.microsoft.com/office/drawing/2014/main" id="{5D5CAF6B-E583-7DFD-645D-084BE5225EE0}"/>
                </a:ext>
              </a:extLst>
            </p:cNvPr>
            <p:cNvSpPr txBox="1"/>
            <p:nvPr/>
          </p:nvSpPr>
          <p:spPr>
            <a:xfrm>
              <a:off x="8660211" y="4221651"/>
              <a:ext cx="780727"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113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66" name="TextBox 65">
              <a:extLst>
                <a:ext uri="{FF2B5EF4-FFF2-40B4-BE49-F238E27FC236}">
                  <a16:creationId xmlns:a16="http://schemas.microsoft.com/office/drawing/2014/main" id="{DE7B15D6-F61A-C16A-0402-E7529C7D6023}"/>
                </a:ext>
              </a:extLst>
            </p:cNvPr>
            <p:cNvSpPr txBox="1"/>
            <p:nvPr/>
          </p:nvSpPr>
          <p:spPr>
            <a:xfrm>
              <a:off x="8650337" y="499254"/>
              <a:ext cx="790601" cy="307777"/>
            </a:xfrm>
            <a:prstGeom prst="rect">
              <a:avLst/>
            </a:prstGeom>
            <a:noFill/>
            <a:ln>
              <a:solidFill>
                <a:srgbClr val="FFFF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150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pic>
          <p:nvPicPr>
            <p:cNvPr id="67" name="Picture 66">
              <a:extLst>
                <a:ext uri="{FF2B5EF4-FFF2-40B4-BE49-F238E27FC236}">
                  <a16:creationId xmlns:a16="http://schemas.microsoft.com/office/drawing/2014/main" id="{B99F899F-8631-E1BD-23E7-2BF56CF3F704}"/>
                </a:ext>
              </a:extLst>
            </p:cNvPr>
            <p:cNvPicPr>
              <a:picLocks noChangeAspect="1"/>
            </p:cNvPicPr>
            <p:nvPr/>
          </p:nvPicPr>
          <p:blipFill>
            <a:blip r:embed="rId5"/>
            <a:stretch>
              <a:fillRect/>
            </a:stretch>
          </p:blipFill>
          <p:spPr>
            <a:xfrm>
              <a:off x="9640810" y="1618948"/>
              <a:ext cx="546409" cy="548315"/>
            </a:xfrm>
            <a:prstGeom prst="rect">
              <a:avLst/>
            </a:prstGeom>
            <a:ln>
              <a:solidFill>
                <a:srgbClr val="FFFF00"/>
              </a:solidFill>
            </a:ln>
          </p:spPr>
        </p:pic>
        <p:pic>
          <p:nvPicPr>
            <p:cNvPr id="68" name="Picture 67">
              <a:extLst>
                <a:ext uri="{FF2B5EF4-FFF2-40B4-BE49-F238E27FC236}">
                  <a16:creationId xmlns:a16="http://schemas.microsoft.com/office/drawing/2014/main" id="{C6C7C485-100E-439D-B963-428D8B8203FA}"/>
                </a:ext>
              </a:extLst>
            </p:cNvPr>
            <p:cNvPicPr>
              <a:picLocks noChangeAspect="1"/>
            </p:cNvPicPr>
            <p:nvPr/>
          </p:nvPicPr>
          <p:blipFill>
            <a:blip r:embed="rId6"/>
            <a:stretch>
              <a:fillRect/>
            </a:stretch>
          </p:blipFill>
          <p:spPr>
            <a:xfrm>
              <a:off x="9638068" y="999485"/>
              <a:ext cx="546409" cy="544522"/>
            </a:xfrm>
            <a:prstGeom prst="rect">
              <a:avLst/>
            </a:prstGeom>
            <a:ln>
              <a:solidFill>
                <a:srgbClr val="FFFF00"/>
              </a:solidFill>
            </a:ln>
          </p:spPr>
        </p:pic>
        <p:pic>
          <p:nvPicPr>
            <p:cNvPr id="69" name="Picture 68">
              <a:extLst>
                <a:ext uri="{FF2B5EF4-FFF2-40B4-BE49-F238E27FC236}">
                  <a16:creationId xmlns:a16="http://schemas.microsoft.com/office/drawing/2014/main" id="{F7572B40-7AA0-7D5C-115F-B2A2B28ACA97}"/>
                </a:ext>
              </a:extLst>
            </p:cNvPr>
            <p:cNvPicPr>
              <a:picLocks noChangeAspect="1"/>
            </p:cNvPicPr>
            <p:nvPr/>
          </p:nvPicPr>
          <p:blipFill>
            <a:blip r:embed="rId7"/>
            <a:stretch>
              <a:fillRect/>
            </a:stretch>
          </p:blipFill>
          <p:spPr>
            <a:xfrm>
              <a:off x="9640811" y="372741"/>
              <a:ext cx="548316" cy="548316"/>
            </a:xfrm>
            <a:prstGeom prst="rect">
              <a:avLst/>
            </a:prstGeom>
            <a:ln>
              <a:solidFill>
                <a:srgbClr val="FFFF00"/>
              </a:solidFill>
            </a:ln>
          </p:spPr>
        </p:pic>
        <p:pic>
          <p:nvPicPr>
            <p:cNvPr id="70" name="Picture 69">
              <a:extLst>
                <a:ext uri="{FF2B5EF4-FFF2-40B4-BE49-F238E27FC236}">
                  <a16:creationId xmlns:a16="http://schemas.microsoft.com/office/drawing/2014/main" id="{4698D318-64FF-94FB-3F40-5A5C1FE790C3}"/>
                </a:ext>
              </a:extLst>
            </p:cNvPr>
            <p:cNvPicPr>
              <a:picLocks noChangeAspect="1"/>
            </p:cNvPicPr>
            <p:nvPr/>
          </p:nvPicPr>
          <p:blipFill>
            <a:blip r:embed="rId8"/>
            <a:stretch>
              <a:fillRect/>
            </a:stretch>
          </p:blipFill>
          <p:spPr>
            <a:xfrm>
              <a:off x="9640811" y="2253644"/>
              <a:ext cx="548316" cy="548316"/>
            </a:xfrm>
            <a:prstGeom prst="rect">
              <a:avLst/>
            </a:prstGeom>
            <a:ln>
              <a:solidFill>
                <a:srgbClr val="FFFF00"/>
              </a:solidFill>
            </a:ln>
          </p:spPr>
        </p:pic>
        <p:pic>
          <p:nvPicPr>
            <p:cNvPr id="71" name="Picture 70">
              <a:extLst>
                <a:ext uri="{FF2B5EF4-FFF2-40B4-BE49-F238E27FC236}">
                  <a16:creationId xmlns:a16="http://schemas.microsoft.com/office/drawing/2014/main" id="{C7BEA6FE-A698-C6EA-8377-1E0FC83AA756}"/>
                </a:ext>
              </a:extLst>
            </p:cNvPr>
            <p:cNvPicPr>
              <a:picLocks noChangeAspect="1"/>
            </p:cNvPicPr>
            <p:nvPr/>
          </p:nvPicPr>
          <p:blipFill>
            <a:blip r:embed="rId9"/>
            <a:stretch>
              <a:fillRect/>
            </a:stretch>
          </p:blipFill>
          <p:spPr>
            <a:xfrm>
              <a:off x="9639015" y="2888341"/>
              <a:ext cx="548640" cy="548640"/>
            </a:xfrm>
            <a:prstGeom prst="rect">
              <a:avLst/>
            </a:prstGeom>
            <a:ln>
              <a:solidFill>
                <a:srgbClr val="FFFF00"/>
              </a:solidFill>
            </a:ln>
          </p:spPr>
        </p:pic>
        <p:pic>
          <p:nvPicPr>
            <p:cNvPr id="72" name="Picture 71">
              <a:extLst>
                <a:ext uri="{FF2B5EF4-FFF2-40B4-BE49-F238E27FC236}">
                  <a16:creationId xmlns:a16="http://schemas.microsoft.com/office/drawing/2014/main" id="{6CEEAA06-28AF-E68E-34A1-DCEA97913812}"/>
                </a:ext>
              </a:extLst>
            </p:cNvPr>
            <p:cNvPicPr>
              <a:picLocks noChangeAspect="1"/>
            </p:cNvPicPr>
            <p:nvPr/>
          </p:nvPicPr>
          <p:blipFill>
            <a:blip r:embed="rId10"/>
            <a:stretch>
              <a:fillRect/>
            </a:stretch>
          </p:blipFill>
          <p:spPr>
            <a:xfrm>
              <a:off x="9635837" y="3511791"/>
              <a:ext cx="548640" cy="546967"/>
            </a:xfrm>
            <a:prstGeom prst="rect">
              <a:avLst/>
            </a:prstGeom>
            <a:ln>
              <a:solidFill>
                <a:srgbClr val="FFFF00"/>
              </a:solidFill>
            </a:ln>
          </p:spPr>
        </p:pic>
        <p:pic>
          <p:nvPicPr>
            <p:cNvPr id="73" name="Picture 72">
              <a:extLst>
                <a:ext uri="{FF2B5EF4-FFF2-40B4-BE49-F238E27FC236}">
                  <a16:creationId xmlns:a16="http://schemas.microsoft.com/office/drawing/2014/main" id="{C51A8E0A-A68E-E036-2ECD-C9227DD8D1B8}"/>
                </a:ext>
              </a:extLst>
            </p:cNvPr>
            <p:cNvPicPr>
              <a:picLocks noChangeAspect="1"/>
            </p:cNvPicPr>
            <p:nvPr/>
          </p:nvPicPr>
          <p:blipFill>
            <a:blip r:embed="rId11"/>
            <a:stretch>
              <a:fillRect/>
            </a:stretch>
          </p:blipFill>
          <p:spPr>
            <a:xfrm>
              <a:off x="9640811" y="4143350"/>
              <a:ext cx="548640" cy="549480"/>
            </a:xfrm>
            <a:prstGeom prst="rect">
              <a:avLst/>
            </a:prstGeom>
            <a:ln>
              <a:solidFill>
                <a:srgbClr val="FFFF00"/>
              </a:solidFill>
            </a:ln>
          </p:spPr>
        </p:pic>
      </p:grpSp>
    </p:spTree>
    <p:extLst>
      <p:ext uri="{BB962C8B-B14F-4D97-AF65-F5344CB8AC3E}">
        <p14:creationId xmlns:p14="http://schemas.microsoft.com/office/powerpoint/2010/main" val="28091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3D4418-5B6A-4646-8FFC-FE72FD64E130}"/>
              </a:ext>
            </a:extLst>
          </p:cNvPr>
          <p:cNvSpPr/>
          <p:nvPr/>
        </p:nvSpPr>
        <p:spPr>
          <a:xfrm>
            <a:off x="407550" y="1550596"/>
            <a:ext cx="4654923" cy="39290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8" name="Rectangle 7">
            <a:extLst>
              <a:ext uri="{FF2B5EF4-FFF2-40B4-BE49-F238E27FC236}">
                <a16:creationId xmlns:a16="http://schemas.microsoft.com/office/drawing/2014/main" id="{84A185B4-9262-4C23-9C12-87BCBF988805}"/>
              </a:ext>
            </a:extLst>
          </p:cNvPr>
          <p:cNvSpPr/>
          <p:nvPr/>
        </p:nvSpPr>
        <p:spPr>
          <a:xfrm>
            <a:off x="220580" y="1798790"/>
            <a:ext cx="4945433" cy="37298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6A937733-FDD4-7392-794F-DFB5DC86DD18}"/>
              </a:ext>
            </a:extLst>
          </p:cNvPr>
          <p:cNvSpPr>
            <a:spLocks noGrp="1"/>
          </p:cNvSpPr>
          <p:nvPr>
            <p:ph type="title"/>
          </p:nvPr>
        </p:nvSpPr>
        <p:spPr>
          <a:xfrm>
            <a:off x="425771" y="54835"/>
            <a:ext cx="11730789" cy="857377"/>
          </a:xfrm>
        </p:spPr>
        <p:txBody>
          <a:bodyPr>
            <a:normAutofit/>
          </a:bodyPr>
          <a:lstStyle/>
          <a:p>
            <a:r>
              <a:rPr lang="en-US" sz="3600" dirty="0">
                <a:cs typeface="Arial"/>
              </a:rPr>
              <a:t>Partnership Strength: Co-Managed Severity Projects</a:t>
            </a:r>
            <a:endParaRPr lang="en-US" sz="3600" baseline="30000" dirty="0"/>
          </a:p>
        </p:txBody>
      </p:sp>
      <p:sp>
        <p:nvSpPr>
          <p:cNvPr id="3" name="Slide Number Placeholder 2">
            <a:extLst>
              <a:ext uri="{FF2B5EF4-FFF2-40B4-BE49-F238E27FC236}">
                <a16:creationId xmlns:a16="http://schemas.microsoft.com/office/drawing/2014/main" id="{E549E285-E3D0-CD89-51D9-3863827CFC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4CE90-470A-43E3-A052-3E8AD880B4A5}" type="slidenum">
              <a:rPr kumimoji="0" lang="en-US" sz="1200" b="0" i="0" u="none" strike="noStrike" kern="1200" cap="none" spc="0" normalizeH="0" baseline="0" noProof="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29F2E6D-03C5-E4D8-9212-F44A6E419DD7}"/>
              </a:ext>
            </a:extLst>
          </p:cNvPr>
          <p:cNvSpPr>
            <a:spLocks noGrp="1"/>
          </p:cNvSpPr>
          <p:nvPr>
            <p:ph type="ftr"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5" name="Content Placeholder 4">
            <a:extLst>
              <a:ext uri="{FF2B5EF4-FFF2-40B4-BE49-F238E27FC236}">
                <a16:creationId xmlns:a16="http://schemas.microsoft.com/office/drawing/2014/main" id="{46DD0063-9D07-7CF3-CDF2-E3E9FD92E006}"/>
              </a:ext>
            </a:extLst>
          </p:cNvPr>
          <p:cNvSpPr>
            <a:spLocks noGrp="1"/>
          </p:cNvSpPr>
          <p:nvPr>
            <p:ph sz="quarter" idx="12"/>
          </p:nvPr>
        </p:nvSpPr>
        <p:spPr>
          <a:xfrm>
            <a:off x="303502" y="1925555"/>
            <a:ext cx="4807966" cy="2988240"/>
          </a:xfrm>
        </p:spPr>
        <p:txBody>
          <a:bodyPr vert="horz" lIns="91440" tIns="45720" rIns="91440" bIns="45720" rtlCol="0" anchor="t">
            <a:normAutofit lnSpcReduction="10000"/>
          </a:bodyPr>
          <a:lstStyle/>
          <a:p>
            <a:r>
              <a:rPr lang="en-US" sz="2400" dirty="0">
                <a:cs typeface="Arial"/>
              </a:rPr>
              <a:t>Hand crank lift table – primary lifting aid</a:t>
            </a:r>
          </a:p>
          <a:p>
            <a:r>
              <a:rPr lang="en-US" sz="2400" dirty="0">
                <a:cs typeface="Arial"/>
              </a:rPr>
              <a:t>Larger tools/equipment required team-lifted</a:t>
            </a:r>
          </a:p>
          <a:p>
            <a:endParaRPr lang="en-US" sz="2400" dirty="0"/>
          </a:p>
          <a:p>
            <a:r>
              <a:rPr lang="en-US" sz="2400" dirty="0"/>
              <a:t>2017: </a:t>
            </a:r>
          </a:p>
          <a:p>
            <a:pPr lvl="1"/>
            <a:r>
              <a:rPr lang="en-US" sz="2000" dirty="0"/>
              <a:t>Design &amp; develop of Portable Loading Dock (PLD)</a:t>
            </a:r>
          </a:p>
        </p:txBody>
      </p:sp>
      <p:pic>
        <p:nvPicPr>
          <p:cNvPr id="11" name="Picture 10">
            <a:extLst>
              <a:ext uri="{FF2B5EF4-FFF2-40B4-BE49-F238E27FC236}">
                <a16:creationId xmlns:a16="http://schemas.microsoft.com/office/drawing/2014/main" id="{4AF14700-B98D-C2E0-4514-FB3E28F4677A}"/>
              </a:ext>
            </a:extLst>
          </p:cNvPr>
          <p:cNvPicPr>
            <a:picLocks noChangeAspect="1"/>
          </p:cNvPicPr>
          <p:nvPr/>
        </p:nvPicPr>
        <p:blipFill>
          <a:blip r:embed="rId3"/>
          <a:stretch>
            <a:fillRect/>
          </a:stretch>
        </p:blipFill>
        <p:spPr>
          <a:xfrm>
            <a:off x="6096000" y="1017920"/>
            <a:ext cx="2500613" cy="3272613"/>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5EBE90DD-17E4-BBE4-F743-AB7EFDB97076}"/>
              </a:ext>
            </a:extLst>
          </p:cNvPr>
          <p:cNvPicPr>
            <a:picLocks noChangeAspect="1"/>
          </p:cNvPicPr>
          <p:nvPr/>
        </p:nvPicPr>
        <p:blipFill>
          <a:blip r:embed="rId4"/>
          <a:stretch>
            <a:fillRect/>
          </a:stretch>
        </p:blipFill>
        <p:spPr>
          <a:xfrm>
            <a:off x="7986483" y="3840084"/>
            <a:ext cx="3466920" cy="214742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A26DA831-2F24-AD9E-1CE3-AFDE67D19C6F}"/>
              </a:ext>
            </a:extLst>
          </p:cNvPr>
          <p:cNvSpPr/>
          <p:nvPr/>
        </p:nvSpPr>
        <p:spPr>
          <a:xfrm>
            <a:off x="425771" y="869016"/>
            <a:ext cx="1412240" cy="50800"/>
          </a:xfrm>
          <a:prstGeom prst="rect">
            <a:avLst/>
          </a:prstGeom>
          <a:solidFill>
            <a:srgbClr val="F96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96302"/>
              </a:solidFill>
              <a:effectLst/>
              <a:uLnTx/>
              <a:uFillTx/>
              <a:latin typeface="Arial"/>
              <a:ea typeface="+mn-ea"/>
              <a:cs typeface="+mn-cs"/>
            </a:endParaRPr>
          </a:p>
        </p:txBody>
      </p:sp>
      <p:graphicFrame>
        <p:nvGraphicFramePr>
          <p:cNvPr id="58" name="Diagram 57">
            <a:extLst>
              <a:ext uri="{FF2B5EF4-FFF2-40B4-BE49-F238E27FC236}">
                <a16:creationId xmlns:a16="http://schemas.microsoft.com/office/drawing/2014/main" id="{018F121A-0054-0E6F-D614-76038AD08316}"/>
              </a:ext>
            </a:extLst>
          </p:cNvPr>
          <p:cNvGraphicFramePr/>
          <p:nvPr/>
        </p:nvGraphicFramePr>
        <p:xfrm>
          <a:off x="425772" y="1096492"/>
          <a:ext cx="2500613" cy="2836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a:extLst>
              <a:ext uri="{FF2B5EF4-FFF2-40B4-BE49-F238E27FC236}">
                <a16:creationId xmlns:a16="http://schemas.microsoft.com/office/drawing/2014/main" id="{C39E1D38-54EA-6FCC-B5F1-D713F529986C}"/>
              </a:ext>
            </a:extLst>
          </p:cNvPr>
          <p:cNvPicPr>
            <a:picLocks noChangeAspect="1"/>
          </p:cNvPicPr>
          <p:nvPr/>
        </p:nvPicPr>
        <p:blipFill>
          <a:blip r:embed="rId10"/>
          <a:stretch>
            <a:fillRect/>
          </a:stretch>
        </p:blipFill>
        <p:spPr>
          <a:xfrm flipH="1">
            <a:off x="10109771" y="919816"/>
            <a:ext cx="1483634" cy="2750721"/>
          </a:xfrm>
          <a:prstGeom prst="rect">
            <a:avLst/>
          </a:prstGeom>
        </p:spPr>
      </p:pic>
      <p:sp>
        <p:nvSpPr>
          <p:cNvPr id="14" name="Arrow: Left-Right 13">
            <a:extLst>
              <a:ext uri="{FF2B5EF4-FFF2-40B4-BE49-F238E27FC236}">
                <a16:creationId xmlns:a16="http://schemas.microsoft.com/office/drawing/2014/main" id="{7E02E77E-56D7-AFC1-3070-5FD9CACE705F}"/>
              </a:ext>
            </a:extLst>
          </p:cNvPr>
          <p:cNvSpPr/>
          <p:nvPr/>
        </p:nvSpPr>
        <p:spPr>
          <a:xfrm>
            <a:off x="8724945" y="2095282"/>
            <a:ext cx="1216152" cy="484632"/>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5" name="TextBox 14">
            <a:extLst>
              <a:ext uri="{FF2B5EF4-FFF2-40B4-BE49-F238E27FC236}">
                <a16:creationId xmlns:a16="http://schemas.microsoft.com/office/drawing/2014/main" id="{2E24F868-45C8-B43B-AFFD-5469C5F3E741}"/>
              </a:ext>
            </a:extLst>
          </p:cNvPr>
          <p:cNvSpPr txBox="1"/>
          <p:nvPr/>
        </p:nvSpPr>
        <p:spPr>
          <a:xfrm>
            <a:off x="9016058" y="2152932"/>
            <a:ext cx="870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3741"/>
                </a:solidFill>
                <a:effectLst/>
                <a:uLnTx/>
                <a:uFillTx/>
                <a:latin typeface="Arial"/>
                <a:ea typeface="+mn-ea"/>
                <a:cs typeface="+mn-cs"/>
              </a:rPr>
              <a:t>2023</a:t>
            </a:r>
          </a:p>
        </p:txBody>
      </p:sp>
    </p:spTree>
    <p:extLst>
      <p:ext uri="{BB962C8B-B14F-4D97-AF65-F5344CB8AC3E}">
        <p14:creationId xmlns:p14="http://schemas.microsoft.com/office/powerpoint/2010/main" val="38468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3D4418-5B6A-4646-8FFC-FE72FD64E130}"/>
              </a:ext>
            </a:extLst>
          </p:cNvPr>
          <p:cNvSpPr/>
          <p:nvPr/>
        </p:nvSpPr>
        <p:spPr>
          <a:xfrm>
            <a:off x="568410" y="1910219"/>
            <a:ext cx="4654923" cy="39290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8" name="Rectangle 7">
            <a:extLst>
              <a:ext uri="{FF2B5EF4-FFF2-40B4-BE49-F238E27FC236}">
                <a16:creationId xmlns:a16="http://schemas.microsoft.com/office/drawing/2014/main" id="{84A185B4-9262-4C23-9C12-87BCBF988805}"/>
              </a:ext>
            </a:extLst>
          </p:cNvPr>
          <p:cNvSpPr/>
          <p:nvPr/>
        </p:nvSpPr>
        <p:spPr>
          <a:xfrm>
            <a:off x="139567" y="2072889"/>
            <a:ext cx="4945433" cy="37298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6A937733-FDD4-7392-794F-DFB5DC86DD18}"/>
              </a:ext>
            </a:extLst>
          </p:cNvPr>
          <p:cNvSpPr>
            <a:spLocks noGrp="1"/>
          </p:cNvSpPr>
          <p:nvPr>
            <p:ph type="title"/>
          </p:nvPr>
        </p:nvSpPr>
        <p:spPr>
          <a:xfrm>
            <a:off x="425771" y="54835"/>
            <a:ext cx="11730789" cy="857377"/>
          </a:xfrm>
        </p:spPr>
        <p:txBody>
          <a:bodyPr>
            <a:normAutofit/>
          </a:bodyPr>
          <a:lstStyle/>
          <a:p>
            <a:r>
              <a:rPr lang="en-US" sz="3600" dirty="0">
                <a:cs typeface="Arial"/>
              </a:rPr>
              <a:t>Promoting Interest &amp; Excitement</a:t>
            </a:r>
            <a:endParaRPr lang="en-US" sz="3600" baseline="30000" dirty="0"/>
          </a:p>
        </p:txBody>
      </p:sp>
      <p:sp>
        <p:nvSpPr>
          <p:cNvPr id="3" name="Slide Number Placeholder 2">
            <a:extLst>
              <a:ext uri="{FF2B5EF4-FFF2-40B4-BE49-F238E27FC236}">
                <a16:creationId xmlns:a16="http://schemas.microsoft.com/office/drawing/2014/main" id="{E549E285-E3D0-CD89-51D9-3863827CFCA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4CE90-470A-43E3-A052-3E8AD880B4A5}" type="slidenum">
              <a:rPr kumimoji="0" lang="en-US" sz="1200" b="0" i="0" u="none" strike="noStrike" kern="1200" cap="none" spc="0" normalizeH="0" baseline="0" noProof="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629F2E6D-03C5-E4D8-9212-F44A6E419DD7}"/>
              </a:ext>
            </a:extLst>
          </p:cNvPr>
          <p:cNvSpPr>
            <a:spLocks noGrp="1"/>
          </p:cNvSpPr>
          <p:nvPr>
            <p:ph type="ftr"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5" name="Content Placeholder 4">
            <a:extLst>
              <a:ext uri="{FF2B5EF4-FFF2-40B4-BE49-F238E27FC236}">
                <a16:creationId xmlns:a16="http://schemas.microsoft.com/office/drawing/2014/main" id="{46DD0063-9D07-7CF3-CDF2-E3E9FD92E006}"/>
              </a:ext>
            </a:extLst>
          </p:cNvPr>
          <p:cNvSpPr>
            <a:spLocks noGrp="1"/>
          </p:cNvSpPr>
          <p:nvPr>
            <p:ph sz="quarter" idx="12"/>
          </p:nvPr>
        </p:nvSpPr>
        <p:spPr>
          <a:xfrm>
            <a:off x="262110" y="2109148"/>
            <a:ext cx="4807966" cy="4146789"/>
          </a:xfrm>
        </p:spPr>
        <p:txBody>
          <a:bodyPr vert="horz" lIns="91440" tIns="45720" rIns="91440" bIns="45720" rtlCol="0" anchor="t">
            <a:normAutofit/>
          </a:bodyPr>
          <a:lstStyle/>
          <a:p>
            <a:r>
              <a:rPr lang="en-US" sz="2400" dirty="0"/>
              <a:t>2018: </a:t>
            </a:r>
          </a:p>
          <a:p>
            <a:pPr lvl="1"/>
            <a:r>
              <a:rPr lang="en-US" sz="2000" dirty="0"/>
              <a:t>Fund and deploy 47 test units</a:t>
            </a:r>
          </a:p>
          <a:p>
            <a:pPr lvl="1"/>
            <a:r>
              <a:rPr lang="en-US" sz="2000" dirty="0">
                <a:cs typeface="Arial"/>
              </a:rPr>
              <a:t>Nationwide distribution</a:t>
            </a:r>
            <a:endParaRPr lang="en-US" sz="2400" dirty="0">
              <a:cs typeface="Arial"/>
            </a:endParaRPr>
          </a:p>
          <a:p>
            <a:endParaRPr lang="en-US" sz="2400" dirty="0">
              <a:cs typeface="Arial"/>
            </a:endParaRPr>
          </a:p>
          <a:p>
            <a:r>
              <a:rPr lang="en-US" sz="2400" dirty="0">
                <a:cs typeface="Arial"/>
              </a:rPr>
              <a:t>Promote interest &amp; excitement</a:t>
            </a:r>
          </a:p>
          <a:p>
            <a:pPr lvl="1"/>
            <a:r>
              <a:rPr lang="en-US" sz="2000" dirty="0">
                <a:cs typeface="Arial"/>
              </a:rPr>
              <a:t>PLD highlighted at annual manager’s meeting (2019)</a:t>
            </a:r>
          </a:p>
          <a:p>
            <a:pPr lvl="1"/>
            <a:r>
              <a:rPr lang="en-US" sz="2000" dirty="0">
                <a:cs typeface="Arial"/>
              </a:rPr>
              <a:t>Opportunities to win PLD</a:t>
            </a:r>
          </a:p>
        </p:txBody>
      </p:sp>
      <p:grpSp>
        <p:nvGrpSpPr>
          <p:cNvPr id="14" name="Group 13">
            <a:extLst>
              <a:ext uri="{FF2B5EF4-FFF2-40B4-BE49-F238E27FC236}">
                <a16:creationId xmlns:a16="http://schemas.microsoft.com/office/drawing/2014/main" id="{4F971E6F-EF6D-CD6E-33B7-E1C0636E668C}"/>
              </a:ext>
            </a:extLst>
          </p:cNvPr>
          <p:cNvGrpSpPr>
            <a:grpSpLocks noChangeAspect="1"/>
          </p:cNvGrpSpPr>
          <p:nvPr/>
        </p:nvGrpSpPr>
        <p:grpSpPr>
          <a:xfrm>
            <a:off x="7428185" y="743570"/>
            <a:ext cx="4059029" cy="2658638"/>
            <a:chOff x="5420232" y="1416231"/>
            <a:chExt cx="6204322" cy="4063791"/>
          </a:xfrm>
        </p:grpSpPr>
        <p:pic>
          <p:nvPicPr>
            <p:cNvPr id="15" name="Picture 14">
              <a:extLst>
                <a:ext uri="{FF2B5EF4-FFF2-40B4-BE49-F238E27FC236}">
                  <a16:creationId xmlns:a16="http://schemas.microsoft.com/office/drawing/2014/main" id="{0D961BE5-BD81-3FC4-4EC5-DC967D6703AD}"/>
                </a:ext>
              </a:extLst>
            </p:cNvPr>
            <p:cNvPicPr>
              <a:picLocks noChangeAspect="1"/>
            </p:cNvPicPr>
            <p:nvPr/>
          </p:nvPicPr>
          <p:blipFill>
            <a:blip r:embed="rId3"/>
            <a:stretch>
              <a:fillRect/>
            </a:stretch>
          </p:blipFill>
          <p:spPr>
            <a:xfrm>
              <a:off x="5420232" y="1416231"/>
              <a:ext cx="6204322" cy="4063791"/>
            </a:xfrm>
            <a:prstGeom prst="rect">
              <a:avLst/>
            </a:prstGeom>
            <a:effectLst>
              <a:outerShdw blurRad="63500" sx="102000" sy="102000" algn="ctr" rotWithShape="0">
                <a:prstClr val="black">
                  <a:alpha val="40000"/>
                </a:prstClr>
              </a:outerShdw>
            </a:effectLst>
          </p:spPr>
        </p:pic>
        <p:sp>
          <p:nvSpPr>
            <p:cNvPr id="16" name="Oval 15">
              <a:extLst>
                <a:ext uri="{FF2B5EF4-FFF2-40B4-BE49-F238E27FC236}">
                  <a16:creationId xmlns:a16="http://schemas.microsoft.com/office/drawing/2014/main" id="{E2CF00F7-D4CA-E44A-436C-79AA766EB0C6}"/>
                </a:ext>
              </a:extLst>
            </p:cNvPr>
            <p:cNvSpPr/>
            <p:nvPr/>
          </p:nvSpPr>
          <p:spPr>
            <a:xfrm>
              <a:off x="5974855" y="358224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8F6E52F8-3B48-1822-8CED-CE0CB88A8DF2}"/>
                </a:ext>
              </a:extLst>
            </p:cNvPr>
            <p:cNvSpPr/>
            <p:nvPr/>
          </p:nvSpPr>
          <p:spPr>
            <a:xfrm>
              <a:off x="6264906" y="3891150"/>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766EFDF6-6DF3-D557-6789-B47CEB1152FF}"/>
                </a:ext>
              </a:extLst>
            </p:cNvPr>
            <p:cNvSpPr/>
            <p:nvPr/>
          </p:nvSpPr>
          <p:spPr>
            <a:xfrm>
              <a:off x="5853710" y="3492135"/>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46DBF2D6-9770-15D3-F655-9490F9C30CE5}"/>
                </a:ext>
              </a:extLst>
            </p:cNvPr>
            <p:cNvSpPr/>
            <p:nvPr/>
          </p:nvSpPr>
          <p:spPr>
            <a:xfrm>
              <a:off x="5974855" y="3421693"/>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36ADECA1-59DB-EEB1-3440-F437C281282F}"/>
                </a:ext>
              </a:extLst>
            </p:cNvPr>
            <p:cNvSpPr/>
            <p:nvPr/>
          </p:nvSpPr>
          <p:spPr>
            <a:xfrm>
              <a:off x="5793137" y="3377447"/>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9269C9D0-79BD-19F6-6570-2D1454C200E5}"/>
                </a:ext>
              </a:extLst>
            </p:cNvPr>
            <p:cNvSpPr/>
            <p:nvPr/>
          </p:nvSpPr>
          <p:spPr>
            <a:xfrm>
              <a:off x="6067697" y="3696930"/>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B895850D-7613-1F40-F207-7E0266BF74B1}"/>
                </a:ext>
              </a:extLst>
            </p:cNvPr>
            <p:cNvSpPr/>
            <p:nvPr/>
          </p:nvSpPr>
          <p:spPr>
            <a:xfrm>
              <a:off x="7498855" y="3262759"/>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BAE69E1-2E58-FE0A-C54E-510F6FAD7428}"/>
                </a:ext>
              </a:extLst>
            </p:cNvPr>
            <p:cNvSpPr/>
            <p:nvPr/>
          </p:nvSpPr>
          <p:spPr>
            <a:xfrm>
              <a:off x="7559428" y="3377447"/>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8B5CE54D-8066-B49C-E212-0027DFD35CC5}"/>
                </a:ext>
              </a:extLst>
            </p:cNvPr>
            <p:cNvSpPr/>
            <p:nvPr/>
          </p:nvSpPr>
          <p:spPr>
            <a:xfrm>
              <a:off x="10989306" y="257935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A75367D2-1EF1-98D8-961F-75BA65D4E86F}"/>
                </a:ext>
              </a:extLst>
            </p:cNvPr>
            <p:cNvSpPr/>
            <p:nvPr/>
          </p:nvSpPr>
          <p:spPr>
            <a:xfrm>
              <a:off x="6731938" y="377129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83AB8215-4AA6-F366-A6B8-7FD85BD9C78F}"/>
                </a:ext>
              </a:extLst>
            </p:cNvPr>
            <p:cNvSpPr/>
            <p:nvPr/>
          </p:nvSpPr>
          <p:spPr>
            <a:xfrm>
              <a:off x="9955699" y="4066481"/>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2E8104E3-EBA3-8D36-8164-41CC02C34345}"/>
                </a:ext>
              </a:extLst>
            </p:cNvPr>
            <p:cNvSpPr/>
            <p:nvPr/>
          </p:nvSpPr>
          <p:spPr>
            <a:xfrm>
              <a:off x="10076844" y="4005838"/>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00D7DE3F-4D11-3424-95B3-8C6DCFDBFA42}"/>
                </a:ext>
              </a:extLst>
            </p:cNvPr>
            <p:cNvSpPr/>
            <p:nvPr/>
          </p:nvSpPr>
          <p:spPr>
            <a:xfrm>
              <a:off x="10256982" y="470379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857272D-67FC-8099-7E99-2A1E354AFA2F}"/>
                </a:ext>
              </a:extLst>
            </p:cNvPr>
            <p:cNvSpPr/>
            <p:nvPr/>
          </p:nvSpPr>
          <p:spPr>
            <a:xfrm>
              <a:off x="10499272" y="4875210"/>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01107C10-1F50-1D15-CEA0-BC978AF280B9}"/>
                </a:ext>
              </a:extLst>
            </p:cNvPr>
            <p:cNvSpPr/>
            <p:nvPr/>
          </p:nvSpPr>
          <p:spPr>
            <a:xfrm>
              <a:off x="10317555" y="4818480"/>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1" name="Oval 30">
              <a:extLst>
                <a:ext uri="{FF2B5EF4-FFF2-40B4-BE49-F238E27FC236}">
                  <a16:creationId xmlns:a16="http://schemas.microsoft.com/office/drawing/2014/main" id="{DC86DB59-5F53-4738-2A60-BA8DFA7EC87E}"/>
                </a:ext>
              </a:extLst>
            </p:cNvPr>
            <p:cNvSpPr/>
            <p:nvPr/>
          </p:nvSpPr>
          <p:spPr>
            <a:xfrm>
              <a:off x="10499272" y="4994821"/>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2" name="Oval 31">
              <a:extLst>
                <a:ext uri="{FF2B5EF4-FFF2-40B4-BE49-F238E27FC236}">
                  <a16:creationId xmlns:a16="http://schemas.microsoft.com/office/drawing/2014/main" id="{5A225B0C-4AAA-55FE-4F32-FDA53D19F432}"/>
                </a:ext>
              </a:extLst>
            </p:cNvPr>
            <p:cNvSpPr/>
            <p:nvPr/>
          </p:nvSpPr>
          <p:spPr>
            <a:xfrm>
              <a:off x="10438700" y="4771945"/>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DE07517A-980A-E81D-A3BF-4EBD104C94EB}"/>
                </a:ext>
              </a:extLst>
            </p:cNvPr>
            <p:cNvSpPr/>
            <p:nvPr/>
          </p:nvSpPr>
          <p:spPr>
            <a:xfrm>
              <a:off x="9239164" y="4657257"/>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4" name="Oval 33">
              <a:extLst>
                <a:ext uri="{FF2B5EF4-FFF2-40B4-BE49-F238E27FC236}">
                  <a16:creationId xmlns:a16="http://schemas.microsoft.com/office/drawing/2014/main" id="{00F398A1-F89F-DF48-F7A4-04C9FABACD67}"/>
                </a:ext>
              </a:extLst>
            </p:cNvPr>
            <p:cNvSpPr/>
            <p:nvPr/>
          </p:nvSpPr>
          <p:spPr>
            <a:xfrm>
              <a:off x="9017939" y="447206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07EAD5B1-4A5D-F9E0-BC90-662CC6B6839D}"/>
                </a:ext>
              </a:extLst>
            </p:cNvPr>
            <p:cNvSpPr/>
            <p:nvPr/>
          </p:nvSpPr>
          <p:spPr>
            <a:xfrm>
              <a:off x="8678559" y="3397281"/>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3A0BD0CB-D997-A9DE-1631-A683F2947DD7}"/>
                </a:ext>
              </a:extLst>
            </p:cNvPr>
            <p:cNvSpPr/>
            <p:nvPr/>
          </p:nvSpPr>
          <p:spPr>
            <a:xfrm>
              <a:off x="10024524" y="3904118"/>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93DC7BC3-6F2B-2358-8EAD-AEAC3032F29E}"/>
                </a:ext>
              </a:extLst>
            </p:cNvPr>
            <p:cNvSpPr/>
            <p:nvPr/>
          </p:nvSpPr>
          <p:spPr>
            <a:xfrm>
              <a:off x="9955699" y="3945195"/>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8" name="Oval 37">
              <a:extLst>
                <a:ext uri="{FF2B5EF4-FFF2-40B4-BE49-F238E27FC236}">
                  <a16:creationId xmlns:a16="http://schemas.microsoft.com/office/drawing/2014/main" id="{F4652E1D-1298-CCDE-A9F0-21F303854C51}"/>
                </a:ext>
              </a:extLst>
            </p:cNvPr>
            <p:cNvSpPr/>
            <p:nvPr/>
          </p:nvSpPr>
          <p:spPr>
            <a:xfrm>
              <a:off x="10137416" y="4201963"/>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D7367FDF-BEF3-7A7B-BDB9-B2AEB101F0F0}"/>
                </a:ext>
              </a:extLst>
            </p:cNvPr>
            <p:cNvSpPr/>
            <p:nvPr/>
          </p:nvSpPr>
          <p:spPr>
            <a:xfrm>
              <a:off x="9895126" y="4005838"/>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F4091260-44B3-40B2-2AAB-2312C356CD4B}"/>
                </a:ext>
              </a:extLst>
            </p:cNvPr>
            <p:cNvSpPr/>
            <p:nvPr/>
          </p:nvSpPr>
          <p:spPr>
            <a:xfrm>
              <a:off x="10777301" y="2402971"/>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1" name="Oval 40">
              <a:extLst>
                <a:ext uri="{FF2B5EF4-FFF2-40B4-BE49-F238E27FC236}">
                  <a16:creationId xmlns:a16="http://schemas.microsoft.com/office/drawing/2014/main" id="{7FB9EF1E-A96D-82B8-BADC-41F95635941A}"/>
                </a:ext>
              </a:extLst>
            </p:cNvPr>
            <p:cNvSpPr/>
            <p:nvPr/>
          </p:nvSpPr>
          <p:spPr>
            <a:xfrm>
              <a:off x="10777302" y="2542275"/>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2" name="Oval 41">
              <a:extLst>
                <a:ext uri="{FF2B5EF4-FFF2-40B4-BE49-F238E27FC236}">
                  <a16:creationId xmlns:a16="http://schemas.microsoft.com/office/drawing/2014/main" id="{6216777A-0872-FCA9-D701-7606BF252180}"/>
                </a:ext>
              </a:extLst>
            </p:cNvPr>
            <p:cNvSpPr/>
            <p:nvPr/>
          </p:nvSpPr>
          <p:spPr>
            <a:xfrm>
              <a:off x="10807588" y="2656963"/>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3" name="Oval 42">
              <a:extLst>
                <a:ext uri="{FF2B5EF4-FFF2-40B4-BE49-F238E27FC236}">
                  <a16:creationId xmlns:a16="http://schemas.microsoft.com/office/drawing/2014/main" id="{661C2FD6-110E-983D-0008-B3B6E701B99D}"/>
                </a:ext>
              </a:extLst>
            </p:cNvPr>
            <p:cNvSpPr/>
            <p:nvPr/>
          </p:nvSpPr>
          <p:spPr>
            <a:xfrm>
              <a:off x="10747016" y="2815326"/>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4" name="Oval 43">
              <a:extLst>
                <a:ext uri="{FF2B5EF4-FFF2-40B4-BE49-F238E27FC236}">
                  <a16:creationId xmlns:a16="http://schemas.microsoft.com/office/drawing/2014/main" id="{7808A100-2253-EF06-39D7-A00C62990945}"/>
                </a:ext>
              </a:extLst>
            </p:cNvPr>
            <p:cNvSpPr/>
            <p:nvPr/>
          </p:nvSpPr>
          <p:spPr>
            <a:xfrm>
              <a:off x="10868161" y="2815326"/>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7F3BE8E9-9D6E-5546-A45B-1F7A70B51A75}"/>
                </a:ext>
              </a:extLst>
            </p:cNvPr>
            <p:cNvSpPr/>
            <p:nvPr/>
          </p:nvSpPr>
          <p:spPr>
            <a:xfrm>
              <a:off x="9773981" y="2531654"/>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6" name="Oval 45">
              <a:extLst>
                <a:ext uri="{FF2B5EF4-FFF2-40B4-BE49-F238E27FC236}">
                  <a16:creationId xmlns:a16="http://schemas.microsoft.com/office/drawing/2014/main" id="{3BEBEFA9-68FD-CCAB-026A-77382B4C2059}"/>
                </a:ext>
              </a:extLst>
            </p:cNvPr>
            <p:cNvSpPr/>
            <p:nvPr/>
          </p:nvSpPr>
          <p:spPr>
            <a:xfrm>
              <a:off x="10559844" y="3031033"/>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7" name="Oval 46">
              <a:extLst>
                <a:ext uri="{FF2B5EF4-FFF2-40B4-BE49-F238E27FC236}">
                  <a16:creationId xmlns:a16="http://schemas.microsoft.com/office/drawing/2014/main" id="{14DBBC18-0593-F30D-6B32-63034F6AC6C8}"/>
                </a:ext>
              </a:extLst>
            </p:cNvPr>
            <p:cNvSpPr/>
            <p:nvPr/>
          </p:nvSpPr>
          <p:spPr>
            <a:xfrm>
              <a:off x="10620417" y="3031033"/>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8" name="Oval 47">
              <a:extLst>
                <a:ext uri="{FF2B5EF4-FFF2-40B4-BE49-F238E27FC236}">
                  <a16:creationId xmlns:a16="http://schemas.microsoft.com/office/drawing/2014/main" id="{1CED42F7-25F3-B765-07FD-34F33FC73923}"/>
                </a:ext>
              </a:extLst>
            </p:cNvPr>
            <p:cNvSpPr/>
            <p:nvPr/>
          </p:nvSpPr>
          <p:spPr>
            <a:xfrm>
              <a:off x="10741562" y="3351738"/>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9" name="Oval 48">
              <a:extLst>
                <a:ext uri="{FF2B5EF4-FFF2-40B4-BE49-F238E27FC236}">
                  <a16:creationId xmlns:a16="http://schemas.microsoft.com/office/drawing/2014/main" id="{D77FE908-6D78-89BC-3ACC-5CA0FC5644BA}"/>
                </a:ext>
              </a:extLst>
            </p:cNvPr>
            <p:cNvSpPr/>
            <p:nvPr/>
          </p:nvSpPr>
          <p:spPr>
            <a:xfrm>
              <a:off x="8340675" y="4973891"/>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0" name="Oval 49">
              <a:extLst>
                <a:ext uri="{FF2B5EF4-FFF2-40B4-BE49-F238E27FC236}">
                  <a16:creationId xmlns:a16="http://schemas.microsoft.com/office/drawing/2014/main" id="{3F737FEA-D1AE-32FE-DDB0-F511202C589F}"/>
                </a:ext>
              </a:extLst>
            </p:cNvPr>
            <p:cNvSpPr/>
            <p:nvPr/>
          </p:nvSpPr>
          <p:spPr>
            <a:xfrm>
              <a:off x="8401248" y="4414718"/>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7C691B5B-DE10-DD78-8EA0-E58D69C688F0}"/>
                </a:ext>
              </a:extLst>
            </p:cNvPr>
            <p:cNvSpPr/>
            <p:nvPr/>
          </p:nvSpPr>
          <p:spPr>
            <a:xfrm>
              <a:off x="9932875" y="3656604"/>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9C0A0AF9-9D1C-C78A-D338-5879B5C37904}"/>
                </a:ext>
              </a:extLst>
            </p:cNvPr>
            <p:cNvSpPr/>
            <p:nvPr/>
          </p:nvSpPr>
          <p:spPr>
            <a:xfrm>
              <a:off x="10256982" y="3836361"/>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74F0D2E9-B5E0-47FB-DF73-2B6EED41926F}"/>
                </a:ext>
              </a:extLst>
            </p:cNvPr>
            <p:cNvSpPr/>
            <p:nvPr/>
          </p:nvSpPr>
          <p:spPr>
            <a:xfrm>
              <a:off x="10481043" y="396146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AB13867-7764-ABEE-3622-93DDA0667391}"/>
                </a:ext>
              </a:extLst>
            </p:cNvPr>
            <p:cNvSpPr/>
            <p:nvPr/>
          </p:nvSpPr>
          <p:spPr>
            <a:xfrm>
              <a:off x="5853709" y="2167463"/>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FE5B8D58-9684-77F6-73A8-4DCC58748B96}"/>
                </a:ext>
              </a:extLst>
            </p:cNvPr>
            <p:cNvSpPr/>
            <p:nvPr/>
          </p:nvSpPr>
          <p:spPr>
            <a:xfrm>
              <a:off x="9381371" y="2579352"/>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6CC2F815-1688-B568-E648-EA791D8D4025}"/>
                </a:ext>
              </a:extLst>
            </p:cNvPr>
            <p:cNvSpPr/>
            <p:nvPr/>
          </p:nvSpPr>
          <p:spPr>
            <a:xfrm>
              <a:off x="6035427" y="1799150"/>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57" name="Oval 56">
              <a:extLst>
                <a:ext uri="{FF2B5EF4-FFF2-40B4-BE49-F238E27FC236}">
                  <a16:creationId xmlns:a16="http://schemas.microsoft.com/office/drawing/2014/main" id="{6824B891-B29A-F597-82FA-240A7CC25CBD}"/>
                </a:ext>
              </a:extLst>
            </p:cNvPr>
            <p:cNvSpPr/>
            <p:nvPr/>
          </p:nvSpPr>
          <p:spPr>
            <a:xfrm>
              <a:off x="10620417" y="3205415"/>
              <a:ext cx="121145" cy="114688"/>
            </a:xfrm>
            <a:prstGeom prst="ellipse">
              <a:avLst/>
            </a:prstGeom>
            <a:solidFill>
              <a:srgbClr val="F96303"/>
            </a:solidFill>
            <a:ln w="12700" cap="flat" cmpd="sng" algn="ctr">
              <a:solidFill>
                <a:srgbClr val="1A14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sp>
        <p:nvSpPr>
          <p:cNvPr id="6" name="Rectangle 5">
            <a:extLst>
              <a:ext uri="{FF2B5EF4-FFF2-40B4-BE49-F238E27FC236}">
                <a16:creationId xmlns:a16="http://schemas.microsoft.com/office/drawing/2014/main" id="{A26DA831-2F24-AD9E-1CE3-AFDE67D19C6F}"/>
              </a:ext>
            </a:extLst>
          </p:cNvPr>
          <p:cNvSpPr/>
          <p:nvPr/>
        </p:nvSpPr>
        <p:spPr>
          <a:xfrm>
            <a:off x="425771" y="869016"/>
            <a:ext cx="1412240" cy="50800"/>
          </a:xfrm>
          <a:prstGeom prst="rect">
            <a:avLst/>
          </a:prstGeom>
          <a:solidFill>
            <a:srgbClr val="F96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96302"/>
              </a:solidFill>
              <a:effectLst/>
              <a:uLnTx/>
              <a:uFillTx/>
              <a:latin typeface="Arial"/>
              <a:ea typeface="+mn-ea"/>
              <a:cs typeface="+mn-cs"/>
            </a:endParaRPr>
          </a:p>
        </p:txBody>
      </p:sp>
      <p:graphicFrame>
        <p:nvGraphicFramePr>
          <p:cNvPr id="58" name="Diagram 57">
            <a:extLst>
              <a:ext uri="{FF2B5EF4-FFF2-40B4-BE49-F238E27FC236}">
                <a16:creationId xmlns:a16="http://schemas.microsoft.com/office/drawing/2014/main" id="{018F121A-0054-0E6F-D614-76038AD08316}"/>
              </a:ext>
            </a:extLst>
          </p:cNvPr>
          <p:cNvGraphicFramePr/>
          <p:nvPr/>
        </p:nvGraphicFramePr>
        <p:xfrm>
          <a:off x="425771" y="1096492"/>
          <a:ext cx="3503134" cy="2836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B71382B5-E6A5-E47F-CD1D-94185051F648}"/>
              </a:ext>
            </a:extLst>
          </p:cNvPr>
          <p:cNvPicPr>
            <a:picLocks noChangeAspect="1"/>
          </p:cNvPicPr>
          <p:nvPr/>
        </p:nvPicPr>
        <p:blipFill rotWithShape="1">
          <a:blip r:embed="rId9"/>
          <a:srcRect t="4662" b="14051"/>
          <a:stretch/>
        </p:blipFill>
        <p:spPr>
          <a:xfrm>
            <a:off x="6079593" y="3375863"/>
            <a:ext cx="4572000" cy="2787330"/>
          </a:xfrm>
          <a:prstGeom prst="rect">
            <a:avLst/>
          </a:prstGeom>
        </p:spPr>
      </p:pic>
    </p:spTree>
    <p:extLst>
      <p:ext uri="{BB962C8B-B14F-4D97-AF65-F5344CB8AC3E}">
        <p14:creationId xmlns:p14="http://schemas.microsoft.com/office/powerpoint/2010/main" val="116621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28CF7CD-C5FE-484B-9B3F-9E007B54DE1F}"/>
              </a:ext>
            </a:extLst>
          </p:cNvPr>
          <p:cNvSpPr>
            <a:spLocks noGrp="1"/>
          </p:cNvSpPr>
          <p:nvPr>
            <p:ph type="title"/>
          </p:nvPr>
        </p:nvSpPr>
        <p:spPr>
          <a:xfrm>
            <a:off x="337095" y="37785"/>
            <a:ext cx="11730789" cy="844481"/>
          </a:xfrm>
        </p:spPr>
        <p:txBody>
          <a:bodyPr anchor="ctr">
            <a:normAutofit/>
          </a:bodyPr>
          <a:lstStyle/>
          <a:p>
            <a:r>
              <a:rPr lang="en-US" sz="3600" dirty="0"/>
              <a:t>Initial PLD Testing &amp; Injury Reductions</a:t>
            </a:r>
          </a:p>
        </p:txBody>
      </p:sp>
      <p:sp>
        <p:nvSpPr>
          <p:cNvPr id="3" name="Slide Number Placeholder 2" hidden="1">
            <a:extLst>
              <a:ext uri="{FF2B5EF4-FFF2-40B4-BE49-F238E27FC236}">
                <a16:creationId xmlns:a16="http://schemas.microsoft.com/office/drawing/2014/main" id="{45FD5B8C-23C6-30BA-AF8A-789CC13CCE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9EAE2BF9-8DDB-AE30-A12B-97EFC82FD31E}"/>
              </a:ext>
            </a:extLst>
          </p:cNvPr>
          <p:cNvSpPr>
            <a:spLocks noGrp="1"/>
          </p:cNvSpPr>
          <p:nvPr>
            <p:ph type="ftr" sz="quarter" idx="11"/>
          </p:nvPr>
        </p:nvSpPr>
        <p:spPr/>
        <p:txBody>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8" name="Content Placeholder 7">
            <a:extLst>
              <a:ext uri="{FF2B5EF4-FFF2-40B4-BE49-F238E27FC236}">
                <a16:creationId xmlns:a16="http://schemas.microsoft.com/office/drawing/2014/main" id="{D6D4CEDA-F59D-315A-C69E-1F850D8EB0B2}"/>
              </a:ext>
            </a:extLst>
          </p:cNvPr>
          <p:cNvSpPr>
            <a:spLocks noGrp="1"/>
          </p:cNvSpPr>
          <p:nvPr>
            <p:ph sz="quarter" idx="12"/>
          </p:nvPr>
        </p:nvSpPr>
        <p:spPr>
          <a:xfrm>
            <a:off x="406544" y="1527686"/>
            <a:ext cx="6803934" cy="1878426"/>
          </a:xfrm>
        </p:spPr>
        <p:txBody>
          <a:bodyPr>
            <a:normAutofit fontScale="92500"/>
          </a:bodyPr>
          <a:lstStyle/>
          <a:p>
            <a:r>
              <a:rPr lang="en-US" dirty="0"/>
              <a:t>2019</a:t>
            </a:r>
          </a:p>
          <a:p>
            <a:pPr lvl="1"/>
            <a:r>
              <a:rPr lang="en-US" sz="2200" dirty="0"/>
              <a:t>Successful full first year </a:t>
            </a:r>
          </a:p>
          <a:p>
            <a:pPr lvl="1"/>
            <a:r>
              <a:rPr lang="en-US" sz="2200" dirty="0"/>
              <a:t>50% reduction – Overexertion injuries thru Q4 2019</a:t>
            </a:r>
          </a:p>
          <a:p>
            <a:pPr lvl="1"/>
            <a:r>
              <a:rPr lang="en-US" sz="2200" dirty="0"/>
              <a:t>Needed stronger CBA to justify nationwide deployment to all 2,000 stores</a:t>
            </a:r>
          </a:p>
          <a:p>
            <a:pPr lvl="1"/>
            <a:endParaRPr lang="en-US" dirty="0"/>
          </a:p>
        </p:txBody>
      </p:sp>
      <p:pic>
        <p:nvPicPr>
          <p:cNvPr id="10" name="Picture 9">
            <a:extLst>
              <a:ext uri="{FF2B5EF4-FFF2-40B4-BE49-F238E27FC236}">
                <a16:creationId xmlns:a16="http://schemas.microsoft.com/office/drawing/2014/main" id="{D459EFDD-1784-025F-62F8-990528C76455}"/>
              </a:ext>
            </a:extLst>
          </p:cNvPr>
          <p:cNvPicPr>
            <a:picLocks noChangeAspect="1"/>
          </p:cNvPicPr>
          <p:nvPr/>
        </p:nvPicPr>
        <p:blipFill>
          <a:blip r:embed="rId3"/>
          <a:stretch>
            <a:fillRect/>
          </a:stretch>
        </p:blipFill>
        <p:spPr>
          <a:xfrm>
            <a:off x="4684513" y="3250412"/>
            <a:ext cx="2525965" cy="2628369"/>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2097DC9-54BC-CB8A-47D7-0E5E8E15E251}"/>
              </a:ext>
            </a:extLst>
          </p:cNvPr>
          <p:cNvPicPr>
            <a:picLocks noChangeAspect="1"/>
          </p:cNvPicPr>
          <p:nvPr/>
        </p:nvPicPr>
        <p:blipFill>
          <a:blip r:embed="rId4"/>
          <a:stretch>
            <a:fillRect/>
          </a:stretch>
        </p:blipFill>
        <p:spPr>
          <a:xfrm>
            <a:off x="1675875" y="4567581"/>
            <a:ext cx="2525965" cy="1408153"/>
          </a:xfrm>
          <a:prstGeom prst="rect">
            <a:avLst/>
          </a:prstGeom>
          <a:effectLst>
            <a:outerShdw blurRad="63500" sx="102000" sy="102000" algn="ctr" rotWithShape="0">
              <a:prstClr val="black">
                <a:alpha val="40000"/>
              </a:prstClr>
            </a:outerShdw>
          </a:effectLst>
        </p:spPr>
      </p:pic>
      <p:cxnSp>
        <p:nvCxnSpPr>
          <p:cNvPr id="15" name="Straight Connector 14">
            <a:extLst>
              <a:ext uri="{FF2B5EF4-FFF2-40B4-BE49-F238E27FC236}">
                <a16:creationId xmlns:a16="http://schemas.microsoft.com/office/drawing/2014/main" id="{DCCC1994-3015-F24E-7355-67AB1CE913DC}"/>
              </a:ext>
            </a:extLst>
          </p:cNvPr>
          <p:cNvCxnSpPr>
            <a:cxnSpLocks/>
          </p:cNvCxnSpPr>
          <p:nvPr/>
        </p:nvCxnSpPr>
        <p:spPr>
          <a:xfrm flipH="1">
            <a:off x="4201840" y="4568166"/>
            <a:ext cx="2143937" cy="422009"/>
          </a:xfrm>
          <a:prstGeom prst="line">
            <a:avLst/>
          </a:prstGeom>
          <a:noFill/>
          <a:ln w="38100" cap="flat" cmpd="sng" algn="ctr">
            <a:solidFill>
              <a:srgbClr val="F96303"/>
            </a:solidFill>
            <a:prstDash val="solid"/>
            <a:miter lim="800000"/>
          </a:ln>
          <a:effectLst/>
        </p:spPr>
      </p:cxnSp>
      <p:sp>
        <p:nvSpPr>
          <p:cNvPr id="22" name="Oval 21">
            <a:extLst>
              <a:ext uri="{FF2B5EF4-FFF2-40B4-BE49-F238E27FC236}">
                <a16:creationId xmlns:a16="http://schemas.microsoft.com/office/drawing/2014/main" id="{B0A19B94-7022-9CAF-0197-F0FAB5CFF023}"/>
              </a:ext>
            </a:extLst>
          </p:cNvPr>
          <p:cNvSpPr/>
          <p:nvPr/>
        </p:nvSpPr>
        <p:spPr>
          <a:xfrm>
            <a:off x="6345777" y="4309849"/>
            <a:ext cx="457200" cy="457200"/>
          </a:xfrm>
          <a:prstGeom prst="ellipse">
            <a:avLst/>
          </a:prstGeom>
          <a:noFill/>
          <a:ln w="25400" cap="flat" cmpd="sng" algn="ctr">
            <a:solidFill>
              <a:srgbClr val="F5822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4595835A-7C24-8472-45F3-9D2BC3AE7383}"/>
              </a:ext>
            </a:extLst>
          </p:cNvPr>
          <p:cNvSpPr/>
          <p:nvPr/>
        </p:nvSpPr>
        <p:spPr>
          <a:xfrm>
            <a:off x="2056185" y="3627464"/>
            <a:ext cx="1896394" cy="8527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1446"/>
                </a:solidFill>
                <a:effectLst/>
                <a:uLnTx/>
                <a:uFillTx/>
                <a:latin typeface="Arial"/>
                <a:ea typeface="+mn-ea"/>
                <a:cs typeface="+mn-cs"/>
              </a:rPr>
              <a:t>Counter added to measure use and CBA impact</a:t>
            </a:r>
          </a:p>
        </p:txBody>
      </p:sp>
      <p:sp>
        <p:nvSpPr>
          <p:cNvPr id="2" name="Rectangle 1">
            <a:extLst>
              <a:ext uri="{FF2B5EF4-FFF2-40B4-BE49-F238E27FC236}">
                <a16:creationId xmlns:a16="http://schemas.microsoft.com/office/drawing/2014/main" id="{5E8F62B4-E339-7880-F473-0DFCE94E0C87}"/>
              </a:ext>
            </a:extLst>
          </p:cNvPr>
          <p:cNvSpPr/>
          <p:nvPr/>
        </p:nvSpPr>
        <p:spPr>
          <a:xfrm>
            <a:off x="432219" y="859918"/>
            <a:ext cx="1412240" cy="50800"/>
          </a:xfrm>
          <a:prstGeom prst="rect">
            <a:avLst/>
          </a:prstGeom>
          <a:solidFill>
            <a:srgbClr val="F96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96302"/>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851BFF35-996C-6C71-1A61-5C1CB418AD7C}"/>
              </a:ext>
            </a:extLst>
          </p:cNvPr>
          <p:cNvGraphicFramePr/>
          <p:nvPr/>
        </p:nvGraphicFramePr>
        <p:xfrm>
          <a:off x="432219" y="1029411"/>
          <a:ext cx="4111539" cy="2836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3400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9D2A2D-1834-402C-9CB7-BC39478D50ED}"/>
              </a:ext>
            </a:extLst>
          </p:cNvPr>
          <p:cNvSpPr/>
          <p:nvPr/>
        </p:nvSpPr>
        <p:spPr>
          <a:xfrm>
            <a:off x="565583" y="1564705"/>
            <a:ext cx="6582901" cy="409573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DBD28AF-AD98-4469-A9B8-4EC37BE61A84}"/>
              </a:ext>
            </a:extLst>
          </p:cNvPr>
          <p:cNvSpPr/>
          <p:nvPr/>
        </p:nvSpPr>
        <p:spPr>
          <a:xfrm>
            <a:off x="270638" y="1717125"/>
            <a:ext cx="6722145" cy="42481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6A60BBF7-7F76-4DA9-A5D4-15E4EAF7B267}"/>
              </a:ext>
            </a:extLst>
          </p:cNvPr>
          <p:cNvSpPr>
            <a:spLocks noGrp="1"/>
          </p:cNvSpPr>
          <p:nvPr>
            <p:ph type="title"/>
          </p:nvPr>
        </p:nvSpPr>
        <p:spPr>
          <a:xfrm>
            <a:off x="392261" y="-67968"/>
            <a:ext cx="11730789" cy="1060271"/>
          </a:xfrm>
        </p:spPr>
        <p:txBody>
          <a:bodyPr anchor="ctr">
            <a:normAutofit/>
          </a:bodyPr>
          <a:lstStyle/>
          <a:p>
            <a:r>
              <a:rPr lang="en-US" dirty="0">
                <a:ea typeface="+mj-lt"/>
                <a:cs typeface="+mj-lt"/>
              </a:rPr>
              <a:t>2022 – Four years TRC injury data</a:t>
            </a:r>
            <a:endParaRPr lang="en-US" dirty="0"/>
          </a:p>
        </p:txBody>
      </p:sp>
      <p:sp>
        <p:nvSpPr>
          <p:cNvPr id="3" name="Slide Number Placeholder 2">
            <a:extLst>
              <a:ext uri="{FF2B5EF4-FFF2-40B4-BE49-F238E27FC236}">
                <a16:creationId xmlns:a16="http://schemas.microsoft.com/office/drawing/2014/main" id="{49851A73-EC22-4450-978C-B80E7A0B1CCF}"/>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289D0A16-B22C-408E-B1AE-4FC1879408F3}"/>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5" name="Content Placeholder 4">
            <a:extLst>
              <a:ext uri="{FF2B5EF4-FFF2-40B4-BE49-F238E27FC236}">
                <a16:creationId xmlns:a16="http://schemas.microsoft.com/office/drawing/2014/main" id="{1B02F58F-D7BC-48F9-84BF-66C9E3118C4A}"/>
              </a:ext>
            </a:extLst>
          </p:cNvPr>
          <p:cNvSpPr>
            <a:spLocks noGrp="1"/>
          </p:cNvSpPr>
          <p:nvPr>
            <p:ph sz="quarter" idx="12"/>
          </p:nvPr>
        </p:nvSpPr>
        <p:spPr>
          <a:xfrm>
            <a:off x="392261" y="1869545"/>
            <a:ext cx="6929546" cy="4248150"/>
          </a:xfrm>
        </p:spPr>
        <p:txBody>
          <a:bodyPr vert="horz" lIns="91440" tIns="45720" rIns="91440" bIns="45720" rtlCol="0" anchor="t">
            <a:normAutofit/>
          </a:bodyPr>
          <a:lstStyle/>
          <a:p>
            <a:pPr marL="0" indent="0">
              <a:buNone/>
            </a:pPr>
            <a:r>
              <a:rPr lang="en-US" sz="2400" b="1" dirty="0">
                <a:cs typeface="Arial"/>
              </a:rPr>
              <a:t>Tool Rental Centers – TRC Pilot</a:t>
            </a:r>
            <a:endParaRPr lang="en-US" sz="2000" b="1" dirty="0">
              <a:cs typeface="Arial"/>
            </a:endParaRPr>
          </a:p>
          <a:p>
            <a:r>
              <a:rPr lang="en-US" sz="2400" dirty="0">
                <a:cs typeface="Arial"/>
              </a:rPr>
              <a:t>47 TRCs – after 4 years pilot use:</a:t>
            </a:r>
          </a:p>
          <a:p>
            <a:pPr lvl="1"/>
            <a:r>
              <a:rPr lang="en-US" sz="2000" dirty="0">
                <a:cs typeface="Arial"/>
              </a:rPr>
              <a:t>Analyze pre vs. post PLD deployment</a:t>
            </a:r>
          </a:p>
          <a:p>
            <a:pPr lvl="1"/>
            <a:r>
              <a:rPr lang="en-US" sz="2000" dirty="0">
                <a:cs typeface="Arial"/>
              </a:rPr>
              <a:t>4 years pre and post; total 8 years data</a:t>
            </a:r>
          </a:p>
          <a:p>
            <a:pPr lvl="1"/>
            <a:endParaRPr lang="en-US" sz="2400" dirty="0">
              <a:cs typeface="Arial"/>
            </a:endParaRPr>
          </a:p>
          <a:p>
            <a:r>
              <a:rPr lang="en-US" sz="2400" dirty="0">
                <a:cs typeface="Arial"/>
              </a:rPr>
              <a:t>41% Reduction – Overexertion injuries</a:t>
            </a:r>
          </a:p>
          <a:p>
            <a:pPr marL="266700" lvl="1" indent="0">
              <a:buNone/>
            </a:pPr>
            <a:endParaRPr lang="en-US" sz="2400" dirty="0">
              <a:cs typeface="Arial"/>
            </a:endParaRPr>
          </a:p>
          <a:p>
            <a:r>
              <a:rPr lang="en-US" sz="2400" dirty="0">
                <a:cs typeface="Arial"/>
              </a:rPr>
              <a:t>44% Reduction – Injury cost</a:t>
            </a:r>
          </a:p>
        </p:txBody>
      </p:sp>
      <p:sp>
        <p:nvSpPr>
          <p:cNvPr id="6" name="TextBox 5">
            <a:extLst>
              <a:ext uri="{FF2B5EF4-FFF2-40B4-BE49-F238E27FC236}">
                <a16:creationId xmlns:a16="http://schemas.microsoft.com/office/drawing/2014/main" id="{D5BCC982-5241-096F-094B-C2424E6D9CC9}"/>
              </a:ext>
            </a:extLst>
          </p:cNvPr>
          <p:cNvSpPr txBox="1"/>
          <p:nvPr/>
        </p:nvSpPr>
        <p:spPr>
          <a:xfrm>
            <a:off x="7355514" y="3028890"/>
            <a:ext cx="2137904" cy="1077218"/>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343741"/>
                </a:solidFill>
                <a:effectLst/>
                <a:uLnTx/>
                <a:uFillTx/>
                <a:latin typeface="Arial"/>
                <a:ea typeface="+mn-ea"/>
                <a:cs typeface="+mn-cs"/>
              </a:rPr>
              <a:t>Data base tracked these specific overexertion injury types</a:t>
            </a:r>
          </a:p>
        </p:txBody>
      </p:sp>
      <p:sp>
        <p:nvSpPr>
          <p:cNvPr id="12" name="Left Brace 11">
            <a:extLst>
              <a:ext uri="{FF2B5EF4-FFF2-40B4-BE49-F238E27FC236}">
                <a16:creationId xmlns:a16="http://schemas.microsoft.com/office/drawing/2014/main" id="{04331F01-3D4C-CE41-BE43-3B251D860483}"/>
              </a:ext>
            </a:extLst>
          </p:cNvPr>
          <p:cNvSpPr/>
          <p:nvPr/>
        </p:nvSpPr>
        <p:spPr>
          <a:xfrm>
            <a:off x="9573456" y="1404989"/>
            <a:ext cx="408486" cy="4095730"/>
          </a:xfrm>
          <a:prstGeom prst="leftBrace">
            <a:avLst>
              <a:gd name="adj1" fmla="val 0"/>
              <a:gd name="adj2" fmla="val 50499"/>
            </a:avLst>
          </a:prstGeom>
          <a:ln w="28575">
            <a:solidFill>
              <a:schemeClr val="bg1">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43741"/>
              </a:solidFill>
              <a:effectLst/>
              <a:uLnTx/>
              <a:uFillTx/>
              <a:latin typeface="Arial"/>
              <a:ea typeface="+mn-ea"/>
              <a:cs typeface="+mn-cs"/>
            </a:endParaRPr>
          </a:p>
        </p:txBody>
      </p:sp>
      <p:graphicFrame>
        <p:nvGraphicFramePr>
          <p:cNvPr id="14" name="Diagram 13">
            <a:extLst>
              <a:ext uri="{FF2B5EF4-FFF2-40B4-BE49-F238E27FC236}">
                <a16:creationId xmlns:a16="http://schemas.microsoft.com/office/drawing/2014/main" id="{76355E83-9ACD-677E-20C1-8C8BE8F0030D}"/>
              </a:ext>
            </a:extLst>
          </p:cNvPr>
          <p:cNvGraphicFramePr/>
          <p:nvPr/>
        </p:nvGraphicFramePr>
        <p:xfrm>
          <a:off x="392260" y="992206"/>
          <a:ext cx="7859918" cy="283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F4A0089B-826C-073C-4B00-1D2E123A6757}"/>
              </a:ext>
            </a:extLst>
          </p:cNvPr>
          <p:cNvSpPr/>
          <p:nvPr/>
        </p:nvSpPr>
        <p:spPr>
          <a:xfrm>
            <a:off x="425771" y="869016"/>
            <a:ext cx="1412240" cy="50800"/>
          </a:xfrm>
          <a:prstGeom prst="rect">
            <a:avLst/>
          </a:prstGeom>
          <a:solidFill>
            <a:srgbClr val="F96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96302"/>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B2E5E891-741E-CC04-6B17-7AEA605DFFBE}"/>
              </a:ext>
            </a:extLst>
          </p:cNvPr>
          <p:cNvGrpSpPr/>
          <p:nvPr/>
        </p:nvGrpSpPr>
        <p:grpSpPr>
          <a:xfrm>
            <a:off x="10247739" y="1275871"/>
            <a:ext cx="1552000" cy="4320089"/>
            <a:chOff x="8637451" y="372741"/>
            <a:chExt cx="1552000" cy="4320089"/>
          </a:xfrm>
        </p:grpSpPr>
        <p:sp>
          <p:nvSpPr>
            <p:cNvPr id="13" name="TextBox 12">
              <a:extLst>
                <a:ext uri="{FF2B5EF4-FFF2-40B4-BE49-F238E27FC236}">
                  <a16:creationId xmlns:a16="http://schemas.microsoft.com/office/drawing/2014/main" id="{4339310A-8278-C632-F657-7C7C1471A635}"/>
                </a:ext>
              </a:extLst>
            </p:cNvPr>
            <p:cNvSpPr txBox="1"/>
            <p:nvPr/>
          </p:nvSpPr>
          <p:spPr>
            <a:xfrm>
              <a:off x="8650337" y="1075027"/>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127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16" name="TextBox 15">
              <a:extLst>
                <a:ext uri="{FF2B5EF4-FFF2-40B4-BE49-F238E27FC236}">
                  <a16:creationId xmlns:a16="http://schemas.microsoft.com/office/drawing/2014/main" id="{69F8985D-DF0F-5A19-A844-C36283A5058B}"/>
                </a:ext>
              </a:extLst>
            </p:cNvPr>
            <p:cNvSpPr txBox="1"/>
            <p:nvPr/>
          </p:nvSpPr>
          <p:spPr>
            <a:xfrm>
              <a:off x="8683798" y="1681508"/>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86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17" name="TextBox 16">
              <a:extLst>
                <a:ext uri="{FF2B5EF4-FFF2-40B4-BE49-F238E27FC236}">
                  <a16:creationId xmlns:a16="http://schemas.microsoft.com/office/drawing/2014/main" id="{35266BFE-5465-4A92-88F5-F18A234F2A65}"/>
                </a:ext>
              </a:extLst>
            </p:cNvPr>
            <p:cNvSpPr txBox="1"/>
            <p:nvPr/>
          </p:nvSpPr>
          <p:spPr>
            <a:xfrm>
              <a:off x="8637451" y="2342063"/>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184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18" name="TextBox 17">
              <a:extLst>
                <a:ext uri="{FF2B5EF4-FFF2-40B4-BE49-F238E27FC236}">
                  <a16:creationId xmlns:a16="http://schemas.microsoft.com/office/drawing/2014/main" id="{A0073ABA-F324-DC75-D430-1AC51A87AC1F}"/>
                </a:ext>
              </a:extLst>
            </p:cNvPr>
            <p:cNvSpPr txBox="1"/>
            <p:nvPr/>
          </p:nvSpPr>
          <p:spPr>
            <a:xfrm>
              <a:off x="8687604" y="2983648"/>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71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19" name="TextBox 18">
              <a:extLst>
                <a:ext uri="{FF2B5EF4-FFF2-40B4-BE49-F238E27FC236}">
                  <a16:creationId xmlns:a16="http://schemas.microsoft.com/office/drawing/2014/main" id="{C5FF549E-19ED-A7CD-77C0-0F88B17BA06F}"/>
                </a:ext>
              </a:extLst>
            </p:cNvPr>
            <p:cNvSpPr txBox="1"/>
            <p:nvPr/>
          </p:nvSpPr>
          <p:spPr>
            <a:xfrm>
              <a:off x="8637451" y="3606407"/>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244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0" name="TextBox 19">
              <a:extLst>
                <a:ext uri="{FF2B5EF4-FFF2-40B4-BE49-F238E27FC236}">
                  <a16:creationId xmlns:a16="http://schemas.microsoft.com/office/drawing/2014/main" id="{28CAE69D-0E71-E42C-B32F-15AAEB508F73}"/>
                </a:ext>
              </a:extLst>
            </p:cNvPr>
            <p:cNvSpPr txBox="1"/>
            <p:nvPr/>
          </p:nvSpPr>
          <p:spPr>
            <a:xfrm>
              <a:off x="8660211" y="4221651"/>
              <a:ext cx="7807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113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1" name="TextBox 20">
              <a:extLst>
                <a:ext uri="{FF2B5EF4-FFF2-40B4-BE49-F238E27FC236}">
                  <a16:creationId xmlns:a16="http://schemas.microsoft.com/office/drawing/2014/main" id="{EB676431-BA7B-8768-1110-81E6BC8A4428}"/>
                </a:ext>
              </a:extLst>
            </p:cNvPr>
            <p:cNvSpPr txBox="1"/>
            <p:nvPr/>
          </p:nvSpPr>
          <p:spPr>
            <a:xfrm>
              <a:off x="8650337" y="499254"/>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150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pic>
          <p:nvPicPr>
            <p:cNvPr id="22" name="Picture 21">
              <a:extLst>
                <a:ext uri="{FF2B5EF4-FFF2-40B4-BE49-F238E27FC236}">
                  <a16:creationId xmlns:a16="http://schemas.microsoft.com/office/drawing/2014/main" id="{8EA7ECBC-1C92-A620-184B-A4AA4CF1878C}"/>
                </a:ext>
              </a:extLst>
            </p:cNvPr>
            <p:cNvPicPr>
              <a:picLocks noChangeAspect="1"/>
            </p:cNvPicPr>
            <p:nvPr/>
          </p:nvPicPr>
          <p:blipFill>
            <a:blip r:embed="rId8"/>
            <a:stretch>
              <a:fillRect/>
            </a:stretch>
          </p:blipFill>
          <p:spPr>
            <a:xfrm>
              <a:off x="9640810" y="1618948"/>
              <a:ext cx="546409" cy="548315"/>
            </a:xfrm>
            <a:prstGeom prst="rect">
              <a:avLst/>
            </a:prstGeom>
          </p:spPr>
        </p:pic>
        <p:pic>
          <p:nvPicPr>
            <p:cNvPr id="23" name="Picture 22">
              <a:extLst>
                <a:ext uri="{FF2B5EF4-FFF2-40B4-BE49-F238E27FC236}">
                  <a16:creationId xmlns:a16="http://schemas.microsoft.com/office/drawing/2014/main" id="{BED56178-CE1C-175B-5123-32D65BF26871}"/>
                </a:ext>
              </a:extLst>
            </p:cNvPr>
            <p:cNvPicPr>
              <a:picLocks noChangeAspect="1"/>
            </p:cNvPicPr>
            <p:nvPr/>
          </p:nvPicPr>
          <p:blipFill>
            <a:blip r:embed="rId9"/>
            <a:stretch>
              <a:fillRect/>
            </a:stretch>
          </p:blipFill>
          <p:spPr>
            <a:xfrm>
              <a:off x="9638068" y="999485"/>
              <a:ext cx="546409" cy="544522"/>
            </a:xfrm>
            <a:prstGeom prst="rect">
              <a:avLst/>
            </a:prstGeom>
          </p:spPr>
        </p:pic>
        <p:pic>
          <p:nvPicPr>
            <p:cNvPr id="24" name="Picture 23">
              <a:extLst>
                <a:ext uri="{FF2B5EF4-FFF2-40B4-BE49-F238E27FC236}">
                  <a16:creationId xmlns:a16="http://schemas.microsoft.com/office/drawing/2014/main" id="{E8388082-8A88-AA48-4D2B-E184E22FF26B}"/>
                </a:ext>
              </a:extLst>
            </p:cNvPr>
            <p:cNvPicPr>
              <a:picLocks noChangeAspect="1"/>
            </p:cNvPicPr>
            <p:nvPr/>
          </p:nvPicPr>
          <p:blipFill>
            <a:blip r:embed="rId10"/>
            <a:stretch>
              <a:fillRect/>
            </a:stretch>
          </p:blipFill>
          <p:spPr>
            <a:xfrm>
              <a:off x="9640811" y="372741"/>
              <a:ext cx="548316" cy="548316"/>
            </a:xfrm>
            <a:prstGeom prst="rect">
              <a:avLst/>
            </a:prstGeom>
          </p:spPr>
        </p:pic>
        <p:pic>
          <p:nvPicPr>
            <p:cNvPr id="25" name="Picture 24">
              <a:extLst>
                <a:ext uri="{FF2B5EF4-FFF2-40B4-BE49-F238E27FC236}">
                  <a16:creationId xmlns:a16="http://schemas.microsoft.com/office/drawing/2014/main" id="{868CB7E8-F728-D9AC-AB16-2E273A614477}"/>
                </a:ext>
              </a:extLst>
            </p:cNvPr>
            <p:cNvPicPr>
              <a:picLocks noChangeAspect="1"/>
            </p:cNvPicPr>
            <p:nvPr/>
          </p:nvPicPr>
          <p:blipFill>
            <a:blip r:embed="rId11"/>
            <a:stretch>
              <a:fillRect/>
            </a:stretch>
          </p:blipFill>
          <p:spPr>
            <a:xfrm>
              <a:off x="9640811" y="2253644"/>
              <a:ext cx="548316" cy="548316"/>
            </a:xfrm>
            <a:prstGeom prst="rect">
              <a:avLst/>
            </a:prstGeom>
          </p:spPr>
        </p:pic>
        <p:pic>
          <p:nvPicPr>
            <p:cNvPr id="26" name="Picture 25">
              <a:extLst>
                <a:ext uri="{FF2B5EF4-FFF2-40B4-BE49-F238E27FC236}">
                  <a16:creationId xmlns:a16="http://schemas.microsoft.com/office/drawing/2014/main" id="{06F21F9C-C6F3-B673-C504-C7C10902D04A}"/>
                </a:ext>
              </a:extLst>
            </p:cNvPr>
            <p:cNvPicPr>
              <a:picLocks noChangeAspect="1"/>
            </p:cNvPicPr>
            <p:nvPr/>
          </p:nvPicPr>
          <p:blipFill>
            <a:blip r:embed="rId12"/>
            <a:stretch>
              <a:fillRect/>
            </a:stretch>
          </p:blipFill>
          <p:spPr>
            <a:xfrm>
              <a:off x="9639015" y="2888341"/>
              <a:ext cx="548640" cy="548640"/>
            </a:xfrm>
            <a:prstGeom prst="rect">
              <a:avLst/>
            </a:prstGeom>
          </p:spPr>
        </p:pic>
        <p:pic>
          <p:nvPicPr>
            <p:cNvPr id="27" name="Picture 26">
              <a:extLst>
                <a:ext uri="{FF2B5EF4-FFF2-40B4-BE49-F238E27FC236}">
                  <a16:creationId xmlns:a16="http://schemas.microsoft.com/office/drawing/2014/main" id="{F8C99D73-D49B-C4F9-D4B3-B5CB6E5AD4A9}"/>
                </a:ext>
              </a:extLst>
            </p:cNvPr>
            <p:cNvPicPr>
              <a:picLocks noChangeAspect="1"/>
            </p:cNvPicPr>
            <p:nvPr/>
          </p:nvPicPr>
          <p:blipFill>
            <a:blip r:embed="rId13"/>
            <a:stretch>
              <a:fillRect/>
            </a:stretch>
          </p:blipFill>
          <p:spPr>
            <a:xfrm>
              <a:off x="9635837" y="3511791"/>
              <a:ext cx="548640" cy="546967"/>
            </a:xfrm>
            <a:prstGeom prst="rect">
              <a:avLst/>
            </a:prstGeom>
          </p:spPr>
        </p:pic>
        <p:pic>
          <p:nvPicPr>
            <p:cNvPr id="28" name="Picture 27">
              <a:extLst>
                <a:ext uri="{FF2B5EF4-FFF2-40B4-BE49-F238E27FC236}">
                  <a16:creationId xmlns:a16="http://schemas.microsoft.com/office/drawing/2014/main" id="{1A6E1329-4C8C-C228-06AB-1DC3EE89A1E5}"/>
                </a:ext>
              </a:extLst>
            </p:cNvPr>
            <p:cNvPicPr>
              <a:picLocks noChangeAspect="1"/>
            </p:cNvPicPr>
            <p:nvPr/>
          </p:nvPicPr>
          <p:blipFill>
            <a:blip r:embed="rId14"/>
            <a:stretch>
              <a:fillRect/>
            </a:stretch>
          </p:blipFill>
          <p:spPr>
            <a:xfrm>
              <a:off x="9640811" y="4143350"/>
              <a:ext cx="548640" cy="549480"/>
            </a:xfrm>
            <a:prstGeom prst="rect">
              <a:avLst/>
            </a:prstGeom>
          </p:spPr>
        </p:pic>
      </p:grpSp>
    </p:spTree>
    <p:extLst>
      <p:ext uri="{BB962C8B-B14F-4D97-AF65-F5344CB8AC3E}">
        <p14:creationId xmlns:p14="http://schemas.microsoft.com/office/powerpoint/2010/main" val="36444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9D2A2D-1834-402C-9CB7-BC39478D50ED}"/>
              </a:ext>
            </a:extLst>
          </p:cNvPr>
          <p:cNvSpPr/>
          <p:nvPr/>
        </p:nvSpPr>
        <p:spPr>
          <a:xfrm>
            <a:off x="552058" y="1381135"/>
            <a:ext cx="9985202" cy="43624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DBD28AF-AD98-4469-A9B8-4EC37BE61A84}"/>
              </a:ext>
            </a:extLst>
          </p:cNvPr>
          <p:cNvSpPr/>
          <p:nvPr/>
        </p:nvSpPr>
        <p:spPr>
          <a:xfrm>
            <a:off x="240629" y="1447800"/>
            <a:ext cx="10089075" cy="45550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6A60BBF7-7F76-4DA9-A5D4-15E4EAF7B267}"/>
              </a:ext>
            </a:extLst>
          </p:cNvPr>
          <p:cNvSpPr>
            <a:spLocks noGrp="1"/>
          </p:cNvSpPr>
          <p:nvPr>
            <p:ph type="title"/>
          </p:nvPr>
        </p:nvSpPr>
        <p:spPr>
          <a:xfrm>
            <a:off x="240631" y="168443"/>
            <a:ext cx="11730789" cy="1203158"/>
          </a:xfrm>
        </p:spPr>
        <p:txBody>
          <a:bodyPr anchor="ctr">
            <a:normAutofit/>
          </a:bodyPr>
          <a:lstStyle/>
          <a:p>
            <a:r>
              <a:rPr lang="en-US" dirty="0">
                <a:ea typeface="+mj-lt"/>
                <a:cs typeface="+mj-lt"/>
              </a:rPr>
              <a:t>2022 – Four years of Tool Rental injury data</a:t>
            </a:r>
            <a:endParaRPr lang="en-US" dirty="0"/>
          </a:p>
        </p:txBody>
      </p:sp>
      <p:sp>
        <p:nvSpPr>
          <p:cNvPr id="3" name="Slide Number Placeholder 2">
            <a:extLst>
              <a:ext uri="{FF2B5EF4-FFF2-40B4-BE49-F238E27FC236}">
                <a16:creationId xmlns:a16="http://schemas.microsoft.com/office/drawing/2014/main" id="{49851A73-EC22-4450-978C-B80E7A0B1CCF}"/>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289D0A16-B22C-408E-B1AE-4FC1879408F3}"/>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5" name="Content Placeholder 4">
            <a:extLst>
              <a:ext uri="{FF2B5EF4-FFF2-40B4-BE49-F238E27FC236}">
                <a16:creationId xmlns:a16="http://schemas.microsoft.com/office/drawing/2014/main" id="{1B02F58F-D7BC-48F9-84BF-66C9E3118C4A}"/>
              </a:ext>
            </a:extLst>
          </p:cNvPr>
          <p:cNvSpPr>
            <a:spLocks noGrp="1"/>
          </p:cNvSpPr>
          <p:nvPr>
            <p:ph sz="quarter" idx="12"/>
          </p:nvPr>
        </p:nvSpPr>
        <p:spPr>
          <a:xfrm>
            <a:off x="494892" y="1735814"/>
            <a:ext cx="6407086" cy="4986854"/>
          </a:xfrm>
        </p:spPr>
        <p:txBody>
          <a:bodyPr vert="horz" lIns="91440" tIns="45720" rIns="91440" bIns="45720" rtlCol="0" anchor="t">
            <a:normAutofit/>
          </a:bodyPr>
          <a:lstStyle/>
          <a:p>
            <a:pPr marL="0" indent="0">
              <a:buNone/>
            </a:pPr>
            <a:r>
              <a:rPr lang="en-US" sz="2400" b="1" dirty="0">
                <a:cs typeface="Arial"/>
              </a:rPr>
              <a:t>Next Steps:</a:t>
            </a:r>
          </a:p>
          <a:p>
            <a:r>
              <a:rPr lang="en-US" sz="2000" dirty="0">
                <a:cs typeface="Arial"/>
              </a:rPr>
              <a:t>Expand - all Retail operations </a:t>
            </a:r>
          </a:p>
          <a:p>
            <a:r>
              <a:rPr lang="en-US" sz="2000" dirty="0">
                <a:cs typeface="Arial"/>
              </a:rPr>
              <a:t>Focus - Heavy/ bulky items loading &amp; unloading</a:t>
            </a:r>
          </a:p>
          <a:p>
            <a:pPr lvl="1">
              <a:buClrTx/>
              <a:buFont typeface="Wingdings" panose="05000000000000000000" pitchFamily="2" charset="2"/>
              <a:buChar char="§"/>
            </a:pPr>
            <a:r>
              <a:rPr lang="en-US" sz="1600" dirty="0"/>
              <a:t>Target 9 high-volume, injury leading, bulky retail products</a:t>
            </a:r>
          </a:p>
          <a:p>
            <a:r>
              <a:rPr lang="en-US" sz="2000" dirty="0">
                <a:cs typeface="Arial"/>
              </a:rPr>
              <a:t>Promote use thru videos &amp; QR codes</a:t>
            </a:r>
          </a:p>
          <a:p>
            <a:r>
              <a:rPr lang="en-US" sz="2000" dirty="0"/>
              <a:t>Create dedicated “Loading Zones”</a:t>
            </a:r>
          </a:p>
          <a:p>
            <a:pPr marL="457200" indent="-457200">
              <a:buFont typeface="+mj-lt"/>
              <a:buAutoNum type="arabicPeriod"/>
            </a:pPr>
            <a:endParaRPr lang="en-US" sz="2000" dirty="0">
              <a:cs typeface="Arial"/>
            </a:endParaRPr>
          </a:p>
        </p:txBody>
      </p:sp>
      <p:pic>
        <p:nvPicPr>
          <p:cNvPr id="7" name="Picture 1">
            <a:extLst>
              <a:ext uri="{FF2B5EF4-FFF2-40B4-BE49-F238E27FC236}">
                <a16:creationId xmlns:a16="http://schemas.microsoft.com/office/drawing/2014/main" id="{CA712C12-86DD-FD5B-40F8-F1E4B4F03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813" y="3846035"/>
            <a:ext cx="3547670" cy="205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6030D551-5AA4-F4DB-D0B8-A56061DA9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1197" y="1821648"/>
            <a:ext cx="3135912" cy="4181216"/>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4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E2477-85C7-4377-A697-D3958F4857BE}"/>
              </a:ext>
            </a:extLst>
          </p:cNvPr>
          <p:cNvSpPr/>
          <p:nvPr/>
        </p:nvSpPr>
        <p:spPr>
          <a:xfrm>
            <a:off x="409414" y="1169943"/>
            <a:ext cx="6369668" cy="45353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8" name="Rectangle 7">
            <a:extLst>
              <a:ext uri="{FF2B5EF4-FFF2-40B4-BE49-F238E27FC236}">
                <a16:creationId xmlns:a16="http://schemas.microsoft.com/office/drawing/2014/main" id="{48F5177B-7C92-43C1-AF30-6B4B092B563A}"/>
              </a:ext>
            </a:extLst>
          </p:cNvPr>
          <p:cNvSpPr/>
          <p:nvPr/>
        </p:nvSpPr>
        <p:spPr>
          <a:xfrm>
            <a:off x="240631" y="1055835"/>
            <a:ext cx="6293519" cy="45353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6" name="Title 1">
            <a:extLst>
              <a:ext uri="{FF2B5EF4-FFF2-40B4-BE49-F238E27FC236}">
                <a16:creationId xmlns:a16="http://schemas.microsoft.com/office/drawing/2014/main" id="{0CC06379-899A-342B-47BE-A114D75965CB}"/>
              </a:ext>
            </a:extLst>
          </p:cNvPr>
          <p:cNvSpPr>
            <a:spLocks noGrp="1"/>
          </p:cNvSpPr>
          <p:nvPr>
            <p:ph type="title"/>
          </p:nvPr>
        </p:nvSpPr>
        <p:spPr>
          <a:xfrm>
            <a:off x="240631" y="168443"/>
            <a:ext cx="11730789" cy="1203158"/>
          </a:xfrm>
        </p:spPr>
        <p:txBody>
          <a:bodyPr/>
          <a:lstStyle/>
          <a:p>
            <a:r>
              <a:rPr lang="en-US" dirty="0"/>
              <a:t>Sustainable Results</a:t>
            </a:r>
          </a:p>
        </p:txBody>
      </p:sp>
      <p:sp>
        <p:nvSpPr>
          <p:cNvPr id="3" name="Slide Number Placeholder 2">
            <a:extLst>
              <a:ext uri="{FF2B5EF4-FFF2-40B4-BE49-F238E27FC236}">
                <a16:creationId xmlns:a16="http://schemas.microsoft.com/office/drawing/2014/main" id="{450AFF91-8DB7-4A20-B55B-98D4C0AE3D91}"/>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D9A6242-CBAF-472E-8FAC-FCBD063CBE1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17" name="Text Placeholder 5">
            <a:extLst>
              <a:ext uri="{FF2B5EF4-FFF2-40B4-BE49-F238E27FC236}">
                <a16:creationId xmlns:a16="http://schemas.microsoft.com/office/drawing/2014/main" id="{866025A3-BB05-8D17-3E4F-D485B82AC5A3}"/>
              </a:ext>
            </a:extLst>
          </p:cNvPr>
          <p:cNvSpPr>
            <a:spLocks noGrp="1"/>
          </p:cNvSpPr>
          <p:nvPr>
            <p:ph type="body" sz="quarter" idx="13"/>
          </p:nvPr>
        </p:nvSpPr>
        <p:spPr>
          <a:xfrm>
            <a:off x="314164" y="1206076"/>
            <a:ext cx="6980321" cy="4392992"/>
          </a:xfrm>
        </p:spPr>
        <p:txBody>
          <a:bodyPr vert="horz" lIns="91440" tIns="45720" rIns="91440" bIns="45720" rtlCol="0" anchor="t">
            <a:normAutofit lnSpcReduction="10000"/>
          </a:bodyPr>
          <a:lstStyle/>
          <a:p>
            <a:pPr marL="266700" lvl="1" indent="0">
              <a:buNone/>
            </a:pPr>
            <a:r>
              <a:rPr lang="en-US" sz="2800" b="1" dirty="0">
                <a:cs typeface="Arial"/>
              </a:rPr>
              <a:t>Impact:</a:t>
            </a:r>
          </a:p>
          <a:p>
            <a:pPr>
              <a:lnSpc>
                <a:spcPct val="100000"/>
              </a:lnSpc>
            </a:pPr>
            <a:r>
              <a:rPr lang="en-US" sz="2000" dirty="0">
                <a:cs typeface="Arial"/>
              </a:rPr>
              <a:t>Payback Period &lt; 2 yrs. with Labor Savings</a:t>
            </a:r>
          </a:p>
          <a:p>
            <a:pPr>
              <a:lnSpc>
                <a:spcPct val="100000"/>
              </a:lnSpc>
            </a:pPr>
            <a:endParaRPr lang="en-US" sz="2000" dirty="0">
              <a:cs typeface="Arial"/>
            </a:endParaRPr>
          </a:p>
          <a:p>
            <a:pPr>
              <a:lnSpc>
                <a:spcPct val="100000"/>
              </a:lnSpc>
            </a:pPr>
            <a:r>
              <a:rPr lang="en-US" sz="2000" dirty="0">
                <a:cs typeface="Arial"/>
              </a:rPr>
              <a:t>1.6 claims/yr. per PLD est. reduction</a:t>
            </a:r>
          </a:p>
          <a:p>
            <a:pPr lvl="1">
              <a:lnSpc>
                <a:spcPct val="100000"/>
              </a:lnSpc>
              <a:buFont typeface="Wingdings" panose="05000000000000000000" pitchFamily="2" charset="2"/>
              <a:buChar char="Ø"/>
            </a:pPr>
            <a:r>
              <a:rPr lang="en-US" sz="1400" dirty="0">
                <a:cs typeface="Arial"/>
              </a:rPr>
              <a:t>Linear Regression Results</a:t>
            </a:r>
          </a:p>
          <a:p>
            <a:pPr>
              <a:lnSpc>
                <a:spcPct val="100000"/>
              </a:lnSpc>
            </a:pPr>
            <a:endParaRPr lang="en-US" sz="1800" dirty="0">
              <a:cs typeface="Arial"/>
            </a:endParaRPr>
          </a:p>
          <a:p>
            <a:pPr>
              <a:lnSpc>
                <a:spcPct val="100000"/>
              </a:lnSpc>
            </a:pPr>
            <a:r>
              <a:rPr lang="en-US" sz="1800" dirty="0">
                <a:cs typeface="Arial"/>
              </a:rPr>
              <a:t>41% Reduction – Overexertion injuries</a:t>
            </a:r>
          </a:p>
          <a:p>
            <a:pPr>
              <a:lnSpc>
                <a:spcPct val="100000"/>
              </a:lnSpc>
            </a:pPr>
            <a:endParaRPr lang="en-US" sz="1800" dirty="0">
              <a:cs typeface="Arial"/>
            </a:endParaRPr>
          </a:p>
          <a:p>
            <a:pPr>
              <a:lnSpc>
                <a:spcPct val="100000"/>
              </a:lnSpc>
            </a:pPr>
            <a:r>
              <a:rPr lang="en-US" sz="1800" dirty="0">
                <a:cs typeface="Arial"/>
              </a:rPr>
              <a:t>44% Reduction - severity / cost</a:t>
            </a:r>
          </a:p>
          <a:p>
            <a:pPr lvl="1">
              <a:lnSpc>
                <a:spcPct val="100000"/>
              </a:lnSpc>
              <a:buFont typeface="Wingdings" panose="05000000000000000000" pitchFamily="2" charset="2"/>
              <a:buChar char="Ø"/>
            </a:pPr>
            <a:r>
              <a:rPr lang="en-US" sz="1400" dirty="0">
                <a:cs typeface="Arial"/>
              </a:rPr>
              <a:t>Example: $330K overexertion injury loading washer</a:t>
            </a:r>
          </a:p>
          <a:p>
            <a:pPr lvl="1">
              <a:lnSpc>
                <a:spcPct val="100000"/>
              </a:lnSpc>
              <a:buFont typeface="Wingdings" panose="05000000000000000000" pitchFamily="2" charset="2"/>
              <a:buChar char="Ø"/>
            </a:pPr>
            <a:r>
              <a:rPr lang="en-US" sz="1400" dirty="0">
                <a:cs typeface="Arial"/>
              </a:rPr>
              <a:t>Preventable injury: cost of 25 PLDs</a:t>
            </a:r>
          </a:p>
          <a:p>
            <a:pPr lvl="1">
              <a:lnSpc>
                <a:spcPct val="100000"/>
              </a:lnSpc>
            </a:pPr>
            <a:endParaRPr lang="en-US" sz="200" dirty="0">
              <a:cs typeface="Arial"/>
            </a:endParaRPr>
          </a:p>
        </p:txBody>
      </p:sp>
      <p:pic>
        <p:nvPicPr>
          <p:cNvPr id="5" name="Picture 4">
            <a:extLst>
              <a:ext uri="{FF2B5EF4-FFF2-40B4-BE49-F238E27FC236}">
                <a16:creationId xmlns:a16="http://schemas.microsoft.com/office/drawing/2014/main" id="{5D685C97-744C-AC4B-A495-847EFBAF810F}"/>
              </a:ext>
            </a:extLst>
          </p:cNvPr>
          <p:cNvPicPr>
            <a:picLocks noChangeAspect="1"/>
          </p:cNvPicPr>
          <p:nvPr/>
        </p:nvPicPr>
        <p:blipFill>
          <a:blip r:embed="rId3"/>
          <a:stretch>
            <a:fillRect/>
          </a:stretch>
        </p:blipFill>
        <p:spPr>
          <a:xfrm>
            <a:off x="6779082" y="647066"/>
            <a:ext cx="4568472" cy="2797023"/>
          </a:xfrm>
          <a:prstGeom prst="rect">
            <a:avLst/>
          </a:prstGeom>
        </p:spPr>
      </p:pic>
      <p:pic>
        <p:nvPicPr>
          <p:cNvPr id="2" name="Picture 1">
            <a:extLst>
              <a:ext uri="{FF2B5EF4-FFF2-40B4-BE49-F238E27FC236}">
                <a16:creationId xmlns:a16="http://schemas.microsoft.com/office/drawing/2014/main" id="{93F8ADDC-D2CE-68A9-0D31-37098AC29807}"/>
              </a:ext>
            </a:extLst>
          </p:cNvPr>
          <p:cNvPicPr>
            <a:picLocks noChangeAspect="1"/>
          </p:cNvPicPr>
          <p:nvPr/>
        </p:nvPicPr>
        <p:blipFill>
          <a:blip r:embed="rId4"/>
          <a:stretch>
            <a:fillRect/>
          </a:stretch>
        </p:blipFill>
        <p:spPr>
          <a:xfrm>
            <a:off x="7214657" y="3803555"/>
            <a:ext cx="2364064" cy="1384004"/>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BCA0F50-4E9F-B5FE-608E-C1BE3816A342}"/>
              </a:ext>
            </a:extLst>
          </p:cNvPr>
          <p:cNvPicPr>
            <a:picLocks noChangeAspect="1"/>
          </p:cNvPicPr>
          <p:nvPr/>
        </p:nvPicPr>
        <p:blipFill>
          <a:blip r:embed="rId5"/>
          <a:stretch>
            <a:fillRect/>
          </a:stretch>
        </p:blipFill>
        <p:spPr>
          <a:xfrm>
            <a:off x="10014296" y="4295501"/>
            <a:ext cx="1757212" cy="16857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19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6435"/>
                </a:solidFill>
                <a:effectLst/>
                <a:uLnTx/>
                <a:uFillTx/>
                <a:latin typeface="Arial" panose="020B0604020202020204" pitchFamily="34" charset="0"/>
                <a:cs typeface="Arial" panose="020B0604020202020204" pitchFamily="34" charset="0"/>
              </a:rPr>
              <a:t>Meeting Agenda</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9" name="Content Placeholder 8">
            <a:extLst>
              <a:ext uri="{FF2B5EF4-FFF2-40B4-BE49-F238E27FC236}">
                <a16:creationId xmlns:a16="http://schemas.microsoft.com/office/drawing/2014/main" id="{B9C07E2B-BBDB-4AF5-B799-F666051B3907}"/>
              </a:ext>
            </a:extLst>
          </p:cNvPr>
          <p:cNvSpPr>
            <a:spLocks noGrp="1"/>
          </p:cNvSpPr>
          <p:nvPr>
            <p:ph idx="1"/>
          </p:nvPr>
        </p:nvSpPr>
        <p:spPr/>
        <p:txBody>
          <a:bodyPr>
            <a:normAutofit/>
          </a:bodyPr>
          <a:lstStyle/>
          <a:p>
            <a:r>
              <a:rPr lang="en-US" sz="3000" dirty="0"/>
              <a:t>Welcome &amp; Introductions</a:t>
            </a:r>
          </a:p>
          <a:p>
            <a:r>
              <a:rPr lang="en-US" sz="3000" dirty="0"/>
              <a:t>Announcements</a:t>
            </a:r>
          </a:p>
          <a:p>
            <a:r>
              <a:rPr lang="en-US" sz="3000" dirty="0"/>
              <a:t>Old Business</a:t>
            </a:r>
          </a:p>
          <a:p>
            <a:r>
              <a:rPr lang="en-US" sz="3000" dirty="0"/>
              <a:t>Presentation: </a:t>
            </a:r>
          </a:p>
          <a:p>
            <a:pPr marL="457200" lvl="1" indent="0">
              <a:buNone/>
            </a:pPr>
            <a:r>
              <a:rPr lang="en-US" b="1" dirty="0"/>
              <a:t>“ANSI Standards for Aerial Lifts” presented by Don Satterfield, EHS Lead, The Home Depot</a:t>
            </a:r>
            <a:endParaRPr lang="en-US" dirty="0"/>
          </a:p>
          <a:p>
            <a:r>
              <a:rPr lang="en-US" dirty="0"/>
              <a:t>New Business</a:t>
            </a:r>
          </a:p>
          <a:p>
            <a:r>
              <a:rPr lang="en-US" dirty="0"/>
              <a:t>Meeting Adjournment </a:t>
            </a:r>
          </a:p>
        </p:txBody>
      </p:sp>
    </p:spTree>
    <p:extLst>
      <p:ext uri="{BB962C8B-B14F-4D97-AF65-F5344CB8AC3E}">
        <p14:creationId xmlns:p14="http://schemas.microsoft.com/office/powerpoint/2010/main" val="745535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9D2A2D-1834-402C-9CB7-BC39478D50ED}"/>
              </a:ext>
            </a:extLst>
          </p:cNvPr>
          <p:cNvSpPr/>
          <p:nvPr/>
        </p:nvSpPr>
        <p:spPr>
          <a:xfrm>
            <a:off x="552058" y="1381135"/>
            <a:ext cx="6885061" cy="41719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DBD28AF-AD98-4469-A9B8-4EC37BE61A84}"/>
              </a:ext>
            </a:extLst>
          </p:cNvPr>
          <p:cNvSpPr/>
          <p:nvPr/>
        </p:nvSpPr>
        <p:spPr>
          <a:xfrm>
            <a:off x="240630" y="1447800"/>
            <a:ext cx="6989225" cy="42481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6A60BBF7-7F76-4DA9-A5D4-15E4EAF7B267}"/>
              </a:ext>
            </a:extLst>
          </p:cNvPr>
          <p:cNvSpPr>
            <a:spLocks noGrp="1"/>
          </p:cNvSpPr>
          <p:nvPr>
            <p:ph type="title"/>
          </p:nvPr>
        </p:nvSpPr>
        <p:spPr>
          <a:xfrm>
            <a:off x="240631" y="168443"/>
            <a:ext cx="11730789" cy="1203158"/>
          </a:xfrm>
        </p:spPr>
        <p:txBody>
          <a:bodyPr anchor="ctr">
            <a:normAutofit/>
          </a:bodyPr>
          <a:lstStyle/>
          <a:p>
            <a:r>
              <a:rPr lang="en-US" dirty="0">
                <a:ea typeface="+mj-lt"/>
                <a:cs typeface="+mj-lt"/>
              </a:rPr>
              <a:t>Strengthen CBA, Expand Opportunities</a:t>
            </a:r>
            <a:endParaRPr lang="en-US" dirty="0"/>
          </a:p>
        </p:txBody>
      </p:sp>
      <p:sp>
        <p:nvSpPr>
          <p:cNvPr id="3" name="Slide Number Placeholder 2">
            <a:extLst>
              <a:ext uri="{FF2B5EF4-FFF2-40B4-BE49-F238E27FC236}">
                <a16:creationId xmlns:a16="http://schemas.microsoft.com/office/drawing/2014/main" id="{49851A73-EC22-4450-978C-B80E7A0B1CCF}"/>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289D0A16-B22C-408E-B1AE-4FC1879408F3}"/>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5" name="Content Placeholder 4">
            <a:extLst>
              <a:ext uri="{FF2B5EF4-FFF2-40B4-BE49-F238E27FC236}">
                <a16:creationId xmlns:a16="http://schemas.microsoft.com/office/drawing/2014/main" id="{1B02F58F-D7BC-48F9-84BF-66C9E3118C4A}"/>
              </a:ext>
            </a:extLst>
          </p:cNvPr>
          <p:cNvSpPr>
            <a:spLocks noGrp="1"/>
          </p:cNvSpPr>
          <p:nvPr>
            <p:ph sz="quarter" idx="12"/>
          </p:nvPr>
        </p:nvSpPr>
        <p:spPr>
          <a:xfrm>
            <a:off x="519262" y="1590675"/>
            <a:ext cx="7315200" cy="4029065"/>
          </a:xfrm>
        </p:spPr>
        <p:txBody>
          <a:bodyPr vert="horz" lIns="91440" tIns="45720" rIns="91440" bIns="45720" rtlCol="0" anchor="t">
            <a:normAutofit fontScale="92500" lnSpcReduction="20000"/>
          </a:bodyPr>
          <a:lstStyle/>
          <a:p>
            <a:pPr marL="0" indent="0">
              <a:buNone/>
            </a:pPr>
            <a:r>
              <a:rPr lang="en-US" sz="2600" b="1" dirty="0"/>
              <a:t>Almost there….</a:t>
            </a:r>
          </a:p>
          <a:p>
            <a:pPr marL="0" indent="0">
              <a:buNone/>
            </a:pPr>
            <a:r>
              <a:rPr lang="en-US" sz="2400" dirty="0">
                <a:cs typeface="Arial"/>
              </a:rPr>
              <a:t>Goal: Payback under 2 years</a:t>
            </a:r>
          </a:p>
          <a:p>
            <a:endParaRPr lang="en-US" sz="2400" dirty="0">
              <a:cs typeface="Arial"/>
            </a:endParaRPr>
          </a:p>
          <a:p>
            <a:pPr marL="0" indent="0">
              <a:buNone/>
            </a:pPr>
            <a:r>
              <a:rPr lang="en-US" sz="2400" dirty="0">
                <a:cs typeface="Arial"/>
              </a:rPr>
              <a:t>Operational saving = &lt;2.0 yrs. </a:t>
            </a:r>
          </a:p>
          <a:p>
            <a:pPr lvl="1">
              <a:buFont typeface="Wingdings" panose="05000000000000000000" pitchFamily="2" charset="2"/>
              <a:buChar char="Ø"/>
            </a:pPr>
            <a:r>
              <a:rPr lang="en-US" sz="2000" dirty="0">
                <a:cs typeface="Arial"/>
              </a:rPr>
              <a:t>Strengthen Payback with Productivity Savings </a:t>
            </a:r>
            <a:r>
              <a:rPr lang="en-US" sz="1500" i="1" dirty="0">
                <a:cs typeface="Arial"/>
              </a:rPr>
              <a:t>(conservative)</a:t>
            </a:r>
            <a:endParaRPr lang="en-US" sz="2000" i="1" dirty="0">
              <a:cs typeface="Arial"/>
            </a:endParaRPr>
          </a:p>
          <a:p>
            <a:pPr lvl="1">
              <a:buFont typeface="Wingdings" panose="05000000000000000000" pitchFamily="2" charset="2"/>
              <a:buChar char="Ø"/>
            </a:pPr>
            <a:r>
              <a:rPr lang="en-US" sz="1700" dirty="0">
                <a:cs typeface="Arial"/>
              </a:rPr>
              <a:t>5 team lifts / day / store = 0.5 hr. / day</a:t>
            </a:r>
            <a:r>
              <a:rPr lang="en-US" sz="1700" i="1" dirty="0">
                <a:cs typeface="Arial"/>
              </a:rPr>
              <a:t> (~5-6 min. each per associate)</a:t>
            </a:r>
          </a:p>
          <a:p>
            <a:pPr lvl="1">
              <a:buFont typeface="Wingdings" panose="05000000000000000000" pitchFamily="2" charset="2"/>
              <a:buChar char="Ø"/>
            </a:pPr>
            <a:r>
              <a:rPr lang="en-US" sz="1700" dirty="0">
                <a:cs typeface="Arial"/>
              </a:rPr>
              <a:t>2 to 3 associates could spend more time with customers each day vs. loading</a:t>
            </a:r>
          </a:p>
          <a:p>
            <a:pPr>
              <a:buFont typeface="Arial" panose="020B0604020202020204" pitchFamily="34" charset="0"/>
              <a:buChar char="•"/>
            </a:pPr>
            <a:endParaRPr lang="en-US" sz="2400" dirty="0">
              <a:cs typeface="Arial"/>
            </a:endParaRPr>
          </a:p>
          <a:p>
            <a:pPr marL="0" indent="0">
              <a:buNone/>
            </a:pPr>
            <a:r>
              <a:rPr lang="en-US" sz="2400" dirty="0">
                <a:cs typeface="Arial"/>
              </a:rPr>
              <a:t>Additional support data </a:t>
            </a:r>
            <a:r>
              <a:rPr lang="en-US" sz="1900" i="1" dirty="0">
                <a:cs typeface="Arial"/>
              </a:rPr>
              <a:t>(not used)</a:t>
            </a:r>
          </a:p>
          <a:p>
            <a:pPr lvl="1">
              <a:buFont typeface="Wingdings" panose="05000000000000000000" pitchFamily="2" charset="2"/>
              <a:buChar char="Ø"/>
            </a:pPr>
            <a:r>
              <a:rPr lang="en-US" sz="2000" dirty="0">
                <a:cs typeface="Arial"/>
              </a:rPr>
              <a:t>Thousands of lost work-days over 4 years</a:t>
            </a:r>
          </a:p>
          <a:p>
            <a:pPr lvl="1">
              <a:buClrTx/>
              <a:buFont typeface="Wingdings" panose="05000000000000000000" pitchFamily="2" charset="2"/>
              <a:buChar char="Ø"/>
            </a:pPr>
            <a:r>
              <a:rPr lang="en-US" sz="1800" dirty="0">
                <a:cs typeface="Arial"/>
              </a:rPr>
              <a:t>50% Savings: Prevent ½ of target injuries </a:t>
            </a:r>
          </a:p>
          <a:p>
            <a:pPr lvl="1">
              <a:buClrTx/>
              <a:buFont typeface="Wingdings" panose="05000000000000000000" pitchFamily="2" charset="2"/>
              <a:buChar char="Ø"/>
            </a:pPr>
            <a:r>
              <a:rPr lang="en-US" sz="1800" dirty="0">
                <a:cs typeface="Arial"/>
              </a:rPr>
              <a:t>~1,000 Lost Workdays per year saved. </a:t>
            </a:r>
          </a:p>
          <a:p>
            <a:endParaRPr lang="en-US" sz="2400" dirty="0">
              <a:cs typeface="Arial"/>
            </a:endParaRPr>
          </a:p>
          <a:p>
            <a:endParaRPr lang="en-US" sz="2400" dirty="0">
              <a:cs typeface="Arial"/>
            </a:endParaRPr>
          </a:p>
        </p:txBody>
      </p:sp>
      <p:grpSp>
        <p:nvGrpSpPr>
          <p:cNvPr id="12" name="Group 11">
            <a:extLst>
              <a:ext uri="{FF2B5EF4-FFF2-40B4-BE49-F238E27FC236}">
                <a16:creationId xmlns:a16="http://schemas.microsoft.com/office/drawing/2014/main" id="{4A757B58-B59D-9705-26E3-65080411C4D1}"/>
              </a:ext>
            </a:extLst>
          </p:cNvPr>
          <p:cNvGrpSpPr/>
          <p:nvPr/>
        </p:nvGrpSpPr>
        <p:grpSpPr>
          <a:xfrm>
            <a:off x="8399326" y="1131364"/>
            <a:ext cx="3458758" cy="4841024"/>
            <a:chOff x="8637451" y="369670"/>
            <a:chExt cx="3458758" cy="5538154"/>
          </a:xfrm>
        </p:grpSpPr>
        <p:sp>
          <p:nvSpPr>
            <p:cNvPr id="13" name="TextBox 12">
              <a:extLst>
                <a:ext uri="{FF2B5EF4-FFF2-40B4-BE49-F238E27FC236}">
                  <a16:creationId xmlns:a16="http://schemas.microsoft.com/office/drawing/2014/main" id="{7A87EA05-8CD6-483F-B113-21F8337CA6FC}"/>
                </a:ext>
              </a:extLst>
            </p:cNvPr>
            <p:cNvSpPr txBox="1"/>
            <p:nvPr/>
          </p:nvSpPr>
          <p:spPr>
            <a:xfrm>
              <a:off x="10679315" y="1098689"/>
              <a:ext cx="7807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114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1" name="TextBox 20">
              <a:extLst>
                <a:ext uri="{FF2B5EF4-FFF2-40B4-BE49-F238E27FC236}">
                  <a16:creationId xmlns:a16="http://schemas.microsoft.com/office/drawing/2014/main" id="{8EA9CBC7-E4B4-4B26-F458-3E14F451B640}"/>
                </a:ext>
              </a:extLst>
            </p:cNvPr>
            <p:cNvSpPr txBox="1"/>
            <p:nvPr/>
          </p:nvSpPr>
          <p:spPr>
            <a:xfrm>
              <a:off x="10663567" y="1705235"/>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148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2" name="TextBox 21">
              <a:extLst>
                <a:ext uri="{FF2B5EF4-FFF2-40B4-BE49-F238E27FC236}">
                  <a16:creationId xmlns:a16="http://schemas.microsoft.com/office/drawing/2014/main" id="{4B62F62D-6E34-58EA-5459-1EA5A4E5CD56}"/>
                </a:ext>
              </a:extLst>
            </p:cNvPr>
            <p:cNvSpPr txBox="1"/>
            <p:nvPr/>
          </p:nvSpPr>
          <p:spPr>
            <a:xfrm>
              <a:off x="10617977" y="2358027"/>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154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3" name="TextBox 22">
              <a:extLst>
                <a:ext uri="{FF2B5EF4-FFF2-40B4-BE49-F238E27FC236}">
                  <a16:creationId xmlns:a16="http://schemas.microsoft.com/office/drawing/2014/main" id="{1F2D8212-40F3-2662-5271-DD9FB1ABA83C}"/>
                </a:ext>
              </a:extLst>
            </p:cNvPr>
            <p:cNvSpPr txBox="1"/>
            <p:nvPr/>
          </p:nvSpPr>
          <p:spPr>
            <a:xfrm>
              <a:off x="10648799" y="2981130"/>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121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4" name="TextBox 23">
              <a:extLst>
                <a:ext uri="{FF2B5EF4-FFF2-40B4-BE49-F238E27FC236}">
                  <a16:creationId xmlns:a16="http://schemas.microsoft.com/office/drawing/2014/main" id="{CBD56EC6-0DA8-2F4B-5895-F49276F9E14F}"/>
                </a:ext>
              </a:extLst>
            </p:cNvPr>
            <p:cNvSpPr txBox="1"/>
            <p:nvPr/>
          </p:nvSpPr>
          <p:spPr>
            <a:xfrm>
              <a:off x="10669441" y="3595290"/>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221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5" name="TextBox 24">
              <a:extLst>
                <a:ext uri="{FF2B5EF4-FFF2-40B4-BE49-F238E27FC236}">
                  <a16:creationId xmlns:a16="http://schemas.microsoft.com/office/drawing/2014/main" id="{195067B6-62DF-8932-370F-17E0F391135C}"/>
                </a:ext>
              </a:extLst>
            </p:cNvPr>
            <p:cNvSpPr txBox="1"/>
            <p:nvPr/>
          </p:nvSpPr>
          <p:spPr>
            <a:xfrm>
              <a:off x="10679804" y="4238784"/>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90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6" name="TextBox 25">
              <a:extLst>
                <a:ext uri="{FF2B5EF4-FFF2-40B4-BE49-F238E27FC236}">
                  <a16:creationId xmlns:a16="http://schemas.microsoft.com/office/drawing/2014/main" id="{8BDDBC42-50DB-DCA3-9F8B-96FA8C5A5F2D}"/>
                </a:ext>
              </a:extLst>
            </p:cNvPr>
            <p:cNvSpPr txBox="1"/>
            <p:nvPr/>
          </p:nvSpPr>
          <p:spPr>
            <a:xfrm>
              <a:off x="10630110" y="4886094"/>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213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7" name="TextBox 26">
              <a:extLst>
                <a:ext uri="{FF2B5EF4-FFF2-40B4-BE49-F238E27FC236}">
                  <a16:creationId xmlns:a16="http://schemas.microsoft.com/office/drawing/2014/main" id="{596F133E-6FCE-77B5-B69A-C65AD4B12DD7}"/>
                </a:ext>
              </a:extLst>
            </p:cNvPr>
            <p:cNvSpPr txBox="1"/>
            <p:nvPr/>
          </p:nvSpPr>
          <p:spPr>
            <a:xfrm>
              <a:off x="10648798" y="5529588"/>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195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8" name="TextBox 27">
              <a:extLst>
                <a:ext uri="{FF2B5EF4-FFF2-40B4-BE49-F238E27FC236}">
                  <a16:creationId xmlns:a16="http://schemas.microsoft.com/office/drawing/2014/main" id="{D28D5547-0A94-34D8-8841-C9A2A0CC1314}"/>
                </a:ext>
              </a:extLst>
            </p:cNvPr>
            <p:cNvSpPr txBox="1"/>
            <p:nvPr/>
          </p:nvSpPr>
          <p:spPr>
            <a:xfrm>
              <a:off x="10679315" y="477839"/>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230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29" name="TextBox 28">
              <a:extLst>
                <a:ext uri="{FF2B5EF4-FFF2-40B4-BE49-F238E27FC236}">
                  <a16:creationId xmlns:a16="http://schemas.microsoft.com/office/drawing/2014/main" id="{CBB3C61E-91E0-5F1A-0758-E28F9F3771E8}"/>
                </a:ext>
              </a:extLst>
            </p:cNvPr>
            <p:cNvSpPr txBox="1"/>
            <p:nvPr/>
          </p:nvSpPr>
          <p:spPr>
            <a:xfrm>
              <a:off x="8650337" y="1075027"/>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127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30" name="TextBox 29">
              <a:extLst>
                <a:ext uri="{FF2B5EF4-FFF2-40B4-BE49-F238E27FC236}">
                  <a16:creationId xmlns:a16="http://schemas.microsoft.com/office/drawing/2014/main" id="{3D47B2A2-6626-F7AA-F888-F6D3A02E50C0}"/>
                </a:ext>
              </a:extLst>
            </p:cNvPr>
            <p:cNvSpPr txBox="1"/>
            <p:nvPr/>
          </p:nvSpPr>
          <p:spPr>
            <a:xfrm>
              <a:off x="8683798" y="1681508"/>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86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31" name="TextBox 30">
              <a:extLst>
                <a:ext uri="{FF2B5EF4-FFF2-40B4-BE49-F238E27FC236}">
                  <a16:creationId xmlns:a16="http://schemas.microsoft.com/office/drawing/2014/main" id="{52F33A19-1CA6-961A-2706-7867414DC231}"/>
                </a:ext>
              </a:extLst>
            </p:cNvPr>
            <p:cNvSpPr txBox="1"/>
            <p:nvPr/>
          </p:nvSpPr>
          <p:spPr>
            <a:xfrm>
              <a:off x="8637451" y="2342063"/>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184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32" name="TextBox 31">
              <a:extLst>
                <a:ext uri="{FF2B5EF4-FFF2-40B4-BE49-F238E27FC236}">
                  <a16:creationId xmlns:a16="http://schemas.microsoft.com/office/drawing/2014/main" id="{7CC981E3-B4A0-E0D3-52E4-A19741691B04}"/>
                </a:ext>
              </a:extLst>
            </p:cNvPr>
            <p:cNvSpPr txBox="1"/>
            <p:nvPr/>
          </p:nvSpPr>
          <p:spPr>
            <a:xfrm>
              <a:off x="8687604" y="2983648"/>
              <a:ext cx="69121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71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33" name="TextBox 32">
              <a:extLst>
                <a:ext uri="{FF2B5EF4-FFF2-40B4-BE49-F238E27FC236}">
                  <a16:creationId xmlns:a16="http://schemas.microsoft.com/office/drawing/2014/main" id="{7E7FD832-3A74-798B-FA5A-23478F73B8CD}"/>
                </a:ext>
              </a:extLst>
            </p:cNvPr>
            <p:cNvSpPr txBox="1"/>
            <p:nvPr/>
          </p:nvSpPr>
          <p:spPr>
            <a:xfrm>
              <a:off x="8637451" y="3606407"/>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244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34" name="TextBox 33">
              <a:extLst>
                <a:ext uri="{FF2B5EF4-FFF2-40B4-BE49-F238E27FC236}">
                  <a16:creationId xmlns:a16="http://schemas.microsoft.com/office/drawing/2014/main" id="{9B99A5F9-4428-9359-CFE8-04D7CE67511A}"/>
                </a:ext>
              </a:extLst>
            </p:cNvPr>
            <p:cNvSpPr txBox="1"/>
            <p:nvPr/>
          </p:nvSpPr>
          <p:spPr>
            <a:xfrm>
              <a:off x="8660211" y="4221651"/>
              <a:ext cx="7807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113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sp>
          <p:nvSpPr>
            <p:cNvPr id="35" name="TextBox 34">
              <a:extLst>
                <a:ext uri="{FF2B5EF4-FFF2-40B4-BE49-F238E27FC236}">
                  <a16:creationId xmlns:a16="http://schemas.microsoft.com/office/drawing/2014/main" id="{3A2D0896-7B79-FE2B-56CE-9EFC273C5F44}"/>
                </a:ext>
              </a:extLst>
            </p:cNvPr>
            <p:cNvSpPr txBox="1"/>
            <p:nvPr/>
          </p:nvSpPr>
          <p:spPr>
            <a:xfrm>
              <a:off x="8650337" y="499254"/>
              <a:ext cx="790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150 </a:t>
              </a:r>
              <a:r>
                <a:rPr kumimoji="0" lang="en-US" sz="1400" b="1" i="0" u="none" strike="noStrike" kern="1200" cap="none" spc="0" normalizeH="0" baseline="0" noProof="0" dirty="0" err="1">
                  <a:ln>
                    <a:noFill/>
                  </a:ln>
                  <a:solidFill>
                    <a:srgbClr val="343741"/>
                  </a:solidFill>
                  <a:effectLst/>
                  <a:uLnTx/>
                  <a:uFillTx/>
                  <a:latin typeface="Arial"/>
                  <a:ea typeface="+mn-ea"/>
                  <a:cs typeface="+mn-cs"/>
                </a:rPr>
                <a:t>lbs</a:t>
              </a:r>
              <a:endParaRPr kumimoji="0" lang="en-US" sz="1400" b="1" i="0" u="none" strike="noStrike" kern="1200" cap="none" spc="0" normalizeH="0" baseline="0" noProof="0" dirty="0">
                <a:ln>
                  <a:noFill/>
                </a:ln>
                <a:solidFill>
                  <a:srgbClr val="343741"/>
                </a:solidFill>
                <a:effectLst/>
                <a:uLnTx/>
                <a:uFillTx/>
                <a:latin typeface="Arial"/>
                <a:ea typeface="+mn-ea"/>
                <a:cs typeface="+mn-cs"/>
              </a:endParaRPr>
            </a:p>
          </p:txBody>
        </p:sp>
        <p:pic>
          <p:nvPicPr>
            <p:cNvPr id="36" name="Picture 35">
              <a:extLst>
                <a:ext uri="{FF2B5EF4-FFF2-40B4-BE49-F238E27FC236}">
                  <a16:creationId xmlns:a16="http://schemas.microsoft.com/office/drawing/2014/main" id="{D68E72FF-B66D-5AD6-D716-96EFA7FD9AA5}"/>
                </a:ext>
              </a:extLst>
            </p:cNvPr>
            <p:cNvPicPr>
              <a:picLocks noChangeAspect="1"/>
            </p:cNvPicPr>
            <p:nvPr/>
          </p:nvPicPr>
          <p:blipFill>
            <a:blip r:embed="rId3"/>
            <a:stretch>
              <a:fillRect/>
            </a:stretch>
          </p:blipFill>
          <p:spPr>
            <a:xfrm>
              <a:off x="9640810" y="1618948"/>
              <a:ext cx="546409" cy="548315"/>
            </a:xfrm>
            <a:prstGeom prst="rect">
              <a:avLst/>
            </a:prstGeom>
          </p:spPr>
        </p:pic>
        <p:pic>
          <p:nvPicPr>
            <p:cNvPr id="37" name="Picture 36">
              <a:extLst>
                <a:ext uri="{FF2B5EF4-FFF2-40B4-BE49-F238E27FC236}">
                  <a16:creationId xmlns:a16="http://schemas.microsoft.com/office/drawing/2014/main" id="{2007A376-2046-C77D-130C-FD9C94E20C0E}"/>
                </a:ext>
              </a:extLst>
            </p:cNvPr>
            <p:cNvPicPr>
              <a:picLocks noChangeAspect="1"/>
            </p:cNvPicPr>
            <p:nvPr/>
          </p:nvPicPr>
          <p:blipFill>
            <a:blip r:embed="rId4"/>
            <a:stretch>
              <a:fillRect/>
            </a:stretch>
          </p:blipFill>
          <p:spPr>
            <a:xfrm>
              <a:off x="9638068" y="999485"/>
              <a:ext cx="546409" cy="544522"/>
            </a:xfrm>
            <a:prstGeom prst="rect">
              <a:avLst/>
            </a:prstGeom>
          </p:spPr>
        </p:pic>
        <p:pic>
          <p:nvPicPr>
            <p:cNvPr id="38" name="Picture 37">
              <a:extLst>
                <a:ext uri="{FF2B5EF4-FFF2-40B4-BE49-F238E27FC236}">
                  <a16:creationId xmlns:a16="http://schemas.microsoft.com/office/drawing/2014/main" id="{8DD6B1C1-C4E2-22EF-B91B-02419C39CA34}"/>
                </a:ext>
              </a:extLst>
            </p:cNvPr>
            <p:cNvPicPr>
              <a:picLocks noChangeAspect="1"/>
            </p:cNvPicPr>
            <p:nvPr/>
          </p:nvPicPr>
          <p:blipFill>
            <a:blip r:embed="rId5"/>
            <a:stretch>
              <a:fillRect/>
            </a:stretch>
          </p:blipFill>
          <p:spPr>
            <a:xfrm>
              <a:off x="9640811" y="372741"/>
              <a:ext cx="548316" cy="548316"/>
            </a:xfrm>
            <a:prstGeom prst="rect">
              <a:avLst/>
            </a:prstGeom>
          </p:spPr>
        </p:pic>
        <p:pic>
          <p:nvPicPr>
            <p:cNvPr id="39" name="Picture 38">
              <a:extLst>
                <a:ext uri="{FF2B5EF4-FFF2-40B4-BE49-F238E27FC236}">
                  <a16:creationId xmlns:a16="http://schemas.microsoft.com/office/drawing/2014/main" id="{2C6AF75C-D7CE-71D7-7E52-420B45D53766}"/>
                </a:ext>
              </a:extLst>
            </p:cNvPr>
            <p:cNvPicPr>
              <a:picLocks noChangeAspect="1"/>
            </p:cNvPicPr>
            <p:nvPr/>
          </p:nvPicPr>
          <p:blipFill>
            <a:blip r:embed="rId6"/>
            <a:stretch>
              <a:fillRect/>
            </a:stretch>
          </p:blipFill>
          <p:spPr>
            <a:xfrm>
              <a:off x="9640811" y="2253644"/>
              <a:ext cx="548316" cy="548316"/>
            </a:xfrm>
            <a:prstGeom prst="rect">
              <a:avLst/>
            </a:prstGeom>
          </p:spPr>
        </p:pic>
        <p:pic>
          <p:nvPicPr>
            <p:cNvPr id="40" name="Picture 39">
              <a:extLst>
                <a:ext uri="{FF2B5EF4-FFF2-40B4-BE49-F238E27FC236}">
                  <a16:creationId xmlns:a16="http://schemas.microsoft.com/office/drawing/2014/main" id="{921EC3B2-2CD5-89F8-5D6C-8BB64C40DA97}"/>
                </a:ext>
              </a:extLst>
            </p:cNvPr>
            <p:cNvPicPr>
              <a:picLocks noChangeAspect="1"/>
            </p:cNvPicPr>
            <p:nvPr/>
          </p:nvPicPr>
          <p:blipFill>
            <a:blip r:embed="rId7"/>
            <a:stretch>
              <a:fillRect/>
            </a:stretch>
          </p:blipFill>
          <p:spPr>
            <a:xfrm>
              <a:off x="9639015" y="2888341"/>
              <a:ext cx="548640" cy="548640"/>
            </a:xfrm>
            <a:prstGeom prst="rect">
              <a:avLst/>
            </a:prstGeom>
          </p:spPr>
        </p:pic>
        <p:pic>
          <p:nvPicPr>
            <p:cNvPr id="41" name="Picture 40">
              <a:extLst>
                <a:ext uri="{FF2B5EF4-FFF2-40B4-BE49-F238E27FC236}">
                  <a16:creationId xmlns:a16="http://schemas.microsoft.com/office/drawing/2014/main" id="{4ED0E144-FA84-E2B9-1C30-D36A07277031}"/>
                </a:ext>
              </a:extLst>
            </p:cNvPr>
            <p:cNvPicPr>
              <a:picLocks noChangeAspect="1"/>
            </p:cNvPicPr>
            <p:nvPr/>
          </p:nvPicPr>
          <p:blipFill>
            <a:blip r:embed="rId8"/>
            <a:stretch>
              <a:fillRect/>
            </a:stretch>
          </p:blipFill>
          <p:spPr>
            <a:xfrm>
              <a:off x="9635837" y="3511791"/>
              <a:ext cx="548640" cy="546967"/>
            </a:xfrm>
            <a:prstGeom prst="rect">
              <a:avLst/>
            </a:prstGeom>
          </p:spPr>
        </p:pic>
        <p:pic>
          <p:nvPicPr>
            <p:cNvPr id="42" name="Picture 41">
              <a:extLst>
                <a:ext uri="{FF2B5EF4-FFF2-40B4-BE49-F238E27FC236}">
                  <a16:creationId xmlns:a16="http://schemas.microsoft.com/office/drawing/2014/main" id="{066D277D-C232-A4A5-19E1-B1F4B3DADC59}"/>
                </a:ext>
              </a:extLst>
            </p:cNvPr>
            <p:cNvPicPr>
              <a:picLocks noChangeAspect="1"/>
            </p:cNvPicPr>
            <p:nvPr/>
          </p:nvPicPr>
          <p:blipFill>
            <a:blip r:embed="rId9"/>
            <a:stretch>
              <a:fillRect/>
            </a:stretch>
          </p:blipFill>
          <p:spPr>
            <a:xfrm>
              <a:off x="9640811" y="4143350"/>
              <a:ext cx="548640" cy="549480"/>
            </a:xfrm>
            <a:prstGeom prst="rect">
              <a:avLst/>
            </a:prstGeom>
          </p:spPr>
        </p:pic>
        <p:pic>
          <p:nvPicPr>
            <p:cNvPr id="43" name="Picture 42">
              <a:extLst>
                <a:ext uri="{FF2B5EF4-FFF2-40B4-BE49-F238E27FC236}">
                  <a16:creationId xmlns:a16="http://schemas.microsoft.com/office/drawing/2014/main" id="{F692FA34-D691-6813-9DD0-0E33A64FF5E2}"/>
                </a:ext>
              </a:extLst>
            </p:cNvPr>
            <p:cNvPicPr>
              <a:picLocks noChangeAspect="1"/>
            </p:cNvPicPr>
            <p:nvPr/>
          </p:nvPicPr>
          <p:blipFill>
            <a:blip r:embed="rId10"/>
            <a:stretch>
              <a:fillRect/>
            </a:stretch>
          </p:blipFill>
          <p:spPr>
            <a:xfrm>
              <a:off x="11547569" y="369670"/>
              <a:ext cx="548640" cy="549479"/>
            </a:xfrm>
            <a:prstGeom prst="rect">
              <a:avLst/>
            </a:prstGeom>
          </p:spPr>
        </p:pic>
        <p:pic>
          <p:nvPicPr>
            <p:cNvPr id="44" name="Picture 43">
              <a:extLst>
                <a:ext uri="{FF2B5EF4-FFF2-40B4-BE49-F238E27FC236}">
                  <a16:creationId xmlns:a16="http://schemas.microsoft.com/office/drawing/2014/main" id="{8442C4AE-02DE-8DFC-AC25-C1A4AA488448}"/>
                </a:ext>
              </a:extLst>
            </p:cNvPr>
            <p:cNvPicPr>
              <a:picLocks noChangeAspect="1"/>
            </p:cNvPicPr>
            <p:nvPr/>
          </p:nvPicPr>
          <p:blipFill>
            <a:blip r:embed="rId11"/>
            <a:stretch>
              <a:fillRect/>
            </a:stretch>
          </p:blipFill>
          <p:spPr>
            <a:xfrm>
              <a:off x="11547569" y="994074"/>
              <a:ext cx="548640" cy="548640"/>
            </a:xfrm>
            <a:prstGeom prst="rect">
              <a:avLst/>
            </a:prstGeom>
          </p:spPr>
        </p:pic>
        <p:pic>
          <p:nvPicPr>
            <p:cNvPr id="45" name="Picture 44">
              <a:extLst>
                <a:ext uri="{FF2B5EF4-FFF2-40B4-BE49-F238E27FC236}">
                  <a16:creationId xmlns:a16="http://schemas.microsoft.com/office/drawing/2014/main" id="{6EDE86AB-A1E4-F459-C4B4-5DAB6C9E4B93}"/>
                </a:ext>
              </a:extLst>
            </p:cNvPr>
            <p:cNvPicPr>
              <a:picLocks noChangeAspect="1"/>
            </p:cNvPicPr>
            <p:nvPr/>
          </p:nvPicPr>
          <p:blipFill>
            <a:blip r:embed="rId12"/>
            <a:stretch>
              <a:fillRect/>
            </a:stretch>
          </p:blipFill>
          <p:spPr>
            <a:xfrm>
              <a:off x="11547569" y="1617639"/>
              <a:ext cx="548640" cy="547101"/>
            </a:xfrm>
            <a:prstGeom prst="rect">
              <a:avLst/>
            </a:prstGeom>
          </p:spPr>
        </p:pic>
        <p:pic>
          <p:nvPicPr>
            <p:cNvPr id="46" name="Picture 45">
              <a:extLst>
                <a:ext uri="{FF2B5EF4-FFF2-40B4-BE49-F238E27FC236}">
                  <a16:creationId xmlns:a16="http://schemas.microsoft.com/office/drawing/2014/main" id="{D9A46FDA-CA33-1428-45E9-426B0682D671}"/>
                </a:ext>
              </a:extLst>
            </p:cNvPr>
            <p:cNvPicPr>
              <a:picLocks noChangeAspect="1"/>
            </p:cNvPicPr>
            <p:nvPr/>
          </p:nvPicPr>
          <p:blipFill>
            <a:blip r:embed="rId13"/>
            <a:stretch>
              <a:fillRect/>
            </a:stretch>
          </p:blipFill>
          <p:spPr>
            <a:xfrm>
              <a:off x="11547569" y="2239665"/>
              <a:ext cx="548640" cy="550323"/>
            </a:xfrm>
            <a:prstGeom prst="rect">
              <a:avLst/>
            </a:prstGeom>
          </p:spPr>
        </p:pic>
        <p:pic>
          <p:nvPicPr>
            <p:cNvPr id="47" name="Picture 46">
              <a:extLst>
                <a:ext uri="{FF2B5EF4-FFF2-40B4-BE49-F238E27FC236}">
                  <a16:creationId xmlns:a16="http://schemas.microsoft.com/office/drawing/2014/main" id="{58580176-A73A-BA7C-C34A-2DC290C17A06}"/>
                </a:ext>
              </a:extLst>
            </p:cNvPr>
            <p:cNvPicPr>
              <a:picLocks noChangeAspect="1"/>
            </p:cNvPicPr>
            <p:nvPr/>
          </p:nvPicPr>
          <p:blipFill>
            <a:blip r:embed="rId14"/>
            <a:stretch>
              <a:fillRect/>
            </a:stretch>
          </p:blipFill>
          <p:spPr>
            <a:xfrm>
              <a:off x="11547569" y="2864913"/>
              <a:ext cx="548640" cy="547802"/>
            </a:xfrm>
            <a:prstGeom prst="rect">
              <a:avLst/>
            </a:prstGeom>
          </p:spPr>
        </p:pic>
        <p:pic>
          <p:nvPicPr>
            <p:cNvPr id="48" name="Picture 47">
              <a:extLst>
                <a:ext uri="{FF2B5EF4-FFF2-40B4-BE49-F238E27FC236}">
                  <a16:creationId xmlns:a16="http://schemas.microsoft.com/office/drawing/2014/main" id="{C37EAE8C-8DE6-DF46-4804-502006431089}"/>
                </a:ext>
              </a:extLst>
            </p:cNvPr>
            <p:cNvPicPr>
              <a:picLocks noChangeAspect="1"/>
            </p:cNvPicPr>
            <p:nvPr/>
          </p:nvPicPr>
          <p:blipFill>
            <a:blip r:embed="rId15"/>
            <a:stretch>
              <a:fillRect/>
            </a:stretch>
          </p:blipFill>
          <p:spPr>
            <a:xfrm>
              <a:off x="11547569" y="3487640"/>
              <a:ext cx="548640" cy="549901"/>
            </a:xfrm>
            <a:prstGeom prst="rect">
              <a:avLst/>
            </a:prstGeom>
          </p:spPr>
        </p:pic>
        <p:pic>
          <p:nvPicPr>
            <p:cNvPr id="49" name="Picture 48">
              <a:extLst>
                <a:ext uri="{FF2B5EF4-FFF2-40B4-BE49-F238E27FC236}">
                  <a16:creationId xmlns:a16="http://schemas.microsoft.com/office/drawing/2014/main" id="{133F585C-9B99-A449-ED43-E6BDE6ABBC54}"/>
                </a:ext>
              </a:extLst>
            </p:cNvPr>
            <p:cNvPicPr>
              <a:picLocks noChangeAspect="1"/>
            </p:cNvPicPr>
            <p:nvPr/>
          </p:nvPicPr>
          <p:blipFill>
            <a:blip r:embed="rId16"/>
            <a:stretch>
              <a:fillRect/>
            </a:stretch>
          </p:blipFill>
          <p:spPr>
            <a:xfrm>
              <a:off x="11547569" y="4112466"/>
              <a:ext cx="548640" cy="549898"/>
            </a:xfrm>
            <a:prstGeom prst="rect">
              <a:avLst/>
            </a:prstGeom>
          </p:spPr>
        </p:pic>
        <p:pic>
          <p:nvPicPr>
            <p:cNvPr id="50" name="Picture 49">
              <a:extLst>
                <a:ext uri="{FF2B5EF4-FFF2-40B4-BE49-F238E27FC236}">
                  <a16:creationId xmlns:a16="http://schemas.microsoft.com/office/drawing/2014/main" id="{F54E1DB4-EFDC-16C2-B595-33872688ECFB}"/>
                </a:ext>
              </a:extLst>
            </p:cNvPr>
            <p:cNvPicPr>
              <a:picLocks noChangeAspect="1"/>
            </p:cNvPicPr>
            <p:nvPr/>
          </p:nvPicPr>
          <p:blipFill>
            <a:blip r:embed="rId17"/>
            <a:stretch>
              <a:fillRect/>
            </a:stretch>
          </p:blipFill>
          <p:spPr>
            <a:xfrm>
              <a:off x="11547569" y="4737289"/>
              <a:ext cx="548640" cy="548640"/>
            </a:xfrm>
            <a:prstGeom prst="rect">
              <a:avLst/>
            </a:prstGeom>
          </p:spPr>
        </p:pic>
        <p:pic>
          <p:nvPicPr>
            <p:cNvPr id="51" name="Picture 50">
              <a:extLst>
                <a:ext uri="{FF2B5EF4-FFF2-40B4-BE49-F238E27FC236}">
                  <a16:creationId xmlns:a16="http://schemas.microsoft.com/office/drawing/2014/main" id="{F670512D-93ED-9A99-F3F2-798AB612C671}"/>
                </a:ext>
              </a:extLst>
            </p:cNvPr>
            <p:cNvPicPr>
              <a:picLocks noChangeAspect="1"/>
            </p:cNvPicPr>
            <p:nvPr/>
          </p:nvPicPr>
          <p:blipFill>
            <a:blip r:embed="rId8"/>
            <a:stretch>
              <a:fillRect/>
            </a:stretch>
          </p:blipFill>
          <p:spPr>
            <a:xfrm>
              <a:off x="11547569" y="5360857"/>
              <a:ext cx="548640" cy="546967"/>
            </a:xfrm>
            <a:prstGeom prst="rect">
              <a:avLst/>
            </a:prstGeom>
          </p:spPr>
        </p:pic>
      </p:grpSp>
    </p:spTree>
    <p:extLst>
      <p:ext uri="{BB962C8B-B14F-4D97-AF65-F5344CB8AC3E}">
        <p14:creationId xmlns:p14="http://schemas.microsoft.com/office/powerpoint/2010/main" val="29454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E2477-85C7-4377-A697-D3958F4857BE}"/>
              </a:ext>
            </a:extLst>
          </p:cNvPr>
          <p:cNvSpPr/>
          <p:nvPr/>
        </p:nvSpPr>
        <p:spPr>
          <a:xfrm>
            <a:off x="409414" y="1169943"/>
            <a:ext cx="5934636" cy="44898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8" name="Rectangle 7">
            <a:extLst>
              <a:ext uri="{FF2B5EF4-FFF2-40B4-BE49-F238E27FC236}">
                <a16:creationId xmlns:a16="http://schemas.microsoft.com/office/drawing/2014/main" id="{48F5177B-7C92-43C1-AF30-6B4B092B563A}"/>
              </a:ext>
            </a:extLst>
          </p:cNvPr>
          <p:cNvSpPr/>
          <p:nvPr/>
        </p:nvSpPr>
        <p:spPr>
          <a:xfrm>
            <a:off x="240631" y="1055835"/>
            <a:ext cx="5934636" cy="441151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6" name="Title 1">
            <a:extLst>
              <a:ext uri="{FF2B5EF4-FFF2-40B4-BE49-F238E27FC236}">
                <a16:creationId xmlns:a16="http://schemas.microsoft.com/office/drawing/2014/main" id="{0CC06379-899A-342B-47BE-A114D75965CB}"/>
              </a:ext>
            </a:extLst>
          </p:cNvPr>
          <p:cNvSpPr>
            <a:spLocks noGrp="1"/>
          </p:cNvSpPr>
          <p:nvPr>
            <p:ph type="title"/>
          </p:nvPr>
        </p:nvSpPr>
        <p:spPr>
          <a:xfrm>
            <a:off x="240631" y="168443"/>
            <a:ext cx="11730789" cy="1203158"/>
          </a:xfrm>
        </p:spPr>
        <p:txBody>
          <a:bodyPr/>
          <a:lstStyle/>
          <a:p>
            <a:r>
              <a:rPr lang="en-US" dirty="0"/>
              <a:t>In Store Safety Walk</a:t>
            </a:r>
          </a:p>
        </p:txBody>
      </p:sp>
      <p:sp>
        <p:nvSpPr>
          <p:cNvPr id="3" name="Slide Number Placeholder 2">
            <a:extLst>
              <a:ext uri="{FF2B5EF4-FFF2-40B4-BE49-F238E27FC236}">
                <a16:creationId xmlns:a16="http://schemas.microsoft.com/office/drawing/2014/main" id="{450AFF91-8DB7-4A20-B55B-98D4C0AE3D91}"/>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D9A6242-CBAF-472E-8FAC-FCBD063CBE1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17" name="Text Placeholder 5">
            <a:extLst>
              <a:ext uri="{FF2B5EF4-FFF2-40B4-BE49-F238E27FC236}">
                <a16:creationId xmlns:a16="http://schemas.microsoft.com/office/drawing/2014/main" id="{866025A3-BB05-8D17-3E4F-D485B82AC5A3}"/>
              </a:ext>
            </a:extLst>
          </p:cNvPr>
          <p:cNvSpPr>
            <a:spLocks noGrp="1"/>
          </p:cNvSpPr>
          <p:nvPr>
            <p:ph type="body" sz="quarter" idx="13"/>
          </p:nvPr>
        </p:nvSpPr>
        <p:spPr>
          <a:xfrm>
            <a:off x="365759" y="1198182"/>
            <a:ext cx="6980321" cy="4135817"/>
          </a:xfrm>
        </p:spPr>
        <p:txBody>
          <a:bodyPr vert="horz" lIns="91440" tIns="45720" rIns="91440" bIns="45720" rtlCol="0" anchor="t">
            <a:normAutofit/>
          </a:bodyPr>
          <a:lstStyle/>
          <a:p>
            <a:pPr marL="266700" lvl="1" indent="0">
              <a:buNone/>
            </a:pPr>
            <a:r>
              <a:rPr lang="en-US" sz="2800" b="1" dirty="0">
                <a:cs typeface="Arial"/>
              </a:rPr>
              <a:t>July 16, 2022</a:t>
            </a:r>
          </a:p>
          <a:p>
            <a:pPr>
              <a:lnSpc>
                <a:spcPct val="100000"/>
              </a:lnSpc>
            </a:pPr>
            <a:r>
              <a:rPr lang="en-US" sz="2000" dirty="0">
                <a:cs typeface="Arial"/>
              </a:rPr>
              <a:t>Sr. Leadership – store safety walk</a:t>
            </a:r>
          </a:p>
          <a:p>
            <a:pPr>
              <a:lnSpc>
                <a:spcPct val="100000"/>
              </a:lnSpc>
            </a:pPr>
            <a:r>
              <a:rPr lang="en-US" sz="2000" dirty="0">
                <a:cs typeface="Arial"/>
              </a:rPr>
              <a:t>Review latest safety updates &amp; initiatives</a:t>
            </a:r>
          </a:p>
          <a:p>
            <a:pPr lvl="1">
              <a:lnSpc>
                <a:spcPct val="100000"/>
              </a:lnSpc>
              <a:buFont typeface="Wingdings" panose="05000000000000000000" pitchFamily="2" charset="2"/>
              <a:buChar char="Ø"/>
            </a:pPr>
            <a:r>
              <a:rPr lang="en-US" sz="1700" dirty="0">
                <a:cs typeface="Arial"/>
              </a:rPr>
              <a:t>Portable Loading Dock</a:t>
            </a:r>
          </a:p>
          <a:p>
            <a:pPr lvl="1">
              <a:lnSpc>
                <a:spcPct val="100000"/>
              </a:lnSpc>
              <a:buFont typeface="Wingdings" panose="05000000000000000000" pitchFamily="2" charset="2"/>
              <a:buChar char="Ø"/>
            </a:pPr>
            <a:r>
              <a:rPr lang="en-US" sz="1700" dirty="0">
                <a:cs typeface="Arial"/>
              </a:rPr>
              <a:t>BallyPal (replacement for manual pallet jack)</a:t>
            </a:r>
          </a:p>
          <a:p>
            <a:pPr lvl="1">
              <a:lnSpc>
                <a:spcPct val="100000"/>
              </a:lnSpc>
              <a:buFont typeface="Wingdings" panose="05000000000000000000" pitchFamily="2" charset="2"/>
              <a:buChar char="Ø"/>
            </a:pPr>
            <a:r>
              <a:rPr lang="en-US" sz="1700" b="1" dirty="0">
                <a:cs typeface="Arial"/>
              </a:rPr>
              <a:t>D78 Lateral Transfer Table introduced</a:t>
            </a:r>
          </a:p>
          <a:p>
            <a:pPr>
              <a:lnSpc>
                <a:spcPct val="100000"/>
              </a:lnSpc>
            </a:pPr>
            <a:r>
              <a:rPr lang="en-US" sz="2000" dirty="0">
                <a:ea typeface="+mn-lt"/>
                <a:cs typeface="+mn-lt"/>
              </a:rPr>
              <a:t>First opportunity to see and observe PLD</a:t>
            </a:r>
          </a:p>
          <a:p>
            <a:pPr>
              <a:lnSpc>
                <a:spcPct val="100000"/>
              </a:lnSpc>
            </a:pPr>
            <a:r>
              <a:rPr lang="en-US" sz="2000" dirty="0">
                <a:ea typeface="+mn-lt"/>
                <a:cs typeface="+mn-lt"/>
              </a:rPr>
              <a:t>Appropriated funding for all 2,000 stores</a:t>
            </a:r>
          </a:p>
        </p:txBody>
      </p:sp>
      <p:pic>
        <p:nvPicPr>
          <p:cNvPr id="10" name="Picture 9">
            <a:extLst>
              <a:ext uri="{FF2B5EF4-FFF2-40B4-BE49-F238E27FC236}">
                <a16:creationId xmlns:a16="http://schemas.microsoft.com/office/drawing/2014/main" id="{945CCFEA-BC40-9F8C-AD27-50D6FBE760FE}"/>
              </a:ext>
            </a:extLst>
          </p:cNvPr>
          <p:cNvPicPr>
            <a:picLocks noChangeAspect="1"/>
          </p:cNvPicPr>
          <p:nvPr/>
        </p:nvPicPr>
        <p:blipFill>
          <a:blip r:embed="rId3"/>
          <a:stretch>
            <a:fillRect/>
          </a:stretch>
        </p:blipFill>
        <p:spPr>
          <a:xfrm>
            <a:off x="6552732" y="552203"/>
            <a:ext cx="2432492" cy="2214657"/>
          </a:xfrm>
          <a:prstGeom prst="rect">
            <a:avLst/>
          </a:prstGeom>
        </p:spPr>
      </p:pic>
      <p:pic>
        <p:nvPicPr>
          <p:cNvPr id="12" name="Picture 11">
            <a:extLst>
              <a:ext uri="{FF2B5EF4-FFF2-40B4-BE49-F238E27FC236}">
                <a16:creationId xmlns:a16="http://schemas.microsoft.com/office/drawing/2014/main" id="{C2DBAD7D-A5E8-B901-8062-83927A3365CA}"/>
              </a:ext>
            </a:extLst>
          </p:cNvPr>
          <p:cNvPicPr>
            <a:picLocks noChangeAspect="1"/>
          </p:cNvPicPr>
          <p:nvPr/>
        </p:nvPicPr>
        <p:blipFill>
          <a:blip r:embed="rId4"/>
          <a:stretch>
            <a:fillRect/>
          </a:stretch>
        </p:blipFill>
        <p:spPr>
          <a:xfrm>
            <a:off x="6908950" y="3150620"/>
            <a:ext cx="2230724" cy="2176463"/>
          </a:xfrm>
          <a:prstGeom prst="rect">
            <a:avLst/>
          </a:prstGeom>
        </p:spPr>
      </p:pic>
      <p:pic>
        <p:nvPicPr>
          <p:cNvPr id="5" name="Picture 4">
            <a:extLst>
              <a:ext uri="{FF2B5EF4-FFF2-40B4-BE49-F238E27FC236}">
                <a16:creationId xmlns:a16="http://schemas.microsoft.com/office/drawing/2014/main" id="{E6922DBA-947A-E3D7-F686-CCE86EEB3AB3}"/>
              </a:ext>
            </a:extLst>
          </p:cNvPr>
          <p:cNvPicPr>
            <a:picLocks noChangeAspect="1"/>
          </p:cNvPicPr>
          <p:nvPr/>
        </p:nvPicPr>
        <p:blipFill>
          <a:blip r:embed="rId5"/>
          <a:stretch>
            <a:fillRect/>
          </a:stretch>
        </p:blipFill>
        <p:spPr>
          <a:xfrm>
            <a:off x="8885915" y="424004"/>
            <a:ext cx="1328417" cy="3290454"/>
          </a:xfrm>
          <a:prstGeom prst="rect">
            <a:avLst/>
          </a:prstGeom>
        </p:spPr>
      </p:pic>
      <p:pic>
        <p:nvPicPr>
          <p:cNvPr id="7" name="Picture 6">
            <a:extLst>
              <a:ext uri="{FF2B5EF4-FFF2-40B4-BE49-F238E27FC236}">
                <a16:creationId xmlns:a16="http://schemas.microsoft.com/office/drawing/2014/main" id="{F774FE78-1F4C-0821-2525-B4763D9B42E7}"/>
              </a:ext>
            </a:extLst>
          </p:cNvPr>
          <p:cNvPicPr>
            <a:picLocks noChangeAspect="1"/>
          </p:cNvPicPr>
          <p:nvPr/>
        </p:nvPicPr>
        <p:blipFill>
          <a:blip r:embed="rId6"/>
          <a:stretch>
            <a:fillRect/>
          </a:stretch>
        </p:blipFill>
        <p:spPr>
          <a:xfrm>
            <a:off x="9663456" y="1996640"/>
            <a:ext cx="2230701" cy="4135817"/>
          </a:xfrm>
          <a:prstGeom prst="rect">
            <a:avLst/>
          </a:prstGeom>
        </p:spPr>
      </p:pic>
    </p:spTree>
    <p:extLst>
      <p:ext uri="{BB962C8B-B14F-4D97-AF65-F5344CB8AC3E}">
        <p14:creationId xmlns:p14="http://schemas.microsoft.com/office/powerpoint/2010/main" val="15361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E2477-85C7-4377-A697-D3958F4857BE}"/>
              </a:ext>
            </a:extLst>
          </p:cNvPr>
          <p:cNvSpPr/>
          <p:nvPr/>
        </p:nvSpPr>
        <p:spPr>
          <a:xfrm>
            <a:off x="467780" y="1272811"/>
            <a:ext cx="11098407" cy="42815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8" name="Rectangle 7">
            <a:extLst>
              <a:ext uri="{FF2B5EF4-FFF2-40B4-BE49-F238E27FC236}">
                <a16:creationId xmlns:a16="http://schemas.microsoft.com/office/drawing/2014/main" id="{48F5177B-7C92-43C1-AF30-6B4B092B563A}"/>
              </a:ext>
            </a:extLst>
          </p:cNvPr>
          <p:cNvSpPr/>
          <p:nvPr/>
        </p:nvSpPr>
        <p:spPr>
          <a:xfrm>
            <a:off x="220580" y="997731"/>
            <a:ext cx="11098407" cy="428151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6" name="Title 1">
            <a:extLst>
              <a:ext uri="{FF2B5EF4-FFF2-40B4-BE49-F238E27FC236}">
                <a16:creationId xmlns:a16="http://schemas.microsoft.com/office/drawing/2014/main" id="{0CC06379-899A-342B-47BE-A114D75965CB}"/>
              </a:ext>
            </a:extLst>
          </p:cNvPr>
          <p:cNvSpPr>
            <a:spLocks noGrp="1"/>
          </p:cNvSpPr>
          <p:nvPr>
            <p:ph type="title"/>
          </p:nvPr>
        </p:nvSpPr>
        <p:spPr>
          <a:xfrm>
            <a:off x="240631" y="168443"/>
            <a:ext cx="11730789" cy="1203158"/>
          </a:xfrm>
        </p:spPr>
        <p:txBody>
          <a:bodyPr/>
          <a:lstStyle/>
          <a:p>
            <a:r>
              <a:rPr lang="en-US" dirty="0"/>
              <a:t>Roll-out Strategy</a:t>
            </a:r>
          </a:p>
        </p:txBody>
      </p:sp>
      <p:sp>
        <p:nvSpPr>
          <p:cNvPr id="3" name="Slide Number Placeholder 2">
            <a:extLst>
              <a:ext uri="{FF2B5EF4-FFF2-40B4-BE49-F238E27FC236}">
                <a16:creationId xmlns:a16="http://schemas.microsoft.com/office/drawing/2014/main" id="{450AFF91-8DB7-4A20-B55B-98D4C0AE3D91}"/>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D9A6242-CBAF-472E-8FAC-FCBD063CBE1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17" name="Text Placeholder 5">
            <a:extLst>
              <a:ext uri="{FF2B5EF4-FFF2-40B4-BE49-F238E27FC236}">
                <a16:creationId xmlns:a16="http://schemas.microsoft.com/office/drawing/2014/main" id="{866025A3-BB05-8D17-3E4F-D485B82AC5A3}"/>
              </a:ext>
            </a:extLst>
          </p:cNvPr>
          <p:cNvSpPr>
            <a:spLocks noGrp="1"/>
          </p:cNvSpPr>
          <p:nvPr>
            <p:ph type="body" sz="quarter" idx="13"/>
          </p:nvPr>
        </p:nvSpPr>
        <p:spPr>
          <a:xfrm>
            <a:off x="467780" y="1442259"/>
            <a:ext cx="6018745" cy="3163856"/>
          </a:xfrm>
        </p:spPr>
        <p:txBody>
          <a:bodyPr vert="horz" lIns="91440" tIns="45720" rIns="91440" bIns="45720" rtlCol="0" anchor="t">
            <a:normAutofit/>
          </a:bodyPr>
          <a:lstStyle/>
          <a:p>
            <a:pPr lvl="1">
              <a:buFont typeface="Wingdings" panose="05000000000000000000" pitchFamily="2" charset="2"/>
              <a:buChar char="§"/>
            </a:pPr>
            <a:r>
              <a:rPr lang="en-US" dirty="0">
                <a:cs typeface="Arial"/>
              </a:rPr>
              <a:t>Ranked all 1,985 Stores</a:t>
            </a:r>
          </a:p>
          <a:p>
            <a:pPr lvl="2">
              <a:buFont typeface="Wingdings" panose="05000000000000000000" pitchFamily="2" charset="2"/>
              <a:buChar char="Ø"/>
            </a:pPr>
            <a:r>
              <a:rPr lang="en-US" sz="1800" dirty="0">
                <a:cs typeface="Arial"/>
              </a:rPr>
              <a:t>Combined ranking</a:t>
            </a:r>
          </a:p>
          <a:p>
            <a:pPr lvl="1">
              <a:buFont typeface="Wingdings" panose="05000000000000000000" pitchFamily="2" charset="2"/>
              <a:buChar char="§"/>
            </a:pPr>
            <a:endParaRPr lang="en-US" dirty="0">
              <a:cs typeface="Arial"/>
            </a:endParaRPr>
          </a:p>
          <a:p>
            <a:pPr lvl="1">
              <a:buFont typeface="Wingdings" panose="05000000000000000000" pitchFamily="2" charset="2"/>
              <a:buChar char="§"/>
            </a:pPr>
            <a:r>
              <a:rPr lang="en-US" dirty="0">
                <a:cs typeface="Arial"/>
              </a:rPr>
              <a:t>200 District roll-up</a:t>
            </a:r>
          </a:p>
          <a:p>
            <a:pPr lvl="1">
              <a:buFont typeface="Wingdings" panose="05000000000000000000" pitchFamily="2" charset="2"/>
              <a:buChar char="§"/>
            </a:pPr>
            <a:endParaRPr lang="en-US" dirty="0">
              <a:cs typeface="Arial"/>
            </a:endParaRPr>
          </a:p>
          <a:p>
            <a:pPr lvl="1">
              <a:buFont typeface="Wingdings" panose="05000000000000000000" pitchFamily="2" charset="2"/>
              <a:buChar char="§"/>
            </a:pPr>
            <a:r>
              <a:rPr lang="en-US" dirty="0">
                <a:cs typeface="Arial"/>
              </a:rPr>
              <a:t>19 Regions roll-up</a:t>
            </a:r>
          </a:p>
          <a:p>
            <a:pPr lvl="2">
              <a:buFont typeface="Wingdings" panose="05000000000000000000" pitchFamily="2" charset="2"/>
              <a:buChar char="§"/>
            </a:pPr>
            <a:endParaRPr lang="en-US" sz="1600" dirty="0">
              <a:cs typeface="Arial"/>
            </a:endParaRP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endParaRPr lang="en-US" sz="1800" dirty="0">
              <a:cs typeface="Arial"/>
            </a:endParaRPr>
          </a:p>
        </p:txBody>
      </p:sp>
      <p:sp>
        <p:nvSpPr>
          <p:cNvPr id="7" name="Text Placeholder 5">
            <a:extLst>
              <a:ext uri="{FF2B5EF4-FFF2-40B4-BE49-F238E27FC236}">
                <a16:creationId xmlns:a16="http://schemas.microsoft.com/office/drawing/2014/main" id="{28B5BAF0-ED25-83C2-EF2A-BA239F81F214}"/>
              </a:ext>
            </a:extLst>
          </p:cNvPr>
          <p:cNvSpPr txBox="1">
            <a:spLocks/>
          </p:cNvSpPr>
          <p:nvPr/>
        </p:nvSpPr>
        <p:spPr>
          <a:xfrm>
            <a:off x="5633201" y="1518612"/>
            <a:ext cx="5401345" cy="3820775"/>
          </a:xfrm>
          <a:prstGeom prst="rect">
            <a:avLst/>
          </a:prstGeom>
        </p:spPr>
        <p:txBody>
          <a:bodyPr vert="horz" lIns="91440" tIns="45720" rIns="91440" bIns="45720" rtlCol="0" anchor="t">
            <a:normAutofit fontScale="92500" lnSpcReduction="20000"/>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1" indent="0" algn="l" defTabSz="914400" rtl="0" eaLnBrk="1" fontAlgn="auto" latinLnBrk="0" hangingPunct="1">
              <a:lnSpc>
                <a:spcPct val="90000"/>
              </a:lnSpc>
              <a:spcBef>
                <a:spcPts val="600"/>
              </a:spcBef>
              <a:spcAft>
                <a:spcPts val="0"/>
              </a:spcAft>
              <a:buClr>
                <a:srgbClr val="B0B0B0"/>
              </a:buClr>
              <a:buSzTx/>
              <a:buFont typeface="Arial" panose="020B0604020202020204" pitchFamily="34" charset="0"/>
              <a:buNone/>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Retail – bulky items</a:t>
            </a:r>
          </a:p>
          <a:p>
            <a:pPr marL="819150" marR="0" lvl="3" indent="-230188"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Sales – Retail bulky items (70%)</a:t>
            </a:r>
          </a:p>
          <a:p>
            <a:pPr marL="819150" marR="0" lvl="3" indent="-230188"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Overexertion injuries – Bulky item injuries (30%)</a:t>
            </a:r>
          </a:p>
          <a:p>
            <a:pPr marL="819150" marR="0" lvl="3" indent="-230188"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1A1446"/>
              </a:solidFill>
              <a:effectLst/>
              <a:uLnTx/>
              <a:uFillTx/>
              <a:latin typeface="Arial"/>
              <a:ea typeface="+mn-ea"/>
              <a:cs typeface="Arial"/>
            </a:endParaRPr>
          </a:p>
          <a:p>
            <a:pPr marL="647700" marR="0" lvl="2" indent="-1524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Tool Rental – bulky items</a:t>
            </a:r>
          </a:p>
          <a:p>
            <a:pPr marL="950913" marR="0" lvl="4" indent="-157163"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Sales – Tool Rental bulky items (70%)</a:t>
            </a:r>
          </a:p>
          <a:p>
            <a:pPr marL="950913" marR="0" lvl="4" indent="-157163"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Overexertion injuries – Bulky item injuries (30%)</a:t>
            </a:r>
          </a:p>
          <a:p>
            <a:pPr marL="647700" marR="0" lvl="2" indent="-1524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1A1446"/>
              </a:solidFill>
              <a:effectLst/>
              <a:uLnTx/>
              <a:uFillTx/>
              <a:latin typeface="Arial"/>
              <a:ea typeface="+mn-ea"/>
              <a:cs typeface="Arial"/>
            </a:endParaRPr>
          </a:p>
          <a:p>
            <a:pPr marL="647700" marR="0" lvl="2" indent="-1524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1A1446"/>
                </a:solidFill>
                <a:effectLst/>
                <a:uLnTx/>
                <a:uFillTx/>
                <a:latin typeface="Arial"/>
                <a:ea typeface="+mn-ea"/>
                <a:cs typeface="Arial"/>
              </a:rPr>
              <a:t> Total store sales</a:t>
            </a:r>
          </a:p>
          <a:p>
            <a:pPr marL="647700" marR="0" lvl="2" indent="-1524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6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p:txBody>
      </p:sp>
    </p:spTree>
    <p:extLst>
      <p:ext uri="{BB962C8B-B14F-4D97-AF65-F5344CB8AC3E}">
        <p14:creationId xmlns:p14="http://schemas.microsoft.com/office/powerpoint/2010/main" val="35975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E2477-85C7-4377-A697-D3958F4857BE}"/>
              </a:ext>
            </a:extLst>
          </p:cNvPr>
          <p:cNvSpPr/>
          <p:nvPr/>
        </p:nvSpPr>
        <p:spPr>
          <a:xfrm>
            <a:off x="457197" y="2228407"/>
            <a:ext cx="11098407" cy="38342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8" name="Rectangle 7">
            <a:extLst>
              <a:ext uri="{FF2B5EF4-FFF2-40B4-BE49-F238E27FC236}">
                <a16:creationId xmlns:a16="http://schemas.microsoft.com/office/drawing/2014/main" id="{48F5177B-7C92-43C1-AF30-6B4B092B563A}"/>
              </a:ext>
            </a:extLst>
          </p:cNvPr>
          <p:cNvSpPr/>
          <p:nvPr/>
        </p:nvSpPr>
        <p:spPr>
          <a:xfrm>
            <a:off x="240631" y="1831869"/>
            <a:ext cx="11098407" cy="40233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6" name="Title 1">
            <a:extLst>
              <a:ext uri="{FF2B5EF4-FFF2-40B4-BE49-F238E27FC236}">
                <a16:creationId xmlns:a16="http://schemas.microsoft.com/office/drawing/2014/main" id="{0CC06379-899A-342B-47BE-A114D75965CB}"/>
              </a:ext>
            </a:extLst>
          </p:cNvPr>
          <p:cNvSpPr>
            <a:spLocks noGrp="1"/>
          </p:cNvSpPr>
          <p:nvPr>
            <p:ph type="title"/>
          </p:nvPr>
        </p:nvSpPr>
        <p:spPr>
          <a:xfrm>
            <a:off x="240631" y="168443"/>
            <a:ext cx="11730789" cy="1203158"/>
          </a:xfrm>
        </p:spPr>
        <p:txBody>
          <a:bodyPr/>
          <a:lstStyle/>
          <a:p>
            <a:r>
              <a:rPr lang="en-US" dirty="0"/>
              <a:t>Impact: YTD</a:t>
            </a:r>
          </a:p>
        </p:txBody>
      </p:sp>
      <p:sp>
        <p:nvSpPr>
          <p:cNvPr id="3" name="Slide Number Placeholder 2">
            <a:extLst>
              <a:ext uri="{FF2B5EF4-FFF2-40B4-BE49-F238E27FC236}">
                <a16:creationId xmlns:a16="http://schemas.microsoft.com/office/drawing/2014/main" id="{450AFF91-8DB7-4A20-B55B-98D4C0AE3D91}"/>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D9A6242-CBAF-472E-8FAC-FCBD063CBE1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sp>
        <p:nvSpPr>
          <p:cNvPr id="17" name="Text Placeholder 5">
            <a:extLst>
              <a:ext uri="{FF2B5EF4-FFF2-40B4-BE49-F238E27FC236}">
                <a16:creationId xmlns:a16="http://schemas.microsoft.com/office/drawing/2014/main" id="{866025A3-BB05-8D17-3E4F-D485B82AC5A3}"/>
              </a:ext>
            </a:extLst>
          </p:cNvPr>
          <p:cNvSpPr>
            <a:spLocks noGrp="1"/>
          </p:cNvSpPr>
          <p:nvPr>
            <p:ph type="body" sz="quarter" idx="13"/>
          </p:nvPr>
        </p:nvSpPr>
        <p:spPr>
          <a:xfrm>
            <a:off x="306174" y="2279705"/>
            <a:ext cx="5217918" cy="3524809"/>
          </a:xfrm>
        </p:spPr>
        <p:txBody>
          <a:bodyPr vert="horz" lIns="91440" tIns="45720" rIns="91440" bIns="45720" rtlCol="0" anchor="t">
            <a:normAutofit lnSpcReduction="10000"/>
          </a:bodyPr>
          <a:lstStyle/>
          <a:p>
            <a:pPr marL="266700" lvl="1" indent="0">
              <a:buNone/>
            </a:pPr>
            <a:r>
              <a:rPr lang="en-US" b="1" dirty="0">
                <a:cs typeface="Arial"/>
              </a:rPr>
              <a:t>Thru August 2023</a:t>
            </a:r>
          </a:p>
          <a:p>
            <a:pPr lvl="1">
              <a:buFont typeface="Wingdings" panose="05000000000000000000" pitchFamily="2" charset="2"/>
              <a:buChar char="§"/>
            </a:pPr>
            <a:r>
              <a:rPr lang="en-US" sz="1800" dirty="0">
                <a:cs typeface="Arial"/>
              </a:rPr>
              <a:t>Deployment thru August 18, 2023</a:t>
            </a: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r>
              <a:rPr lang="en-US" sz="1800" dirty="0">
                <a:cs typeface="Arial"/>
              </a:rPr>
              <a:t>1,444 shipped and delivered (72%)</a:t>
            </a: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r>
              <a:rPr lang="en-US" sz="1800" dirty="0">
                <a:cs typeface="Arial"/>
              </a:rPr>
              <a:t>Jan. ’24 (end FY23) target completion</a:t>
            </a: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r>
              <a:rPr lang="en-US" sz="1800" dirty="0">
                <a:cs typeface="Arial"/>
              </a:rPr>
              <a:t>PLD Incentive Campaign</a:t>
            </a:r>
          </a:p>
          <a:p>
            <a:pPr lvl="2">
              <a:buFont typeface="Wingdings" panose="05000000000000000000" pitchFamily="2" charset="2"/>
              <a:buChar char="§"/>
            </a:pPr>
            <a:r>
              <a:rPr lang="en-US" sz="1600" dirty="0">
                <a:cs typeface="Arial"/>
              </a:rPr>
              <a:t>Promoting Mgr. and Associate use</a:t>
            </a:r>
          </a:p>
          <a:p>
            <a:pPr lvl="2">
              <a:buFont typeface="Wingdings" panose="05000000000000000000" pitchFamily="2" charset="2"/>
              <a:buChar char="§"/>
            </a:pPr>
            <a:r>
              <a:rPr lang="en-US" sz="1600" dirty="0">
                <a:cs typeface="Arial"/>
              </a:rPr>
              <a:t>Focus on “Personal Benefits” – no injuries</a:t>
            </a:r>
          </a:p>
          <a:p>
            <a:pPr lvl="2">
              <a:buFont typeface="Wingdings" panose="05000000000000000000" pitchFamily="2" charset="2"/>
              <a:buChar char="§"/>
            </a:pPr>
            <a:r>
              <a:rPr lang="en-US" sz="1600" dirty="0">
                <a:cs typeface="Arial"/>
              </a:rPr>
              <a:t>Break room literature and QR codes</a:t>
            </a: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endParaRPr lang="en-US" sz="1800" dirty="0">
              <a:cs typeface="Arial"/>
            </a:endParaRPr>
          </a:p>
          <a:p>
            <a:pPr lvl="1">
              <a:buFont typeface="Wingdings" panose="05000000000000000000" pitchFamily="2" charset="2"/>
              <a:buChar char="§"/>
            </a:pPr>
            <a:endParaRPr lang="en-US" sz="1800" dirty="0">
              <a:cs typeface="Arial"/>
            </a:endParaRPr>
          </a:p>
        </p:txBody>
      </p:sp>
      <p:sp>
        <p:nvSpPr>
          <p:cNvPr id="2" name="Text Placeholder 5">
            <a:extLst>
              <a:ext uri="{FF2B5EF4-FFF2-40B4-BE49-F238E27FC236}">
                <a16:creationId xmlns:a16="http://schemas.microsoft.com/office/drawing/2014/main" id="{73468DD6-9AFC-BEEF-C48D-ED98D9699912}"/>
              </a:ext>
            </a:extLst>
          </p:cNvPr>
          <p:cNvSpPr txBox="1">
            <a:spLocks/>
          </p:cNvSpPr>
          <p:nvPr/>
        </p:nvSpPr>
        <p:spPr>
          <a:xfrm>
            <a:off x="4843813" y="2228407"/>
            <a:ext cx="5217918" cy="3524808"/>
          </a:xfrm>
          <a:prstGeom prst="rect">
            <a:avLst/>
          </a:prstGeom>
        </p:spPr>
        <p:txBody>
          <a:bodyPr vert="horz" lIns="91440" tIns="45720" rIns="91440" bIns="45720" rtlCol="0" anchor="t">
            <a:normAutofit/>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1" indent="0" algn="l" defTabSz="914400" rtl="0" eaLnBrk="1" fontAlgn="auto" latinLnBrk="0" hangingPunct="1">
              <a:lnSpc>
                <a:spcPct val="90000"/>
              </a:lnSpc>
              <a:spcBef>
                <a:spcPts val="600"/>
              </a:spcBef>
              <a:spcAft>
                <a:spcPts val="0"/>
              </a:spcAft>
              <a:buClr>
                <a:srgbClr val="B0B0B0"/>
              </a:buClr>
              <a:buSzTx/>
              <a:buFont typeface="Arial" panose="020B0604020202020204" pitchFamily="34" charset="0"/>
              <a:buNone/>
              <a:tabLst/>
              <a:defRPr/>
            </a:pPr>
            <a:r>
              <a:rPr kumimoji="0" lang="en-US" sz="2400" b="1" i="0" u="none" strike="noStrike" kern="1200" cap="none" spc="0" normalizeH="0" baseline="0" noProof="0" dirty="0">
                <a:ln>
                  <a:noFill/>
                </a:ln>
                <a:solidFill>
                  <a:srgbClr val="1A1446"/>
                </a:solidFill>
                <a:effectLst/>
                <a:uLnTx/>
                <a:uFillTx/>
                <a:latin typeface="Arial"/>
                <a:ea typeface="+mn-ea"/>
                <a:cs typeface="Arial"/>
              </a:rPr>
              <a:t>Results</a:t>
            </a: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1A1446"/>
                </a:solidFill>
                <a:effectLst/>
                <a:uLnTx/>
                <a:uFillTx/>
                <a:latin typeface="Arial"/>
                <a:ea typeface="+mn-ea"/>
                <a:cs typeface="Arial"/>
              </a:rPr>
              <a:t>Pre vs. post comparison</a:t>
            </a:r>
          </a:p>
          <a:p>
            <a:pPr marL="647700" marR="0" lvl="2" indent="-1524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1A1446"/>
                </a:solidFill>
                <a:effectLst/>
                <a:uLnTx/>
                <a:uFillTx/>
                <a:latin typeface="Arial"/>
                <a:ea typeface="+mn-ea"/>
                <a:cs typeface="Arial"/>
              </a:rPr>
              <a:t>Injury data thru May 31, 2023</a:t>
            </a: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1A1446"/>
                </a:solidFill>
                <a:effectLst/>
                <a:uLnTx/>
                <a:uFillTx/>
                <a:latin typeface="Arial"/>
                <a:ea typeface="+mn-ea"/>
                <a:cs typeface="Arial"/>
              </a:rPr>
              <a:t>16 bulky items – Overexertion</a:t>
            </a: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1A1446"/>
                </a:solidFill>
                <a:effectLst/>
                <a:uLnTx/>
                <a:uFillTx/>
                <a:latin typeface="Arial"/>
                <a:ea typeface="+mn-ea"/>
                <a:cs typeface="Arial"/>
              </a:rPr>
              <a:t>48% reduction - frequency</a:t>
            </a: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1A1446"/>
                </a:solidFill>
                <a:effectLst/>
                <a:uLnTx/>
                <a:uFillTx/>
                <a:latin typeface="Arial"/>
                <a:ea typeface="+mn-ea"/>
                <a:cs typeface="Arial"/>
              </a:rPr>
              <a:t>46% reduction - cost</a:t>
            </a: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a:p>
            <a:pPr marL="533400" marR="0" lvl="1" indent="-266700" algn="l" defTabSz="914400" rtl="0" eaLnBrk="1" fontAlgn="auto" latinLnBrk="0" hangingPunct="1">
              <a:lnSpc>
                <a:spcPct val="90000"/>
              </a:lnSpc>
              <a:spcBef>
                <a:spcPts val="600"/>
              </a:spcBef>
              <a:spcAft>
                <a:spcPts val="0"/>
              </a:spcAft>
              <a:buClr>
                <a:srgbClr val="B0B0B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1A1446"/>
              </a:solidFill>
              <a:effectLst/>
              <a:uLnTx/>
              <a:uFillTx/>
              <a:latin typeface="Arial"/>
              <a:ea typeface="+mn-ea"/>
              <a:cs typeface="Arial"/>
            </a:endParaRPr>
          </a:p>
        </p:txBody>
      </p:sp>
      <p:pic>
        <p:nvPicPr>
          <p:cNvPr id="6" name="Picture 5">
            <a:extLst>
              <a:ext uri="{FF2B5EF4-FFF2-40B4-BE49-F238E27FC236}">
                <a16:creationId xmlns:a16="http://schemas.microsoft.com/office/drawing/2014/main" id="{E5621F31-1AFC-CBA1-E3B4-4952E6E11D23}"/>
              </a:ext>
            </a:extLst>
          </p:cNvPr>
          <p:cNvPicPr>
            <a:picLocks noChangeAspect="1"/>
          </p:cNvPicPr>
          <p:nvPr/>
        </p:nvPicPr>
        <p:blipFill>
          <a:blip r:embed="rId3"/>
          <a:stretch>
            <a:fillRect/>
          </a:stretch>
        </p:blipFill>
        <p:spPr>
          <a:xfrm>
            <a:off x="8271157" y="39055"/>
            <a:ext cx="3415373" cy="2728822"/>
          </a:xfrm>
          <a:prstGeom prst="rect">
            <a:avLst/>
          </a:prstGeom>
        </p:spPr>
      </p:pic>
      <p:sp>
        <p:nvSpPr>
          <p:cNvPr id="7" name="TextBox 6">
            <a:extLst>
              <a:ext uri="{FF2B5EF4-FFF2-40B4-BE49-F238E27FC236}">
                <a16:creationId xmlns:a16="http://schemas.microsoft.com/office/drawing/2014/main" id="{6082DED5-5329-15E8-7850-99B9A6584932}"/>
              </a:ext>
            </a:extLst>
          </p:cNvPr>
          <p:cNvSpPr txBox="1"/>
          <p:nvPr/>
        </p:nvSpPr>
        <p:spPr>
          <a:xfrm>
            <a:off x="7620979" y="770022"/>
            <a:ext cx="13484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Tabletop 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43741"/>
                </a:solidFill>
                <a:effectLst/>
                <a:uLnTx/>
                <a:uFillTx/>
                <a:latin typeface="Arial"/>
                <a:ea typeface="+mn-ea"/>
                <a:cs typeface="+mn-cs"/>
              </a:rPr>
              <a:t>And QR Code</a:t>
            </a:r>
          </a:p>
        </p:txBody>
      </p:sp>
    </p:spTree>
    <p:extLst>
      <p:ext uri="{BB962C8B-B14F-4D97-AF65-F5344CB8AC3E}">
        <p14:creationId xmlns:p14="http://schemas.microsoft.com/office/powerpoint/2010/main" val="30446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CC06379-899A-342B-47BE-A114D75965CB}"/>
              </a:ext>
            </a:extLst>
          </p:cNvPr>
          <p:cNvSpPr>
            <a:spLocks noGrp="1"/>
          </p:cNvSpPr>
          <p:nvPr>
            <p:ph type="title"/>
          </p:nvPr>
        </p:nvSpPr>
        <p:spPr>
          <a:xfrm>
            <a:off x="240631" y="168443"/>
            <a:ext cx="11730789" cy="1203158"/>
          </a:xfrm>
        </p:spPr>
        <p:txBody>
          <a:bodyPr/>
          <a:lstStyle/>
          <a:p>
            <a:r>
              <a:rPr lang="en-US" dirty="0"/>
              <a:t>Before PLD</a:t>
            </a:r>
            <a:endParaRPr lang="en-US" i="1" dirty="0"/>
          </a:p>
        </p:txBody>
      </p:sp>
      <p:sp>
        <p:nvSpPr>
          <p:cNvPr id="3" name="Slide Number Placeholder 2">
            <a:extLst>
              <a:ext uri="{FF2B5EF4-FFF2-40B4-BE49-F238E27FC236}">
                <a16:creationId xmlns:a16="http://schemas.microsoft.com/office/drawing/2014/main" id="{450AFF91-8DB7-4A20-B55B-98D4C0AE3D91}"/>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D9A6242-CBAF-472E-8FAC-FCBD063CBE1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pic>
        <p:nvPicPr>
          <p:cNvPr id="10" name="Soquel Part 1 Top with 3 ">
            <a:hlinkClick r:id="" action="ppaction://media"/>
            <a:extLst>
              <a:ext uri="{FF2B5EF4-FFF2-40B4-BE49-F238E27FC236}">
                <a16:creationId xmlns:a16="http://schemas.microsoft.com/office/drawing/2014/main" id="{318A33F0-E8F8-E0A3-E6BD-53E2226E1A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57791" y="1102543"/>
            <a:ext cx="8685790" cy="4885757"/>
          </a:xfrm>
          <a:prstGeom prst="rect">
            <a:avLst/>
          </a:prstGeom>
        </p:spPr>
      </p:pic>
      <p:sp>
        <p:nvSpPr>
          <p:cNvPr id="11" name="TextBox 10">
            <a:extLst>
              <a:ext uri="{FF2B5EF4-FFF2-40B4-BE49-F238E27FC236}">
                <a16:creationId xmlns:a16="http://schemas.microsoft.com/office/drawing/2014/main" id="{2A604407-11A5-0A9C-819C-C49F01B1B9A7}"/>
              </a:ext>
            </a:extLst>
          </p:cNvPr>
          <p:cNvSpPr txBox="1"/>
          <p:nvPr/>
        </p:nvSpPr>
        <p:spPr>
          <a:xfrm>
            <a:off x="367528" y="2514369"/>
            <a:ext cx="226336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Typical daily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4374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3 Associates loading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374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2-pc. tool chest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4374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Top part loaded (~200lbs)</a:t>
            </a:r>
          </a:p>
        </p:txBody>
      </p:sp>
    </p:spTree>
    <p:extLst>
      <p:ext uri="{BB962C8B-B14F-4D97-AF65-F5344CB8AC3E}">
        <p14:creationId xmlns:p14="http://schemas.microsoft.com/office/powerpoint/2010/main" val="27470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CC06379-899A-342B-47BE-A114D75965CB}"/>
              </a:ext>
            </a:extLst>
          </p:cNvPr>
          <p:cNvSpPr>
            <a:spLocks noGrp="1"/>
          </p:cNvSpPr>
          <p:nvPr>
            <p:ph type="title"/>
          </p:nvPr>
        </p:nvSpPr>
        <p:spPr>
          <a:xfrm>
            <a:off x="230605" y="115295"/>
            <a:ext cx="11730789" cy="882238"/>
          </a:xfrm>
        </p:spPr>
        <p:txBody>
          <a:bodyPr/>
          <a:lstStyle/>
          <a:p>
            <a:r>
              <a:rPr lang="en-US" dirty="0"/>
              <a:t>Promoting Usage</a:t>
            </a:r>
          </a:p>
        </p:txBody>
      </p:sp>
      <p:sp>
        <p:nvSpPr>
          <p:cNvPr id="3" name="Slide Number Placeholder 2">
            <a:extLst>
              <a:ext uri="{FF2B5EF4-FFF2-40B4-BE49-F238E27FC236}">
                <a16:creationId xmlns:a16="http://schemas.microsoft.com/office/drawing/2014/main" id="{450AFF91-8DB7-4A20-B55B-98D4C0AE3D91}"/>
              </a:ext>
            </a:extLst>
          </p:cNvPr>
          <p:cNvSpPr>
            <a:spLocks noGrp="1"/>
          </p:cNvSpPr>
          <p:nvPr>
            <p:ph type="sldNum" sz="quarter" idx="10"/>
          </p:nvPr>
        </p:nvSpPr>
        <p:spPr>
          <a:xfrm>
            <a:off x="10537260" y="6367989"/>
            <a:ext cx="628656" cy="276999"/>
          </a:xfrm>
        </p:spPr>
        <p:txBody>
          <a:bodyPr wrap="square">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FD9A6242-CBAF-472E-8FAC-FCBD063CBE1D}"/>
              </a:ext>
            </a:extLst>
          </p:cNvPr>
          <p:cNvSpPr>
            <a:spLocks noGrp="1"/>
          </p:cNvSpPr>
          <p:nvPr>
            <p:ph type="ftr" sz="quarter" idx="11"/>
          </p:nvPr>
        </p:nvSpPr>
        <p:spPr>
          <a:xfrm>
            <a:off x="3128682" y="6325035"/>
            <a:ext cx="5934636" cy="365125"/>
          </a:xfrm>
        </p:spPr>
        <p:txBody>
          <a:bodyPr anchor="ctr">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B0B0B0"/>
                </a:solidFill>
                <a:effectLst/>
                <a:uLnTx/>
                <a:uFillTx/>
                <a:latin typeface="Arial"/>
                <a:ea typeface="+mn-ea"/>
                <a:cs typeface="+mn-cs"/>
              </a:rPr>
              <a:t>Confidential &amp; Proprietary – Not for Distribution</a:t>
            </a:r>
          </a:p>
        </p:txBody>
      </p:sp>
      <p:pic>
        <p:nvPicPr>
          <p:cNvPr id="2" name="Picture 1">
            <a:extLst>
              <a:ext uri="{FF2B5EF4-FFF2-40B4-BE49-F238E27FC236}">
                <a16:creationId xmlns:a16="http://schemas.microsoft.com/office/drawing/2014/main" id="{B6A9CA98-8B55-F5D2-109F-702A140694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31" y="1912479"/>
            <a:ext cx="2073426" cy="120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BC74182-BA3A-00BA-1D0E-62AF4A351E08}"/>
              </a:ext>
            </a:extLst>
          </p:cNvPr>
          <p:cNvSpPr txBox="1"/>
          <p:nvPr/>
        </p:nvSpPr>
        <p:spPr>
          <a:xfrm>
            <a:off x="338525" y="3742364"/>
            <a:ext cx="19755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“SCAN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43741"/>
                </a:solidFill>
                <a:effectLst/>
                <a:uLnTx/>
                <a:uFillTx/>
                <a:latin typeface="Arial"/>
                <a:ea typeface="+mn-ea"/>
                <a:cs typeface="+mn-cs"/>
              </a:rPr>
              <a:t>To See How” video</a:t>
            </a:r>
          </a:p>
        </p:txBody>
      </p:sp>
      <p:cxnSp>
        <p:nvCxnSpPr>
          <p:cNvPr id="8" name="Connector: Curved 7">
            <a:extLst>
              <a:ext uri="{FF2B5EF4-FFF2-40B4-BE49-F238E27FC236}">
                <a16:creationId xmlns:a16="http://schemas.microsoft.com/office/drawing/2014/main" id="{52717195-338D-0C59-C91D-BC1B7078294E}"/>
              </a:ext>
            </a:extLst>
          </p:cNvPr>
          <p:cNvCxnSpPr>
            <a:cxnSpLocks/>
          </p:cNvCxnSpPr>
          <p:nvPr/>
        </p:nvCxnSpPr>
        <p:spPr>
          <a:xfrm rot="5400000" flipH="1" flipV="1">
            <a:off x="422242" y="2838316"/>
            <a:ext cx="999165" cy="808934"/>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7BFB6648">
            <a:hlinkClick r:id="" action="ppaction://media"/>
            <a:extLst>
              <a:ext uri="{FF2B5EF4-FFF2-40B4-BE49-F238E27FC236}">
                <a16:creationId xmlns:a16="http://schemas.microsoft.com/office/drawing/2014/main" id="{F9E567F5-4739-A84F-1CE0-0CA444417C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92889" y="852260"/>
            <a:ext cx="9161743" cy="5153480"/>
          </a:xfrm>
          <a:prstGeom prst="rect">
            <a:avLst/>
          </a:prstGeom>
        </p:spPr>
      </p:pic>
    </p:spTree>
    <p:extLst>
      <p:ext uri="{BB962C8B-B14F-4D97-AF65-F5344CB8AC3E}">
        <p14:creationId xmlns:p14="http://schemas.microsoft.com/office/powerpoint/2010/main" val="64775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9C86D-0993-C7AA-5246-297870AF6BE2}"/>
              </a:ext>
            </a:extLst>
          </p:cNvPr>
          <p:cNvPicPr>
            <a:picLocks noChangeAspect="1"/>
          </p:cNvPicPr>
          <p:nvPr/>
        </p:nvPicPr>
        <p:blipFill rotWithShape="1">
          <a:blip r:embed="rId3"/>
          <a:srcRect l="758" r="25021"/>
          <a:stretch/>
        </p:blipFill>
        <p:spPr>
          <a:xfrm>
            <a:off x="20" y="10"/>
            <a:ext cx="12191980" cy="6857990"/>
          </a:xfrm>
          <a:prstGeom prst="rect">
            <a:avLst/>
          </a:prstGeom>
          <a:noFill/>
        </p:spPr>
      </p:pic>
    </p:spTree>
    <p:extLst>
      <p:ext uri="{BB962C8B-B14F-4D97-AF65-F5344CB8AC3E}">
        <p14:creationId xmlns:p14="http://schemas.microsoft.com/office/powerpoint/2010/main" val="204326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F319AE-535D-4C30-8FE4-82CE5A539B32}"/>
              </a:ext>
            </a:extLst>
          </p:cNvPr>
          <p:cNvSpPr/>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2" name="Title 1">
            <a:extLst>
              <a:ext uri="{FF2B5EF4-FFF2-40B4-BE49-F238E27FC236}">
                <a16:creationId xmlns:a16="http://schemas.microsoft.com/office/drawing/2014/main" id="{3E5A732C-F02A-4018-85B4-E710C10DFA13}"/>
              </a:ext>
            </a:extLst>
          </p:cNvPr>
          <p:cNvSpPr>
            <a:spLocks noGrp="1"/>
          </p:cNvSpPr>
          <p:nvPr>
            <p:ph type="title"/>
          </p:nvPr>
        </p:nvSpPr>
        <p:spPr>
          <a:xfrm>
            <a:off x="240631" y="1200815"/>
            <a:ext cx="5591431" cy="3312121"/>
          </a:xfrm>
        </p:spPr>
        <p:txBody>
          <a:bodyPr>
            <a:normAutofit/>
          </a:bodyPr>
          <a:lstStyle/>
          <a:p>
            <a:r>
              <a:rPr lang="en-US" sz="5400" dirty="0"/>
              <a:t>The Home Depot</a:t>
            </a:r>
          </a:p>
        </p:txBody>
      </p:sp>
      <p:sp>
        <p:nvSpPr>
          <p:cNvPr id="3" name="Slide Number Placeholder 2">
            <a:extLst>
              <a:ext uri="{FF2B5EF4-FFF2-40B4-BE49-F238E27FC236}">
                <a16:creationId xmlns:a16="http://schemas.microsoft.com/office/drawing/2014/main" id="{869E13A4-87E8-4568-97EA-4FA219D9F4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4CE90-470A-43E3-A052-3E8AD880B4A5}" type="slidenum">
              <a:rPr kumimoji="0" lang="en-US" sz="1200" b="0" i="0" u="none" strike="noStrike" kern="1200" cap="none" spc="0" normalizeH="0" baseline="0" noProof="0" smtClean="0">
                <a:ln>
                  <a:noFill/>
                </a:ln>
                <a:solidFill>
                  <a:srgbClr val="B0B0B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B0B0B0"/>
              </a:solidFill>
              <a:effectLst/>
              <a:uLnTx/>
              <a:uFillTx/>
              <a:latin typeface="Arial"/>
              <a:ea typeface="+mn-ea"/>
              <a:cs typeface="+mn-cs"/>
            </a:endParaRPr>
          </a:p>
        </p:txBody>
      </p:sp>
      <p:sp>
        <p:nvSpPr>
          <p:cNvPr id="7" name="Rectangle 6">
            <a:extLst>
              <a:ext uri="{FF2B5EF4-FFF2-40B4-BE49-F238E27FC236}">
                <a16:creationId xmlns:a16="http://schemas.microsoft.com/office/drawing/2014/main" id="{618A8A55-854C-47C3-AB7E-A6AC20A0F6CE}"/>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9" name="Oval 8">
            <a:extLst>
              <a:ext uri="{FF2B5EF4-FFF2-40B4-BE49-F238E27FC236}">
                <a16:creationId xmlns:a16="http://schemas.microsoft.com/office/drawing/2014/main" id="{37068F02-9845-4E96-A866-32BA8DC9B11B}"/>
              </a:ext>
            </a:extLst>
          </p:cNvPr>
          <p:cNvSpPr/>
          <p:nvPr/>
        </p:nvSpPr>
        <p:spPr>
          <a:xfrm>
            <a:off x="7596051" y="1881051"/>
            <a:ext cx="3095898" cy="30958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1446"/>
              </a:solidFill>
              <a:effectLst/>
              <a:uLnTx/>
              <a:uFillTx/>
              <a:latin typeface="Arial"/>
              <a:ea typeface="+mn-ea"/>
              <a:cs typeface="+mn-cs"/>
            </a:endParaRPr>
          </a:p>
        </p:txBody>
      </p:sp>
      <p:sp>
        <p:nvSpPr>
          <p:cNvPr id="10" name="TextBox 9">
            <a:extLst>
              <a:ext uri="{FF2B5EF4-FFF2-40B4-BE49-F238E27FC236}">
                <a16:creationId xmlns:a16="http://schemas.microsoft.com/office/drawing/2014/main" id="{2F130CC7-6590-4367-A4E3-EB2569F7DBBD}"/>
              </a:ext>
            </a:extLst>
          </p:cNvPr>
          <p:cNvSpPr txBox="1"/>
          <p:nvPr/>
        </p:nvSpPr>
        <p:spPr>
          <a:xfrm>
            <a:off x="8219802" y="3866605"/>
            <a:ext cx="1848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1446"/>
                </a:solidFill>
                <a:effectLst/>
                <a:uLnTx/>
                <a:uFillTx/>
                <a:latin typeface="Arial"/>
                <a:ea typeface="+mn-ea"/>
                <a:cs typeface="+mn-cs"/>
              </a:rPr>
              <a:t>Customer spotlight</a:t>
            </a:r>
          </a:p>
        </p:txBody>
      </p:sp>
      <p:sp>
        <p:nvSpPr>
          <p:cNvPr id="11" name="Subtitle 2">
            <a:extLst>
              <a:ext uri="{FF2B5EF4-FFF2-40B4-BE49-F238E27FC236}">
                <a16:creationId xmlns:a16="http://schemas.microsoft.com/office/drawing/2014/main" id="{DFCBF8DB-F411-4A7D-8645-04CC85F35A39}"/>
              </a:ext>
            </a:extLst>
          </p:cNvPr>
          <p:cNvSpPr txBox="1">
            <a:spLocks/>
          </p:cNvSpPr>
          <p:nvPr/>
        </p:nvSpPr>
        <p:spPr>
          <a:xfrm>
            <a:off x="552506" y="3605110"/>
            <a:ext cx="5591432" cy="584660"/>
          </a:xfrm>
          <a:prstGeom prst="rect">
            <a:avLst/>
          </a:prstGeom>
        </p:spPr>
        <p:txBody>
          <a:bodyPr/>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mn-lt"/>
                <a:ea typeface="+mn-ea"/>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mn-lt"/>
                <a:ea typeface="+mn-ea"/>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mn-lt"/>
                <a:ea typeface="+mn-ea"/>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mn-lt"/>
                <a:ea typeface="+mn-ea"/>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B0B0B0"/>
              </a:buClr>
              <a:buSzTx/>
              <a:buFont typeface="Wingdings 2" panose="05020102010507070707" pitchFamily="18" charset="2"/>
              <a:buNone/>
              <a:tabLst/>
              <a:defRPr/>
            </a:pPr>
            <a:r>
              <a:rPr kumimoji="0" lang="en-US" sz="2800" b="0" i="0" u="none" strike="noStrike" kern="1200" cap="none" spc="0" normalizeH="0" baseline="0" noProof="0" dirty="0">
                <a:ln>
                  <a:noFill/>
                </a:ln>
                <a:solidFill>
                  <a:srgbClr val="1A1446"/>
                </a:solidFill>
                <a:effectLst/>
                <a:uLnTx/>
                <a:uFillTx/>
                <a:latin typeface="Arial"/>
                <a:ea typeface="+mn-ea"/>
                <a:cs typeface="+mn-cs"/>
              </a:rPr>
              <a:t>Questions &amp; Discussion</a:t>
            </a:r>
          </a:p>
        </p:txBody>
      </p:sp>
      <p:pic>
        <p:nvPicPr>
          <p:cNvPr id="4" name="Picture 3">
            <a:extLst>
              <a:ext uri="{FF2B5EF4-FFF2-40B4-BE49-F238E27FC236}">
                <a16:creationId xmlns:a16="http://schemas.microsoft.com/office/drawing/2014/main" id="{9C96715A-47D9-8B45-691E-97826363D161}"/>
              </a:ext>
            </a:extLst>
          </p:cNvPr>
          <p:cNvPicPr>
            <a:picLocks noChangeAspect="1"/>
          </p:cNvPicPr>
          <p:nvPr/>
        </p:nvPicPr>
        <p:blipFill>
          <a:blip r:embed="rId3"/>
          <a:stretch>
            <a:fillRect/>
          </a:stretch>
        </p:blipFill>
        <p:spPr>
          <a:xfrm>
            <a:off x="8351693" y="2256605"/>
            <a:ext cx="1461370" cy="1469580"/>
          </a:xfrm>
          <a:prstGeom prst="rect">
            <a:avLst/>
          </a:prstGeom>
        </p:spPr>
      </p:pic>
      <p:pic>
        <p:nvPicPr>
          <p:cNvPr id="5" name="Picture 4">
            <a:extLst>
              <a:ext uri="{FF2B5EF4-FFF2-40B4-BE49-F238E27FC236}">
                <a16:creationId xmlns:a16="http://schemas.microsoft.com/office/drawing/2014/main" id="{4CC2CEB9-CD23-BE34-DF86-1540D01C75E2}"/>
              </a:ext>
            </a:extLst>
          </p:cNvPr>
          <p:cNvPicPr>
            <a:picLocks noChangeAspect="1"/>
          </p:cNvPicPr>
          <p:nvPr/>
        </p:nvPicPr>
        <p:blipFill>
          <a:blip r:embed="rId4"/>
          <a:stretch>
            <a:fillRect/>
          </a:stretch>
        </p:blipFill>
        <p:spPr>
          <a:xfrm>
            <a:off x="7345777" y="1200815"/>
            <a:ext cx="3800365" cy="3800365"/>
          </a:xfrm>
          <a:prstGeom prst="rect">
            <a:avLst/>
          </a:prstGeom>
        </p:spPr>
      </p:pic>
    </p:spTree>
    <p:extLst>
      <p:ext uri="{BB962C8B-B14F-4D97-AF65-F5344CB8AC3E}">
        <p14:creationId xmlns:p14="http://schemas.microsoft.com/office/powerpoint/2010/main" val="408920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DED0-EDF1-42EE-85D0-0573F4DCDFA2}"/>
              </a:ext>
            </a:extLst>
          </p:cNvPr>
          <p:cNvSpPr>
            <a:spLocks noGrp="1"/>
          </p:cNvSpPr>
          <p:nvPr>
            <p:ph type="title"/>
          </p:nvPr>
        </p:nvSpPr>
        <p:spPr>
          <a:xfrm>
            <a:off x="1670815" y="2316078"/>
            <a:ext cx="10024473" cy="2225841"/>
          </a:xfrm>
        </p:spPr>
        <p:txBody>
          <a:bodyPr>
            <a:normAutofit/>
          </a:bodyPr>
          <a:lstStyle/>
          <a:p>
            <a:r>
              <a:rPr lang="en-US" dirty="0"/>
              <a:t>New Business</a:t>
            </a:r>
            <a:br>
              <a:rPr lang="en-US" dirty="0"/>
            </a:br>
            <a:endParaRPr lang="en-US" dirty="0"/>
          </a:p>
        </p:txBody>
      </p:sp>
    </p:spTree>
    <p:extLst>
      <p:ext uri="{BB962C8B-B14F-4D97-AF65-F5344CB8AC3E}">
        <p14:creationId xmlns:p14="http://schemas.microsoft.com/office/powerpoint/2010/main" val="328352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g in party hat blowing horn">
            <a:extLst>
              <a:ext uri="{FF2B5EF4-FFF2-40B4-BE49-F238E27FC236}">
                <a16:creationId xmlns:a16="http://schemas.microsoft.com/office/drawing/2014/main" id="{5CA85717-2F33-F0C4-5616-A88CBE1096CC}"/>
              </a:ext>
            </a:extLst>
          </p:cNvPr>
          <p:cNvPicPr>
            <a:picLocks noChangeAspect="1"/>
          </p:cNvPicPr>
          <p:nvPr/>
        </p:nvPicPr>
        <p:blipFill rotWithShape="1">
          <a:blip r:embed="rId3">
            <a:extLst>
              <a:ext uri="{28A0092B-C50C-407E-A947-70E740481C1C}">
                <a14:useLocalDpi xmlns:a14="http://schemas.microsoft.com/office/drawing/2010/main" val="0"/>
              </a:ext>
            </a:extLst>
          </a:blip>
          <a:srcRect l="7270" t="6816" r="40665"/>
          <a:stretch/>
        </p:blipFill>
        <p:spPr>
          <a:xfrm>
            <a:off x="795068" y="3032794"/>
            <a:ext cx="4251547" cy="3497585"/>
          </a:xfrm>
          <a:prstGeom prst="rect">
            <a:avLst/>
          </a:prstGeom>
          <a:effectLst>
            <a:outerShdw blurRad="76200" dist="63500" algn="l" rotWithShape="0">
              <a:prstClr val="black">
                <a:alpha val="40000"/>
              </a:prstClr>
            </a:outerShdw>
          </a:effectLst>
        </p:spPr>
      </p:pic>
      <p:sp>
        <p:nvSpPr>
          <p:cNvPr id="8" name="Ribbon: Curved and Tilted Up 7">
            <a:extLst>
              <a:ext uri="{FF2B5EF4-FFF2-40B4-BE49-F238E27FC236}">
                <a16:creationId xmlns:a16="http://schemas.microsoft.com/office/drawing/2014/main" id="{242E1795-128E-1F92-FAFD-A45C7B39C32E}"/>
              </a:ext>
            </a:extLst>
          </p:cNvPr>
          <p:cNvSpPr/>
          <p:nvPr/>
        </p:nvSpPr>
        <p:spPr>
          <a:xfrm>
            <a:off x="3346764" y="2030884"/>
            <a:ext cx="8845236" cy="2498756"/>
          </a:xfrm>
          <a:prstGeom prst="ellipseRibbon2">
            <a:avLst>
              <a:gd name="adj1" fmla="val 18116"/>
              <a:gd name="adj2" fmla="val 100000"/>
              <a:gd name="adj3" fmla="val 11775"/>
            </a:avLst>
          </a:prstGeom>
          <a:effectLst>
            <a:outerShdw blurRad="76200" dist="635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a:xfrm>
            <a:off x="795068" y="432593"/>
            <a:ext cx="10515600" cy="1325563"/>
          </a:xfrm>
        </p:spPr>
        <p:txBody>
          <a:bodyPr/>
          <a:lstStyle/>
          <a:p>
            <a:r>
              <a:rPr lang="en-US" b="1" dirty="0">
                <a:solidFill>
                  <a:srgbClr val="006435"/>
                </a:solidFill>
                <a:latin typeface="Arial" panose="020B0604020202020204" pitchFamily="34" charset="0"/>
                <a:cs typeface="Arial" panose="020B0604020202020204" pitchFamily="34" charset="0"/>
              </a:rPr>
              <a:t>Any New Business?</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4"/>
          <a:stretch>
            <a:fillRect/>
          </a:stretch>
        </p:blipFill>
        <p:spPr>
          <a:xfrm>
            <a:off x="795068" y="1471619"/>
            <a:ext cx="10601863" cy="286537"/>
          </a:xfrm>
          <a:prstGeom prst="rect">
            <a:avLst/>
          </a:prstGeom>
        </p:spPr>
      </p:pic>
      <p:sp>
        <p:nvSpPr>
          <p:cNvPr id="3" name="TextBox 2">
            <a:extLst>
              <a:ext uri="{FF2B5EF4-FFF2-40B4-BE49-F238E27FC236}">
                <a16:creationId xmlns:a16="http://schemas.microsoft.com/office/drawing/2014/main" id="{806DD27E-2368-564C-8C5F-B83CCAAD8154}"/>
              </a:ext>
            </a:extLst>
          </p:cNvPr>
          <p:cNvSpPr txBox="1"/>
          <p:nvPr/>
        </p:nvSpPr>
        <p:spPr>
          <a:xfrm>
            <a:off x="3349708" y="2282831"/>
            <a:ext cx="8842292" cy="1415772"/>
          </a:xfrm>
          <a:prstGeom prst="rect">
            <a:avLst/>
          </a:prstGeom>
          <a:noFill/>
        </p:spPr>
        <p:txBody>
          <a:bodyPr wrap="square" lIns="0" tIns="0" rIns="0" bIns="0"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Congratulations!</a:t>
            </a:r>
          </a:p>
          <a:p>
            <a:pPr marR="0" lvl="0" algn="ctr"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panose="020F0502020204030204"/>
              </a:rPr>
              <a:t>Mel McKenzie – new CSP 12/23/23</a:t>
            </a:r>
          </a:p>
          <a:p>
            <a:pPr marR="0" lvl="0" algn="ctr"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Calibri" panose="020F0502020204030204"/>
              </a:rPr>
              <a:t>Joe McCord – Playing football at Yale this fall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9246D2B-B02E-6558-A46F-09DDE2BA63EB}"/>
              </a:ext>
            </a:extLst>
          </p:cNvPr>
          <p:cNvSpPr txBox="1"/>
          <p:nvPr/>
        </p:nvSpPr>
        <p:spPr>
          <a:xfrm>
            <a:off x="5432079" y="5386381"/>
            <a:ext cx="6558469" cy="1200329"/>
          </a:xfrm>
          <a:prstGeom prst="rect">
            <a:avLst/>
          </a:prstGeom>
          <a:noFill/>
        </p:spPr>
        <p:txBody>
          <a:bodyPr wrap="square" rtlCol="0">
            <a:spAutoFit/>
          </a:bodyPr>
          <a:lstStyle/>
          <a:p>
            <a:r>
              <a:rPr lang="en-US" i="1" dirty="0"/>
              <a:t>Share your good news! Send any congratulations on significant achievements/certifications/news to Rich so he can include it on our website, LinkedIn, and during monthly meetings. </a:t>
            </a:r>
            <a:r>
              <a:rPr lang="en-US" dirty="0">
                <a:hlinkClick r:id="rId5"/>
              </a:rPr>
              <a:t>RHeinzenberger@Ensafe.com</a:t>
            </a:r>
            <a:endParaRPr lang="en-US" dirty="0"/>
          </a:p>
        </p:txBody>
      </p:sp>
    </p:spTree>
    <p:extLst>
      <p:ext uri="{BB962C8B-B14F-4D97-AF65-F5344CB8AC3E}">
        <p14:creationId xmlns:p14="http://schemas.microsoft.com/office/powerpoint/2010/main" val="125365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DED0-EDF1-42EE-85D0-0573F4DCDFA2}"/>
              </a:ext>
            </a:extLst>
          </p:cNvPr>
          <p:cNvSpPr>
            <a:spLocks noGrp="1"/>
          </p:cNvSpPr>
          <p:nvPr>
            <p:ph type="title"/>
          </p:nvPr>
        </p:nvSpPr>
        <p:spPr>
          <a:xfrm>
            <a:off x="1670815" y="2316078"/>
            <a:ext cx="10024473" cy="2225841"/>
          </a:xfrm>
        </p:spPr>
        <p:txBody>
          <a:bodyPr>
            <a:normAutofit/>
          </a:bodyPr>
          <a:lstStyle/>
          <a:p>
            <a:r>
              <a:rPr lang="en-US" dirty="0"/>
              <a:t>Welcome &amp; Introductions</a:t>
            </a:r>
            <a:br>
              <a:rPr lang="en-US" dirty="0"/>
            </a:br>
            <a:endParaRPr lang="en-US" dirty="0"/>
          </a:p>
        </p:txBody>
      </p:sp>
    </p:spTree>
    <p:extLst>
      <p:ext uri="{BB962C8B-B14F-4D97-AF65-F5344CB8AC3E}">
        <p14:creationId xmlns:p14="http://schemas.microsoft.com/office/powerpoint/2010/main" val="2428268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DED0-EDF1-42EE-85D0-0573F4DCDFA2}"/>
              </a:ext>
            </a:extLst>
          </p:cNvPr>
          <p:cNvSpPr>
            <a:spLocks noGrp="1"/>
          </p:cNvSpPr>
          <p:nvPr>
            <p:ph type="title"/>
          </p:nvPr>
        </p:nvSpPr>
        <p:spPr>
          <a:xfrm>
            <a:off x="1670815" y="2316078"/>
            <a:ext cx="10024473" cy="2225841"/>
          </a:xfrm>
        </p:spPr>
        <p:txBody>
          <a:bodyPr>
            <a:normAutofit/>
          </a:bodyPr>
          <a:lstStyle/>
          <a:p>
            <a:r>
              <a:rPr lang="en-US" dirty="0"/>
              <a:t>Upcoming Meetings</a:t>
            </a:r>
            <a:br>
              <a:rPr lang="en-US" dirty="0"/>
            </a:br>
            <a:endParaRPr lang="en-US" dirty="0"/>
          </a:p>
        </p:txBody>
      </p:sp>
    </p:spTree>
    <p:extLst>
      <p:ext uri="{BB962C8B-B14F-4D97-AF65-F5344CB8AC3E}">
        <p14:creationId xmlns:p14="http://schemas.microsoft.com/office/powerpoint/2010/main" val="3384878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a:xfrm>
            <a:off x="795068" y="432593"/>
            <a:ext cx="10515600" cy="1325563"/>
          </a:xfrm>
        </p:spPr>
        <p:txBody>
          <a:bodyPr/>
          <a:lstStyle/>
          <a:p>
            <a:r>
              <a:rPr lang="en-US" b="1" dirty="0">
                <a:solidFill>
                  <a:srgbClr val="006435"/>
                </a:solidFill>
                <a:latin typeface="Arial" panose="020B0604020202020204" pitchFamily="34" charset="0"/>
                <a:cs typeface="Arial" panose="020B0604020202020204" pitchFamily="34" charset="0"/>
              </a:rPr>
              <a:t>Upcoming Meetings</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3" name="TextBox 2">
            <a:extLst>
              <a:ext uri="{FF2B5EF4-FFF2-40B4-BE49-F238E27FC236}">
                <a16:creationId xmlns:a16="http://schemas.microsoft.com/office/drawing/2014/main" id="{67EBF2A5-B395-4E5F-978B-549C0C4CF67E}"/>
              </a:ext>
            </a:extLst>
          </p:cNvPr>
          <p:cNvSpPr txBox="1"/>
          <p:nvPr/>
        </p:nvSpPr>
        <p:spPr>
          <a:xfrm>
            <a:off x="795068" y="1758156"/>
            <a:ext cx="10601863" cy="3416320"/>
          </a:xfrm>
          <a:prstGeom prst="rect">
            <a:avLst/>
          </a:prstGeom>
          <a:noFill/>
        </p:spPr>
        <p:txBody>
          <a:bodyPr wrap="square" rtlCol="0">
            <a:spAutoFit/>
          </a:bodyPr>
          <a:lstStyle/>
          <a:p>
            <a:pPr algn="just">
              <a:spcAft>
                <a:spcPts val="1200"/>
              </a:spcAft>
            </a:pPr>
            <a:r>
              <a:rPr lang="en-US" sz="3200" dirty="0"/>
              <a:t>Upcoming Meetings:</a:t>
            </a:r>
          </a:p>
          <a:p>
            <a:pPr marL="800100" lvl="1" indent="-342900">
              <a:spcAft>
                <a:spcPts val="1200"/>
              </a:spcAft>
              <a:buFont typeface="Arial" panose="020B0604020202020204" pitchFamily="34" charset="0"/>
              <a:buChar char="•"/>
            </a:pPr>
            <a:r>
              <a:rPr lang="en-US" sz="2800" dirty="0"/>
              <a:t>February 16, 2024 (Friday) – 9:00 AM – </a:t>
            </a:r>
            <a:r>
              <a:rPr lang="en-US" sz="2800" dirty="0" err="1"/>
              <a:t>EnSafe</a:t>
            </a:r>
            <a:endParaRPr lang="en-US" sz="2800" dirty="0"/>
          </a:p>
          <a:p>
            <a:pPr marL="800100" lvl="1" indent="-342900">
              <a:spcAft>
                <a:spcPts val="1200"/>
              </a:spcAft>
              <a:buFont typeface="Arial" panose="020B0604020202020204" pitchFamily="34" charset="0"/>
              <a:buChar char="•"/>
            </a:pPr>
            <a:r>
              <a:rPr lang="en-US" sz="2800" dirty="0"/>
              <a:t>March 21, 2024 – 3:00 PM – UCOR</a:t>
            </a:r>
          </a:p>
          <a:p>
            <a:pPr marL="914400" indent="-914400">
              <a:spcAft>
                <a:spcPts val="1200"/>
              </a:spcAft>
            </a:pPr>
            <a:r>
              <a:rPr lang="en-US" sz="2800" i="1" dirty="0"/>
              <a:t>	*Please see chapter website for any updates and to RSVP for meetings when it is required</a:t>
            </a:r>
          </a:p>
          <a:p>
            <a:pPr algn="just">
              <a:spcAft>
                <a:spcPts val="1200"/>
              </a:spcAft>
            </a:pPr>
            <a:r>
              <a:rPr lang="en-US" sz="3200" dirty="0"/>
              <a:t>Meeting Adjournment</a:t>
            </a:r>
          </a:p>
        </p:txBody>
      </p:sp>
    </p:spTree>
    <p:extLst>
      <p:ext uri="{BB962C8B-B14F-4D97-AF65-F5344CB8AC3E}">
        <p14:creationId xmlns:p14="http://schemas.microsoft.com/office/powerpoint/2010/main" val="2475945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B5DB-3E68-1DF4-A934-BD0F52FE9266}"/>
              </a:ext>
            </a:extLst>
          </p:cNvPr>
          <p:cNvSpPr>
            <a:spLocks noGrp="1"/>
          </p:cNvSpPr>
          <p:nvPr>
            <p:ph type="title"/>
          </p:nvPr>
        </p:nvSpPr>
        <p:spPr/>
        <p:txBody>
          <a:bodyPr>
            <a:normAutofit/>
          </a:bodyPr>
          <a:lstStyle/>
          <a:p>
            <a:pPr algn="ctr"/>
            <a:r>
              <a:rPr lang="en-US" sz="15000" dirty="0">
                <a:solidFill>
                  <a:schemeClr val="accent6">
                    <a:lumMod val="50000"/>
                  </a:schemeClr>
                </a:solidFill>
                <a:latin typeface="Cochocib Script Latin Pro" panose="02000503000000020003" pitchFamily="2" charset="0"/>
              </a:rPr>
              <a:t>Thank You!</a:t>
            </a:r>
          </a:p>
        </p:txBody>
      </p:sp>
      <p:sp>
        <p:nvSpPr>
          <p:cNvPr id="3" name="Text Placeholder 2">
            <a:extLst>
              <a:ext uri="{FF2B5EF4-FFF2-40B4-BE49-F238E27FC236}">
                <a16:creationId xmlns:a16="http://schemas.microsoft.com/office/drawing/2014/main" id="{9EF71380-F8C9-5301-1F93-307E4E54459F}"/>
              </a:ext>
            </a:extLst>
          </p:cNvPr>
          <p:cNvSpPr>
            <a:spLocks noGrp="1"/>
          </p:cNvSpPr>
          <p:nvPr>
            <p:ph type="body" idx="1"/>
          </p:nvPr>
        </p:nvSpPr>
        <p:spPr/>
        <p:txBody>
          <a:bodyPr>
            <a:normAutofit lnSpcReduction="10000"/>
          </a:bodyPr>
          <a:lstStyle/>
          <a:p>
            <a:pPr algn="ctr"/>
            <a:r>
              <a:rPr lang="en-US" sz="3200" dirty="0">
                <a:solidFill>
                  <a:srgbClr val="FFCB05"/>
                </a:solidFill>
                <a:effectLst>
                  <a:outerShdw blurRad="38100" dist="38100" dir="2700000" algn="tl">
                    <a:srgbClr val="000000">
                      <a:alpha val="43137"/>
                    </a:srgbClr>
                  </a:outerShdw>
                </a:effectLst>
              </a:rPr>
              <a:t>Thank you for joining us today! </a:t>
            </a:r>
            <a:br>
              <a:rPr lang="en-US" dirty="0"/>
            </a:br>
            <a:endParaRPr lang="en-US" dirty="0"/>
          </a:p>
          <a:p>
            <a:pPr algn="ctr"/>
            <a:r>
              <a:rPr lang="en-US" dirty="0">
                <a:solidFill>
                  <a:schemeClr val="accent6">
                    <a:lumMod val="50000"/>
                  </a:schemeClr>
                </a:solidFill>
              </a:rPr>
              <a:t>Please reach out to any of the board members if you have questions or need additional information.</a:t>
            </a:r>
          </a:p>
        </p:txBody>
      </p:sp>
    </p:spTree>
    <p:extLst>
      <p:ext uri="{BB962C8B-B14F-4D97-AF65-F5344CB8AC3E}">
        <p14:creationId xmlns:p14="http://schemas.microsoft.com/office/powerpoint/2010/main" val="462455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a:xfrm>
            <a:off x="806301" y="418290"/>
            <a:ext cx="10515600" cy="1325563"/>
          </a:xfrm>
        </p:spPr>
        <p:txBody>
          <a:bodyPr/>
          <a:lstStyle/>
          <a:p>
            <a:r>
              <a:rPr kumimoji="0" lang="en-US" sz="4400" b="1" i="0" u="none" strike="noStrike" kern="1200" cap="none" spc="0" normalizeH="0" baseline="0" noProof="0" dirty="0" err="1">
                <a:ln>
                  <a:noFill/>
                </a:ln>
                <a:solidFill>
                  <a:srgbClr val="006435"/>
                </a:solidFill>
                <a:effectLst/>
                <a:uLnTx/>
                <a:uFillTx/>
                <a:latin typeface="Arial" panose="020B0604020202020204" pitchFamily="34" charset="0"/>
                <a:cs typeface="Arial" panose="020B0604020202020204" pitchFamily="34" charset="0"/>
              </a:rPr>
              <a:t>Welco</a:t>
            </a:r>
            <a:r>
              <a:rPr lang="en-US" b="1" dirty="0">
                <a:solidFill>
                  <a:srgbClr val="006435"/>
                </a:solidFill>
                <a:latin typeface="Arial" panose="020B0604020202020204" pitchFamily="34" charset="0"/>
                <a:cs typeface="Arial" panose="020B0604020202020204" pitchFamily="34" charset="0"/>
              </a:rPr>
              <a:t>me to the East TN ASSP Chapter</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9" name="Content Placeholder 8">
            <a:extLst>
              <a:ext uri="{FF2B5EF4-FFF2-40B4-BE49-F238E27FC236}">
                <a16:creationId xmlns:a16="http://schemas.microsoft.com/office/drawing/2014/main" id="{B9C07E2B-BBDB-4AF5-B799-F666051B3907}"/>
              </a:ext>
            </a:extLst>
          </p:cNvPr>
          <p:cNvSpPr>
            <a:spLocks noGrp="1"/>
          </p:cNvSpPr>
          <p:nvPr>
            <p:ph idx="1"/>
          </p:nvPr>
        </p:nvSpPr>
        <p:spPr>
          <a:xfrm>
            <a:off x="816334" y="1864482"/>
            <a:ext cx="10515600" cy="4798868"/>
          </a:xfrm>
        </p:spPr>
        <p:txBody>
          <a:bodyPr>
            <a:normAutofit/>
          </a:bodyPr>
          <a:lstStyle/>
          <a:p>
            <a:pPr marL="0" indent="0">
              <a:spcBef>
                <a:spcPts val="0"/>
              </a:spcBef>
              <a:spcAft>
                <a:spcPts val="1200"/>
              </a:spcAft>
              <a:buNone/>
            </a:pPr>
            <a:r>
              <a:rPr lang="en-US" sz="3500" b="1" dirty="0"/>
              <a:t>2023-2024 Board Members</a:t>
            </a:r>
          </a:p>
          <a:p>
            <a:pPr>
              <a:spcBef>
                <a:spcPts val="0"/>
              </a:spcBef>
              <a:spcAft>
                <a:spcPts val="1200"/>
              </a:spcAft>
            </a:pPr>
            <a:r>
              <a:rPr lang="en-US" sz="3200" dirty="0"/>
              <a:t>President – David </a:t>
            </a:r>
            <a:r>
              <a:rPr lang="en-US" sz="3200" dirty="0" err="1"/>
              <a:t>Hixenbaugh</a:t>
            </a:r>
            <a:r>
              <a:rPr lang="en-US" sz="3200" dirty="0"/>
              <a:t> (865)603-4556</a:t>
            </a:r>
          </a:p>
          <a:p>
            <a:pPr>
              <a:spcBef>
                <a:spcPts val="0"/>
              </a:spcBef>
              <a:spcAft>
                <a:spcPts val="1200"/>
              </a:spcAft>
            </a:pPr>
            <a:r>
              <a:rPr lang="en-US" sz="3200" dirty="0"/>
              <a:t>President-Elect – Ann Schubert (541)979-2912</a:t>
            </a:r>
          </a:p>
          <a:p>
            <a:pPr>
              <a:spcBef>
                <a:spcPts val="0"/>
              </a:spcBef>
              <a:spcAft>
                <a:spcPts val="1200"/>
              </a:spcAft>
            </a:pPr>
            <a:r>
              <a:rPr lang="en-US" sz="3200" dirty="0"/>
              <a:t>Secretary – Mel McKenzie (865)603-4846</a:t>
            </a:r>
          </a:p>
          <a:p>
            <a:pPr>
              <a:spcBef>
                <a:spcPts val="0"/>
              </a:spcBef>
              <a:spcAft>
                <a:spcPts val="1200"/>
              </a:spcAft>
            </a:pPr>
            <a:r>
              <a:rPr lang="en-US" sz="3200" dirty="0"/>
              <a:t>Treasurer – Kris Thomasson (865)207-2393</a:t>
            </a:r>
          </a:p>
          <a:p>
            <a:pPr>
              <a:spcBef>
                <a:spcPts val="0"/>
              </a:spcBef>
              <a:spcAft>
                <a:spcPts val="1200"/>
              </a:spcAft>
            </a:pPr>
            <a:r>
              <a:rPr lang="en-US" sz="3200" dirty="0"/>
              <a:t>Advisory Group Member – Donald Elswick (419)788-6162</a:t>
            </a:r>
          </a:p>
          <a:p>
            <a:pPr>
              <a:spcBef>
                <a:spcPts val="0"/>
              </a:spcBef>
              <a:spcAft>
                <a:spcPts val="1200"/>
              </a:spcAft>
            </a:pPr>
            <a:r>
              <a:rPr lang="en-US" sz="3200" dirty="0"/>
              <a:t>Communications Chair – Rich Heinzenberger (865)693-3623</a:t>
            </a:r>
          </a:p>
        </p:txBody>
      </p:sp>
    </p:spTree>
    <p:extLst>
      <p:ext uri="{BB962C8B-B14F-4D97-AF65-F5344CB8AC3E}">
        <p14:creationId xmlns:p14="http://schemas.microsoft.com/office/powerpoint/2010/main" val="258653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6435"/>
                </a:solidFill>
                <a:effectLst/>
                <a:uLnTx/>
                <a:uFillTx/>
                <a:latin typeface="Arial" panose="020B0604020202020204" pitchFamily="34" charset="0"/>
                <a:cs typeface="Arial" panose="020B0604020202020204" pitchFamily="34" charset="0"/>
              </a:rPr>
              <a:t>Announcements – Position Updates</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9" name="Content Placeholder 8">
            <a:extLst>
              <a:ext uri="{FF2B5EF4-FFF2-40B4-BE49-F238E27FC236}">
                <a16:creationId xmlns:a16="http://schemas.microsoft.com/office/drawing/2014/main" id="{B9C07E2B-BBDB-4AF5-B799-F666051B3907}"/>
              </a:ext>
            </a:extLst>
          </p:cNvPr>
          <p:cNvSpPr>
            <a:spLocks noGrp="1"/>
          </p:cNvSpPr>
          <p:nvPr>
            <p:ph idx="1"/>
          </p:nvPr>
        </p:nvSpPr>
        <p:spPr>
          <a:xfrm>
            <a:off x="838200" y="1758156"/>
            <a:ext cx="10515600" cy="4418807"/>
          </a:xfrm>
        </p:spPr>
        <p:txBody>
          <a:bodyPr>
            <a:normAutofit fontScale="92500" lnSpcReduction="20000"/>
          </a:bodyPr>
          <a:lstStyle/>
          <a:p>
            <a:pPr>
              <a:lnSpc>
                <a:spcPct val="110000"/>
              </a:lnSpc>
            </a:pPr>
            <a:r>
              <a:rPr lang="en-US" sz="3200" b="1" dirty="0"/>
              <a:t>Opportunities to get involved</a:t>
            </a:r>
          </a:p>
          <a:p>
            <a:pPr marL="0" marR="0">
              <a:lnSpc>
                <a:spcPct val="110000"/>
              </a:lnSpc>
              <a:spcBef>
                <a:spcPts val="0"/>
              </a:spcBef>
              <a:spcAft>
                <a:spcPts val="0"/>
              </a:spcAft>
            </a:pPr>
            <a:r>
              <a:rPr lang="en-US" sz="3200" u="sng" dirty="0">
                <a:effectLst/>
                <a:ea typeface="Calibri" panose="020F0502020204030204" pitchFamily="34" charset="0"/>
              </a:rPr>
              <a:t>Committee Positions Update</a:t>
            </a:r>
            <a:r>
              <a:rPr lang="en-US" sz="3200" b="1" u="sng" dirty="0">
                <a:effectLst/>
                <a:ea typeface="Calibri" panose="020F0502020204030204" pitchFamily="34" charset="0"/>
              </a:rPr>
              <a:t>: </a:t>
            </a:r>
            <a:endParaRPr lang="en-US" sz="3200" dirty="0">
              <a:effectLst/>
              <a:ea typeface="Calibri" panose="020F0502020204030204" pitchFamily="34" charset="0"/>
            </a:endParaRPr>
          </a:p>
          <a:p>
            <a:pPr marL="800100" lvl="1" indent="-342900">
              <a:lnSpc>
                <a:spcPct val="110000"/>
              </a:lnSpc>
              <a:spcBef>
                <a:spcPts val="0"/>
              </a:spcBef>
            </a:pPr>
            <a:r>
              <a:rPr lang="en-US" sz="2800" dirty="0">
                <a:ea typeface="Calibri" panose="020F0502020204030204" pitchFamily="34" charset="0"/>
              </a:rPr>
              <a:t>Communication Chair – </a:t>
            </a:r>
            <a:r>
              <a:rPr lang="en-US" sz="2800" b="1" i="1" dirty="0">
                <a:ea typeface="Calibri" panose="020F0502020204030204" pitchFamily="34" charset="0"/>
              </a:rPr>
              <a:t>Rich Heinzenberger</a:t>
            </a:r>
          </a:p>
          <a:p>
            <a:pPr marL="800100" lvl="1" indent="-342900">
              <a:lnSpc>
                <a:spcPct val="110000"/>
              </a:lnSpc>
              <a:spcBef>
                <a:spcPts val="0"/>
              </a:spcBef>
            </a:pPr>
            <a:r>
              <a:rPr lang="en-US" sz="2800" dirty="0">
                <a:ea typeface="Calibri" panose="020F0502020204030204" pitchFamily="34" charset="0"/>
              </a:rPr>
              <a:t>Membership Chair – </a:t>
            </a:r>
            <a:r>
              <a:rPr lang="en-US" sz="2800" b="1" i="1" dirty="0">
                <a:ea typeface="Calibri" panose="020F0502020204030204" pitchFamily="34" charset="0"/>
              </a:rPr>
              <a:t>Lee McCord</a:t>
            </a:r>
          </a:p>
          <a:p>
            <a:pPr marL="800100" lvl="1" indent="-342900">
              <a:lnSpc>
                <a:spcPct val="110000"/>
              </a:lnSpc>
              <a:spcBef>
                <a:spcPts val="0"/>
              </a:spcBef>
            </a:pPr>
            <a:r>
              <a:rPr lang="en-US" sz="2800" dirty="0">
                <a:ea typeface="Calibri" panose="020F0502020204030204" pitchFamily="34" charset="0"/>
              </a:rPr>
              <a:t>Nominations and Elections Chair – </a:t>
            </a:r>
            <a:r>
              <a:rPr lang="en-US" sz="2800" b="1" i="1" dirty="0">
                <a:ea typeface="Calibri" panose="020F0502020204030204" pitchFamily="34" charset="0"/>
              </a:rPr>
              <a:t>Lance Greene</a:t>
            </a:r>
          </a:p>
          <a:p>
            <a:pPr marL="800100" lvl="1" indent="-342900">
              <a:lnSpc>
                <a:spcPct val="110000"/>
              </a:lnSpc>
              <a:spcBef>
                <a:spcPts val="0"/>
              </a:spcBef>
            </a:pPr>
            <a:r>
              <a:rPr lang="en-US" sz="2800" dirty="0">
                <a:ea typeface="Calibri" panose="020F0502020204030204" pitchFamily="34" charset="0"/>
              </a:rPr>
              <a:t>Program Chair – </a:t>
            </a:r>
            <a:r>
              <a:rPr lang="en-US" sz="2800" b="1" i="1" dirty="0">
                <a:ea typeface="Calibri" panose="020F0502020204030204" pitchFamily="34" charset="0"/>
              </a:rPr>
              <a:t>Floyd Yount</a:t>
            </a:r>
          </a:p>
          <a:p>
            <a:pPr marL="800100" lvl="1" indent="-342900">
              <a:lnSpc>
                <a:spcPct val="110000"/>
              </a:lnSpc>
              <a:spcBef>
                <a:spcPts val="0"/>
              </a:spcBef>
            </a:pPr>
            <a:r>
              <a:rPr lang="en-US" sz="2800" dirty="0">
                <a:ea typeface="Calibri" panose="020F0502020204030204" pitchFamily="34" charset="0"/>
              </a:rPr>
              <a:t>Professional Development Conference Chair – </a:t>
            </a:r>
            <a:r>
              <a:rPr lang="en-US" sz="2800" b="1" i="1" dirty="0">
                <a:ea typeface="Calibri" panose="020F0502020204030204" pitchFamily="34" charset="0"/>
              </a:rPr>
              <a:t>Jay Hocutt</a:t>
            </a:r>
          </a:p>
          <a:p>
            <a:pPr marL="342900" indent="-342900">
              <a:lnSpc>
                <a:spcPct val="110000"/>
              </a:lnSpc>
              <a:spcBef>
                <a:spcPts val="0"/>
              </a:spcBef>
            </a:pPr>
            <a:r>
              <a:rPr lang="en-US" sz="3200" dirty="0">
                <a:effectLst/>
                <a:ea typeface="Calibri" panose="020F0502020204030204" pitchFamily="34" charset="0"/>
              </a:rPr>
              <a:t>Open </a:t>
            </a:r>
            <a:r>
              <a:rPr lang="en-US" sz="3200" dirty="0">
                <a:ea typeface="Calibri" panose="020F0502020204030204" pitchFamily="34" charset="0"/>
              </a:rPr>
              <a:t>Committee Positions</a:t>
            </a:r>
            <a:endParaRPr lang="en-US" sz="3200" dirty="0">
              <a:effectLst/>
              <a:ea typeface="Calibri" panose="020F0502020204030204" pitchFamily="34" charset="0"/>
            </a:endParaRPr>
          </a:p>
          <a:p>
            <a:pPr marL="800100" lvl="1" indent="-342900">
              <a:lnSpc>
                <a:spcPct val="110000"/>
              </a:lnSpc>
              <a:spcBef>
                <a:spcPts val="0"/>
              </a:spcBef>
            </a:pPr>
            <a:r>
              <a:rPr lang="en-US" sz="2800" dirty="0">
                <a:effectLst/>
                <a:ea typeface="Calibri" panose="020F0502020204030204" pitchFamily="34" charset="0"/>
              </a:rPr>
              <a:t>Awards &amp; Honors Chair</a:t>
            </a:r>
            <a:endParaRPr lang="en-US" dirty="0">
              <a:effectLst/>
              <a:ea typeface="Calibri" panose="020F0502020204030204" pitchFamily="34" charset="0"/>
            </a:endParaRPr>
          </a:p>
          <a:p>
            <a:pPr marL="800100" lvl="1" indent="-342900">
              <a:lnSpc>
                <a:spcPct val="110000"/>
              </a:lnSpc>
              <a:spcBef>
                <a:spcPts val="0"/>
              </a:spcBef>
            </a:pPr>
            <a:r>
              <a:rPr lang="en-US" sz="2800" dirty="0">
                <a:effectLst/>
                <a:ea typeface="Calibri" panose="020F0502020204030204" pitchFamily="34" charset="0"/>
              </a:rPr>
              <a:t>Government Affairs Chair</a:t>
            </a:r>
          </a:p>
          <a:p>
            <a:pPr marL="800100" lvl="1" indent="-342900">
              <a:lnSpc>
                <a:spcPct val="110000"/>
              </a:lnSpc>
              <a:spcBef>
                <a:spcPts val="0"/>
              </a:spcBef>
            </a:pPr>
            <a:r>
              <a:rPr lang="en-US" sz="2800" dirty="0">
                <a:effectLst/>
                <a:ea typeface="Calibri" panose="020F0502020204030204" pitchFamily="34" charset="0"/>
              </a:rPr>
              <a:t>Jobs Chair</a:t>
            </a:r>
          </a:p>
        </p:txBody>
      </p:sp>
    </p:spTree>
    <p:extLst>
      <p:ext uri="{BB962C8B-B14F-4D97-AF65-F5344CB8AC3E}">
        <p14:creationId xmlns:p14="http://schemas.microsoft.com/office/powerpoint/2010/main" val="212525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6435"/>
                </a:solidFill>
                <a:effectLst/>
                <a:uLnTx/>
                <a:uFillTx/>
                <a:latin typeface="Arial" panose="020B0604020202020204" pitchFamily="34" charset="0"/>
                <a:cs typeface="Arial" panose="020B0604020202020204" pitchFamily="34" charset="0"/>
              </a:rPr>
              <a:t>Announcements</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9" name="Content Placeholder 8">
            <a:extLst>
              <a:ext uri="{FF2B5EF4-FFF2-40B4-BE49-F238E27FC236}">
                <a16:creationId xmlns:a16="http://schemas.microsoft.com/office/drawing/2014/main" id="{B9C07E2B-BBDB-4AF5-B799-F666051B3907}"/>
              </a:ext>
            </a:extLst>
          </p:cNvPr>
          <p:cNvSpPr>
            <a:spLocks noGrp="1"/>
          </p:cNvSpPr>
          <p:nvPr>
            <p:ph idx="1"/>
          </p:nvPr>
        </p:nvSpPr>
        <p:spPr>
          <a:xfrm>
            <a:off x="838200" y="1758156"/>
            <a:ext cx="10515600" cy="4418807"/>
          </a:xfrm>
        </p:spPr>
        <p:txBody>
          <a:bodyPr>
            <a:normAutofit/>
          </a:bodyPr>
          <a:lstStyle/>
          <a:p>
            <a:r>
              <a:rPr lang="en-US" sz="3200" dirty="0" err="1"/>
              <a:t>SafetyFOCUS</a:t>
            </a:r>
            <a:r>
              <a:rPr lang="en-US" sz="3200" dirty="0"/>
              <a:t> Winter</a:t>
            </a:r>
          </a:p>
          <a:p>
            <a:pPr lvl="1"/>
            <a:r>
              <a:rPr lang="en-US" sz="2800" dirty="0"/>
              <a:t>February 12-16, 2024 – Irvine, CA and Online</a:t>
            </a:r>
          </a:p>
          <a:p>
            <a:pPr lvl="1"/>
            <a:r>
              <a:rPr lang="en-US" sz="2800" dirty="0"/>
              <a:t>February 19-23, 2024 – Online Only</a:t>
            </a:r>
          </a:p>
          <a:p>
            <a:r>
              <a:rPr lang="en-US" sz="3200" dirty="0" err="1"/>
              <a:t>SafetyFest</a:t>
            </a:r>
            <a:r>
              <a:rPr lang="en-US" sz="3200" dirty="0"/>
              <a:t> (April 29 – May 3, 2024)</a:t>
            </a:r>
          </a:p>
          <a:p>
            <a:r>
              <a:rPr lang="en-US" sz="3200" dirty="0" err="1"/>
              <a:t>eChemExpo</a:t>
            </a:r>
            <a:r>
              <a:rPr lang="en-US" sz="3200" dirty="0"/>
              <a:t> (April 17-18, 2024)</a:t>
            </a:r>
          </a:p>
          <a:p>
            <a:r>
              <a:rPr lang="en-US" sz="3200" dirty="0"/>
              <a:t>Member Recognition</a:t>
            </a:r>
          </a:p>
          <a:p>
            <a:pPr lvl="1"/>
            <a:r>
              <a:rPr lang="en-US" sz="2800" dirty="0"/>
              <a:t>Chapter Safety Professional of the Year (SPY) </a:t>
            </a:r>
          </a:p>
        </p:txBody>
      </p:sp>
    </p:spTree>
    <p:extLst>
      <p:ext uri="{BB962C8B-B14F-4D97-AF65-F5344CB8AC3E}">
        <p14:creationId xmlns:p14="http://schemas.microsoft.com/office/powerpoint/2010/main" val="1857961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6435"/>
                </a:solidFill>
                <a:effectLst/>
                <a:uLnTx/>
                <a:uFillTx/>
                <a:latin typeface="Arial" panose="020B0604020202020204" pitchFamily="34" charset="0"/>
                <a:cs typeface="Arial" panose="020B0604020202020204" pitchFamily="34" charset="0"/>
              </a:rPr>
              <a:t>Announcements – Education Calendar</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9" name="Content Placeholder 8">
            <a:extLst>
              <a:ext uri="{FF2B5EF4-FFF2-40B4-BE49-F238E27FC236}">
                <a16:creationId xmlns:a16="http://schemas.microsoft.com/office/drawing/2014/main" id="{B9C07E2B-BBDB-4AF5-B799-F666051B3907}"/>
              </a:ext>
            </a:extLst>
          </p:cNvPr>
          <p:cNvSpPr>
            <a:spLocks noGrp="1"/>
          </p:cNvSpPr>
          <p:nvPr>
            <p:ph idx="1"/>
          </p:nvPr>
        </p:nvSpPr>
        <p:spPr/>
        <p:txBody>
          <a:bodyPr>
            <a:normAutofit/>
          </a:bodyPr>
          <a:lstStyle/>
          <a:p>
            <a:pPr marL="0" indent="0">
              <a:buNone/>
            </a:pPr>
            <a:r>
              <a:rPr lang="en-US" sz="2000" dirty="0">
                <a:hlinkClick r:id="rId4"/>
              </a:rPr>
              <a:t>ASSP Educational Events Calendar</a:t>
            </a:r>
            <a:endParaRPr lang="en-US" sz="2000" dirty="0"/>
          </a:p>
          <a:p>
            <a:r>
              <a:rPr lang="en-US" dirty="0"/>
              <a:t>Live Virtual Classroom: The Safety Superpower: Influence!</a:t>
            </a:r>
          </a:p>
          <a:p>
            <a:pPr lvl="1"/>
            <a:r>
              <a:rPr lang="en-US" dirty="0"/>
              <a:t>2/21/24 - 0.70 CEU</a:t>
            </a:r>
          </a:p>
          <a:p>
            <a:r>
              <a:rPr lang="en-US" dirty="0"/>
              <a:t>ONLINE COURSE: Risk Assessment and Management for Safety Professionals</a:t>
            </a:r>
          </a:p>
          <a:p>
            <a:pPr lvl="1"/>
            <a:r>
              <a:rPr lang="en-US" dirty="0"/>
              <a:t>2/29-3/28 – 3.00 CEU</a:t>
            </a:r>
          </a:p>
          <a:p>
            <a:r>
              <a:rPr lang="en-US" dirty="0"/>
              <a:t>On-Demand Webinar:  A Behavioral Systems Approach to Human Performance Improvement</a:t>
            </a:r>
          </a:p>
          <a:p>
            <a:pPr lvl="1"/>
            <a:r>
              <a:rPr lang="en-US" dirty="0"/>
              <a:t>0.1 CEU</a:t>
            </a:r>
          </a:p>
          <a:p>
            <a:endParaRPr lang="en-US" dirty="0"/>
          </a:p>
        </p:txBody>
      </p:sp>
    </p:spTree>
    <p:extLst>
      <p:ext uri="{BB962C8B-B14F-4D97-AF65-F5344CB8AC3E}">
        <p14:creationId xmlns:p14="http://schemas.microsoft.com/office/powerpoint/2010/main" val="3299656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DED0-EDF1-42EE-85D0-0573F4DCDFA2}"/>
              </a:ext>
            </a:extLst>
          </p:cNvPr>
          <p:cNvSpPr>
            <a:spLocks noGrp="1"/>
          </p:cNvSpPr>
          <p:nvPr>
            <p:ph type="title"/>
          </p:nvPr>
        </p:nvSpPr>
        <p:spPr>
          <a:xfrm>
            <a:off x="1670815" y="2316078"/>
            <a:ext cx="10024473" cy="2225841"/>
          </a:xfrm>
        </p:spPr>
        <p:txBody>
          <a:bodyPr>
            <a:normAutofit/>
          </a:bodyPr>
          <a:lstStyle/>
          <a:p>
            <a:r>
              <a:rPr lang="en-US" dirty="0"/>
              <a:t>Old Business</a:t>
            </a:r>
            <a:br>
              <a:rPr lang="en-US" dirty="0"/>
            </a:br>
            <a:endParaRPr lang="en-US" dirty="0"/>
          </a:p>
        </p:txBody>
      </p:sp>
    </p:spTree>
    <p:extLst>
      <p:ext uri="{BB962C8B-B14F-4D97-AF65-F5344CB8AC3E}">
        <p14:creationId xmlns:p14="http://schemas.microsoft.com/office/powerpoint/2010/main" val="4133629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AF0B-7F6A-4421-92D4-6D04F5094F11}"/>
              </a:ext>
            </a:extLst>
          </p:cNvPr>
          <p:cNvSpPr>
            <a:spLocks noGrp="1"/>
          </p:cNvSpPr>
          <p:nvPr>
            <p:ph type="title"/>
          </p:nvPr>
        </p:nvSpPr>
        <p:spPr/>
        <p:txBody>
          <a:bodyPr/>
          <a:lstStyle/>
          <a:p>
            <a:r>
              <a:rPr lang="en-US" b="1" dirty="0">
                <a:solidFill>
                  <a:srgbClr val="006435"/>
                </a:solidFill>
                <a:latin typeface="Arial" panose="020B0604020202020204" pitchFamily="34" charset="0"/>
                <a:cs typeface="Arial" panose="020B0604020202020204" pitchFamily="34" charset="0"/>
              </a:rPr>
              <a:t>Old Business</a:t>
            </a:r>
            <a:endParaRPr lang="en-US" dirty="0">
              <a:solidFill>
                <a:srgbClr val="006435"/>
              </a:solidFill>
            </a:endParaRPr>
          </a:p>
        </p:txBody>
      </p:sp>
      <p:pic>
        <p:nvPicPr>
          <p:cNvPr id="6" name="Picture 5">
            <a:extLst>
              <a:ext uri="{FF2B5EF4-FFF2-40B4-BE49-F238E27FC236}">
                <a16:creationId xmlns:a16="http://schemas.microsoft.com/office/drawing/2014/main" id="{6FB2B250-3959-4D3B-B08C-53135578980A}"/>
              </a:ext>
            </a:extLst>
          </p:cNvPr>
          <p:cNvPicPr>
            <a:picLocks noChangeAspect="1"/>
          </p:cNvPicPr>
          <p:nvPr/>
        </p:nvPicPr>
        <p:blipFill>
          <a:blip r:embed="rId3"/>
          <a:stretch>
            <a:fillRect/>
          </a:stretch>
        </p:blipFill>
        <p:spPr>
          <a:xfrm>
            <a:off x="795068" y="1471619"/>
            <a:ext cx="10601863" cy="286537"/>
          </a:xfrm>
          <a:prstGeom prst="rect">
            <a:avLst/>
          </a:prstGeom>
        </p:spPr>
      </p:pic>
      <p:sp>
        <p:nvSpPr>
          <p:cNvPr id="3" name="TextBox 2">
            <a:extLst>
              <a:ext uri="{FF2B5EF4-FFF2-40B4-BE49-F238E27FC236}">
                <a16:creationId xmlns:a16="http://schemas.microsoft.com/office/drawing/2014/main" id="{67EBF2A5-B395-4E5F-978B-549C0C4CF67E}"/>
              </a:ext>
            </a:extLst>
          </p:cNvPr>
          <p:cNvSpPr txBox="1"/>
          <p:nvPr/>
        </p:nvSpPr>
        <p:spPr>
          <a:xfrm>
            <a:off x="795068" y="1889894"/>
            <a:ext cx="10601863"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December Secretary’s Report</a:t>
            </a:r>
          </a:p>
          <a:p>
            <a:pPr marL="800100" lvl="1" indent="-342900">
              <a:buFont typeface="Arial" panose="020B0604020202020204" pitchFamily="34" charset="0"/>
              <a:buChar char="•"/>
            </a:pPr>
            <a:r>
              <a:rPr lang="en-US" sz="2800" dirty="0">
                <a:solidFill>
                  <a:prstClr val="black"/>
                </a:solidFill>
                <a:latin typeface="Calibri" panose="020F0502020204030204"/>
              </a:rPr>
              <a:t>No Chapter meeting in December</a:t>
            </a:r>
          </a:p>
          <a:p>
            <a:pPr marL="800100" lvl="1" indent="-342900">
              <a:buFont typeface="Arial" panose="020B0604020202020204" pitchFamily="34" charset="0"/>
              <a:buChar char="•"/>
            </a:pPr>
            <a:r>
              <a:rPr lang="en-US" sz="2800" dirty="0">
                <a:solidFill>
                  <a:prstClr val="black"/>
                </a:solidFill>
                <a:latin typeface="Calibri" panose="020F0502020204030204"/>
              </a:rPr>
              <a:t>November Meeting minutes were sent out 12/11/2023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December Treasure’s Report</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Revenue (from Chapter Dues) = $164.50  </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Expenses = $0.00                                                             </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Current Balance = $31,288.10 (as of 06/14/2023)</a:t>
            </a:r>
          </a:p>
          <a:p>
            <a:pPr marL="342900" indent="-342900">
              <a:buFont typeface="Arial" panose="020B0604020202020204" pitchFamily="34" charset="0"/>
              <a:buChar char="•"/>
              <a:defRPr/>
            </a:pPr>
            <a:r>
              <a:rPr lang="en-US" sz="2800" dirty="0">
                <a:solidFill>
                  <a:prstClr val="black"/>
                </a:solidFill>
                <a:latin typeface="Calibri" panose="020F0502020204030204"/>
              </a:rPr>
              <a:t>Safety Fest April 29-May 3</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Abstracts – submit by 02/02/24 (email sent 12/21/23)</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Chapter ASSP Booth – Volunteers to coordinate/staff booth</a:t>
            </a:r>
          </a:p>
        </p:txBody>
      </p:sp>
    </p:spTree>
    <p:extLst>
      <p:ext uri="{BB962C8B-B14F-4D97-AF65-F5344CB8AC3E}">
        <p14:creationId xmlns:p14="http://schemas.microsoft.com/office/powerpoint/2010/main" val="979818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cology 16x9">
  <a:themeElements>
    <a:clrScheme name="Custom 28">
      <a:dk1>
        <a:sysClr val="windowText" lastClr="000000"/>
      </a:dk1>
      <a:lt1>
        <a:sysClr val="window" lastClr="FFFFFF"/>
      </a:lt1>
      <a:dk2>
        <a:srgbClr val="775F55"/>
      </a:dk2>
      <a:lt2>
        <a:srgbClr val="EBDDC3"/>
      </a:lt2>
      <a:accent1>
        <a:srgbClr val="014F5C"/>
      </a:accent1>
      <a:accent2>
        <a:srgbClr val="61B635"/>
      </a:accent2>
      <a:accent3>
        <a:srgbClr val="BBC723"/>
      </a:accent3>
      <a:accent4>
        <a:srgbClr val="21A8B1"/>
      </a:accent4>
      <a:accent5>
        <a:srgbClr val="7BA79D"/>
      </a:accent5>
      <a:accent6>
        <a:srgbClr val="968C8C"/>
      </a:accent6>
      <a:hlink>
        <a:srgbClr val="F7B615"/>
      </a:hlink>
      <a:folHlink>
        <a:srgbClr val="704404"/>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4.xml><?xml version="1.0" encoding="utf-8"?>
<a:theme xmlns:a="http://schemas.openxmlformats.org/drawingml/2006/main" name="LM Brand Template 2018 Print">
  <a:themeElements>
    <a:clrScheme name="LM PRINT COLORS 2018">
      <a:dk1>
        <a:srgbClr val="343741"/>
      </a:dk1>
      <a:lt1>
        <a:srgbClr val="F5F5F5"/>
      </a:lt1>
      <a:dk2>
        <a:srgbClr val="1A1446"/>
      </a:dk2>
      <a:lt2>
        <a:srgbClr val="FFFFFF"/>
      </a:lt2>
      <a:accent1>
        <a:srgbClr val="FFD000"/>
      </a:accent1>
      <a:accent2>
        <a:srgbClr val="1A1446"/>
      </a:accent2>
      <a:accent3>
        <a:srgbClr val="78E1E1"/>
      </a:accent3>
      <a:accent4>
        <a:srgbClr val="06748C"/>
      </a:accent4>
      <a:accent5>
        <a:srgbClr val="B0B0B0"/>
      </a:accent5>
      <a:accent6>
        <a:srgbClr val="343741"/>
      </a:accent6>
      <a:hlink>
        <a:srgbClr val="06748C"/>
      </a:hlink>
      <a:folHlink>
        <a:srgbClr val="000000"/>
      </a:folHlink>
    </a:clrScheme>
    <a:fontScheme name="LM 2018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iskControl2018_white_template.potx [Read-Only]" id="{6B5EA60C-1D7B-4DDF-ACFB-586BD5D6E742}" vid="{50F4D72C-4804-4BCE-977C-82010C14809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1962</TotalTime>
  <Words>2910</Words>
  <Application>Microsoft Office PowerPoint</Application>
  <PresentationFormat>Widescreen</PresentationFormat>
  <Paragraphs>478</Paragraphs>
  <Slides>32</Slides>
  <Notes>30</Notes>
  <HiddenSlides>0</HiddenSlides>
  <MMClips>2</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51" baseType="lpstr">
      <vt:lpstr>-apple-system</vt:lpstr>
      <vt:lpstr>Arial</vt:lpstr>
      <vt:lpstr>Arial Narrow</vt:lpstr>
      <vt:lpstr>Calibri</vt:lpstr>
      <vt:lpstr>Calibri Light</vt:lpstr>
      <vt:lpstr>Cochocib Script Latin Pro</vt:lpstr>
      <vt:lpstr>Corbel</vt:lpstr>
      <vt:lpstr>Franklin Gothic Book</vt:lpstr>
      <vt:lpstr>Franklin Gothic Medium</vt:lpstr>
      <vt:lpstr>Myriad Pro</vt:lpstr>
      <vt:lpstr>Segoe UI</vt:lpstr>
      <vt:lpstr>Segoe UI Semibold</vt:lpstr>
      <vt:lpstr>Wingdings</vt:lpstr>
      <vt:lpstr>Wingdings 2</vt:lpstr>
      <vt:lpstr>Office Theme</vt:lpstr>
      <vt:lpstr>Custom Design</vt:lpstr>
      <vt:lpstr>Ecology 16x9</vt:lpstr>
      <vt:lpstr>LM Brand Template 2018 Print</vt:lpstr>
      <vt:lpstr>think-cell Slide</vt:lpstr>
      <vt:lpstr>PowerPoint Presentation</vt:lpstr>
      <vt:lpstr>Meeting Agenda</vt:lpstr>
      <vt:lpstr>Welcome &amp; Introductions </vt:lpstr>
      <vt:lpstr>Welcome to the East TN ASSP Chapter</vt:lpstr>
      <vt:lpstr>Announcements – Position Updates</vt:lpstr>
      <vt:lpstr>Announcements</vt:lpstr>
      <vt:lpstr>Announcements – Education Calendar</vt:lpstr>
      <vt:lpstr>Old Business </vt:lpstr>
      <vt:lpstr>Old Business</vt:lpstr>
      <vt:lpstr>Portable Loading Dock</vt:lpstr>
      <vt:lpstr>ASSP East TN Chapter</vt:lpstr>
      <vt:lpstr>The Home Depot Stats</vt:lpstr>
      <vt:lpstr>The Opportunity</vt:lpstr>
      <vt:lpstr>Partnership Strength: Co-Managed Severity Projects</vt:lpstr>
      <vt:lpstr>Promoting Interest &amp; Excitement</vt:lpstr>
      <vt:lpstr>Initial PLD Testing &amp; Injury Reductions</vt:lpstr>
      <vt:lpstr>2022 – Four years TRC injury data</vt:lpstr>
      <vt:lpstr>2022 – Four years of Tool Rental injury data</vt:lpstr>
      <vt:lpstr>Sustainable Results</vt:lpstr>
      <vt:lpstr>Strengthen CBA, Expand Opportunities</vt:lpstr>
      <vt:lpstr>In Store Safety Walk</vt:lpstr>
      <vt:lpstr>Roll-out Strategy</vt:lpstr>
      <vt:lpstr>Impact: YTD</vt:lpstr>
      <vt:lpstr>Before PLD</vt:lpstr>
      <vt:lpstr>Promoting Usage</vt:lpstr>
      <vt:lpstr>PowerPoint Presentation</vt:lpstr>
      <vt:lpstr>The Home Depot</vt:lpstr>
      <vt:lpstr>New Business </vt:lpstr>
      <vt:lpstr>Any New Business?</vt:lpstr>
      <vt:lpstr>Upcoming Meetings </vt:lpstr>
      <vt:lpstr>Upcoming Meetings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SELENA</dc:creator>
  <cp:lastModifiedBy>Mckenzie, Melissa D (M3M)</cp:lastModifiedBy>
  <cp:revision>23</cp:revision>
  <cp:lastPrinted>2023-03-26T04:48:03Z</cp:lastPrinted>
  <dcterms:created xsi:type="dcterms:W3CDTF">2022-09-20T02:08:30Z</dcterms:created>
  <dcterms:modified xsi:type="dcterms:W3CDTF">2024-02-05T22:23:07Z</dcterms:modified>
</cp:coreProperties>
</file>